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bookmarkIdSeed="3">
  <p:sldMasterIdLst>
    <p:sldMasterId id="2147483648" r:id="rId1"/>
  </p:sldMasterIdLst>
  <p:notesMasterIdLst>
    <p:notesMasterId r:id="rId27"/>
  </p:notesMasterIdLst>
  <p:handoutMasterIdLst>
    <p:handoutMasterId r:id="rId28"/>
  </p:handoutMasterIdLst>
  <p:sldIdLst>
    <p:sldId id="323" r:id="rId2"/>
    <p:sldId id="325" r:id="rId3"/>
    <p:sldId id="324" r:id="rId4"/>
    <p:sldId id="269" r:id="rId5"/>
    <p:sldId id="327" r:id="rId6"/>
    <p:sldId id="328" r:id="rId7"/>
    <p:sldId id="329" r:id="rId8"/>
    <p:sldId id="330" r:id="rId9"/>
    <p:sldId id="331" r:id="rId10"/>
    <p:sldId id="332" r:id="rId11"/>
    <p:sldId id="334" r:id="rId12"/>
    <p:sldId id="336" r:id="rId13"/>
    <p:sldId id="335" r:id="rId14"/>
    <p:sldId id="337" r:id="rId15"/>
    <p:sldId id="338" r:id="rId16"/>
    <p:sldId id="339" r:id="rId17"/>
    <p:sldId id="340" r:id="rId18"/>
    <p:sldId id="341" r:id="rId19"/>
    <p:sldId id="342" r:id="rId20"/>
    <p:sldId id="343" r:id="rId21"/>
    <p:sldId id="344" r:id="rId22"/>
    <p:sldId id="345" r:id="rId23"/>
    <p:sldId id="346" r:id="rId24"/>
    <p:sldId id="347" r:id="rId25"/>
    <p:sldId id="272" r:id="rId26"/>
  </p:sldIdLst>
  <p:sldSz cx="12192000" cy="6858000"/>
  <p:notesSz cx="6858000" cy="9144000"/>
  <p:embeddedFontLst>
    <p:embeddedFont>
      <p:font typeface="Montserrat" panose="00000500000000000000" pitchFamily="2" charset="0"/>
      <p:regular r:id="rId29"/>
      <p:bold r:id="rId30"/>
      <p:italic r:id="rId31"/>
      <p:boldItalic r:id="rId32"/>
    </p:embeddedFont>
    <p:embeddedFont>
      <p:font typeface="Verdana" panose="020B0604030504040204" pitchFamily="34" charset="0"/>
      <p:regular r:id="rId33"/>
      <p:bold r:id="rId34"/>
      <p:italic r:id="rId35"/>
      <p:boldItalic r:id="rId36"/>
    </p:embeddedFont>
  </p:embeddedFont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581"/>
    <a:srgbClr val="0B4581"/>
    <a:srgbClr val="00618E"/>
    <a:srgbClr val="FFCCFF"/>
    <a:srgbClr val="FF7C80"/>
    <a:srgbClr val="4472C4"/>
    <a:srgbClr val="005FA1"/>
    <a:srgbClr val="186DA8"/>
    <a:srgbClr val="02527A"/>
    <a:srgbClr val="036D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2F3808-59A1-4782-9B58-48AD96F69076}" v="8" dt="2026-05-18T15:51:09.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76"/>
    <p:restoredTop sz="94595" autoAdjust="0"/>
  </p:normalViewPr>
  <p:slideViewPr>
    <p:cSldViewPr snapToGrid="0">
      <p:cViewPr varScale="1">
        <p:scale>
          <a:sx n="64" d="100"/>
          <a:sy n="64" d="100"/>
        </p:scale>
        <p:origin x="66" y="966"/>
      </p:cViewPr>
      <p:guideLst/>
    </p:cSldViewPr>
  </p:slideViewPr>
  <p:notesTextViewPr>
    <p:cViewPr>
      <p:scale>
        <a:sx n="1" d="1"/>
        <a:sy n="1" d="1"/>
      </p:scale>
      <p:origin x="0" y="0"/>
    </p:cViewPr>
  </p:notesTextViewPr>
  <p:notesViewPr>
    <p:cSldViewPr snapToGrid="0" showGuides="1">
      <p:cViewPr varScale="1">
        <p:scale>
          <a:sx n="155" d="100"/>
          <a:sy n="155" d="100"/>
        </p:scale>
        <p:origin x="684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nas.sec.cl\usuarios\REGIONES\Rancagua\SEC%202026\Administrativo\Gr&#225;fico%20con%20atenciones\GR&#193;FIC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n-US"/>
              <a:t>ATENCIÓN DE CIUDADANOS DR O'HIGGINS, POR SEMANA 2025</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s-CL"/>
        </a:p>
      </c:txPr>
    </c:title>
    <c:autoTitleDeleted val="0"/>
    <c:plotArea>
      <c:layout/>
      <c:barChart>
        <c:barDir val="col"/>
        <c:grouping val="clustered"/>
        <c:varyColors val="0"/>
        <c:ser>
          <c:idx val="0"/>
          <c:order val="0"/>
          <c:tx>
            <c:strRef>
              <c:f>'2025 Y 2026'!$C$4</c:f>
              <c:strCache>
                <c:ptCount val="1"/>
                <c:pt idx="0">
                  <c:v>CANTIDAD</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'2025 Y 2026'!$B$5:$B$57</c:f>
              <c:strCache>
                <c:ptCount val="53"/>
                <c:pt idx="0">
                  <c:v>01/01 al 04/01</c:v>
                </c:pt>
                <c:pt idx="1">
                  <c:v>06/01 al 10/01</c:v>
                </c:pt>
                <c:pt idx="2">
                  <c:v>13/01 al 17/01</c:v>
                </c:pt>
                <c:pt idx="3">
                  <c:v>20/01 al 24/01</c:v>
                </c:pt>
                <c:pt idx="4">
                  <c:v>27/01 al 31/01</c:v>
                </c:pt>
                <c:pt idx="5">
                  <c:v>03/02 al 07/02</c:v>
                </c:pt>
                <c:pt idx="6">
                  <c:v>10/02 al 14/02</c:v>
                </c:pt>
                <c:pt idx="7">
                  <c:v>17/02 al 21/02</c:v>
                </c:pt>
                <c:pt idx="8">
                  <c:v>24/02 al 28/02</c:v>
                </c:pt>
                <c:pt idx="9">
                  <c:v>03/03 al 07/03</c:v>
                </c:pt>
                <c:pt idx="10">
                  <c:v>10/03 al 14/03</c:v>
                </c:pt>
                <c:pt idx="11">
                  <c:v>17/03 al 21/03</c:v>
                </c:pt>
                <c:pt idx="12">
                  <c:v>24/03 al 28/03</c:v>
                </c:pt>
                <c:pt idx="13">
                  <c:v>31/03 al 04/04</c:v>
                </c:pt>
                <c:pt idx="14">
                  <c:v>07/04 al 11/04</c:v>
                </c:pt>
                <c:pt idx="15">
                  <c:v>14/04 al 18/04</c:v>
                </c:pt>
                <c:pt idx="16">
                  <c:v>21/04 al 25/04</c:v>
                </c:pt>
                <c:pt idx="17">
                  <c:v>28/04 al 02/05</c:v>
                </c:pt>
                <c:pt idx="18">
                  <c:v>05/05 al 09/05</c:v>
                </c:pt>
                <c:pt idx="19">
                  <c:v>12/05 al 16/05</c:v>
                </c:pt>
                <c:pt idx="20">
                  <c:v>19/05 al 23/05</c:v>
                </c:pt>
                <c:pt idx="21">
                  <c:v>26/05 al 30/05</c:v>
                </c:pt>
                <c:pt idx="22">
                  <c:v>02/06 al 06/06</c:v>
                </c:pt>
                <c:pt idx="23">
                  <c:v>09/06 al 13/06</c:v>
                </c:pt>
                <c:pt idx="24">
                  <c:v>16/06 al 20/06</c:v>
                </c:pt>
                <c:pt idx="25">
                  <c:v>23/06 al 27/06</c:v>
                </c:pt>
                <c:pt idx="26">
                  <c:v>30/06 al 04/07</c:v>
                </c:pt>
                <c:pt idx="27">
                  <c:v>07/07 al 11/07</c:v>
                </c:pt>
                <c:pt idx="28">
                  <c:v>14/07 al 18/07</c:v>
                </c:pt>
                <c:pt idx="29">
                  <c:v>21/07 al 25/07</c:v>
                </c:pt>
                <c:pt idx="30">
                  <c:v>28/07 al 01/08</c:v>
                </c:pt>
                <c:pt idx="31">
                  <c:v>04/08 al 08/08</c:v>
                </c:pt>
                <c:pt idx="32">
                  <c:v>11/08 al 15/08</c:v>
                </c:pt>
                <c:pt idx="33">
                  <c:v>18/08 al 22/08</c:v>
                </c:pt>
                <c:pt idx="34">
                  <c:v>25/08 al 29/08</c:v>
                </c:pt>
                <c:pt idx="35">
                  <c:v>01/09 al 05/09</c:v>
                </c:pt>
                <c:pt idx="36">
                  <c:v>08/09 al 12/09</c:v>
                </c:pt>
                <c:pt idx="37">
                  <c:v>15/09 al 19/09</c:v>
                </c:pt>
                <c:pt idx="38">
                  <c:v>22/09 al 26/09</c:v>
                </c:pt>
                <c:pt idx="39">
                  <c:v>29/09 al 03/10</c:v>
                </c:pt>
                <c:pt idx="40">
                  <c:v>06/10 al 10/10</c:v>
                </c:pt>
                <c:pt idx="41">
                  <c:v>13/10 al 17/10</c:v>
                </c:pt>
                <c:pt idx="42">
                  <c:v>20/10 al 24/10</c:v>
                </c:pt>
                <c:pt idx="43">
                  <c:v>27/10 al 31/10</c:v>
                </c:pt>
                <c:pt idx="44">
                  <c:v>03/11 al 07/11</c:v>
                </c:pt>
                <c:pt idx="45">
                  <c:v>10/11 al 14/11</c:v>
                </c:pt>
                <c:pt idx="46">
                  <c:v>17/11 al 21/11</c:v>
                </c:pt>
                <c:pt idx="47">
                  <c:v>24/11 al 28/11</c:v>
                </c:pt>
                <c:pt idx="48">
                  <c:v>01/12 al 05/12</c:v>
                </c:pt>
                <c:pt idx="49">
                  <c:v>08/12 al 12/12</c:v>
                </c:pt>
                <c:pt idx="50">
                  <c:v>15/12 al 19/12</c:v>
                </c:pt>
                <c:pt idx="51">
                  <c:v>22/12 al 26/12</c:v>
                </c:pt>
                <c:pt idx="52">
                  <c:v>29/12 al 02/01</c:v>
                </c:pt>
              </c:strCache>
            </c:strRef>
          </c:cat>
          <c:val>
            <c:numRef>
              <c:f>'2025 Y 2026'!$C$5:$C$57</c:f>
              <c:numCache>
                <c:formatCode>General</c:formatCode>
                <c:ptCount val="53"/>
                <c:pt idx="0">
                  <c:v>19</c:v>
                </c:pt>
                <c:pt idx="1">
                  <c:v>59</c:v>
                </c:pt>
                <c:pt idx="2">
                  <c:v>44</c:v>
                </c:pt>
                <c:pt idx="3">
                  <c:v>51</c:v>
                </c:pt>
                <c:pt idx="4">
                  <c:v>55</c:v>
                </c:pt>
                <c:pt idx="5">
                  <c:v>52</c:v>
                </c:pt>
                <c:pt idx="6">
                  <c:v>53</c:v>
                </c:pt>
                <c:pt idx="7">
                  <c:v>57</c:v>
                </c:pt>
                <c:pt idx="8">
                  <c:v>47</c:v>
                </c:pt>
                <c:pt idx="9">
                  <c:v>65</c:v>
                </c:pt>
                <c:pt idx="10">
                  <c:v>50</c:v>
                </c:pt>
                <c:pt idx="11">
                  <c:v>50</c:v>
                </c:pt>
                <c:pt idx="12">
                  <c:v>56</c:v>
                </c:pt>
                <c:pt idx="13">
                  <c:v>70</c:v>
                </c:pt>
                <c:pt idx="14">
                  <c:v>62</c:v>
                </c:pt>
                <c:pt idx="15">
                  <c:v>47</c:v>
                </c:pt>
                <c:pt idx="16">
                  <c:v>52</c:v>
                </c:pt>
                <c:pt idx="17">
                  <c:v>48</c:v>
                </c:pt>
                <c:pt idx="18">
                  <c:v>46</c:v>
                </c:pt>
                <c:pt idx="19">
                  <c:v>52</c:v>
                </c:pt>
                <c:pt idx="20">
                  <c:v>54</c:v>
                </c:pt>
                <c:pt idx="21">
                  <c:v>58</c:v>
                </c:pt>
                <c:pt idx="22">
                  <c:v>52</c:v>
                </c:pt>
                <c:pt idx="23">
                  <c:v>53</c:v>
                </c:pt>
                <c:pt idx="24">
                  <c:v>35</c:v>
                </c:pt>
                <c:pt idx="25">
                  <c:v>74</c:v>
                </c:pt>
                <c:pt idx="26">
                  <c:v>56</c:v>
                </c:pt>
                <c:pt idx="27">
                  <c:v>72</c:v>
                </c:pt>
                <c:pt idx="28">
                  <c:v>54</c:v>
                </c:pt>
                <c:pt idx="29">
                  <c:v>65</c:v>
                </c:pt>
                <c:pt idx="30">
                  <c:v>64</c:v>
                </c:pt>
                <c:pt idx="31">
                  <c:v>61</c:v>
                </c:pt>
                <c:pt idx="32">
                  <c:v>48</c:v>
                </c:pt>
                <c:pt idx="33">
                  <c:v>117</c:v>
                </c:pt>
                <c:pt idx="34">
                  <c:v>171</c:v>
                </c:pt>
                <c:pt idx="35">
                  <c:v>121</c:v>
                </c:pt>
                <c:pt idx="36">
                  <c:v>128</c:v>
                </c:pt>
                <c:pt idx="37">
                  <c:v>91</c:v>
                </c:pt>
                <c:pt idx="38">
                  <c:v>168</c:v>
                </c:pt>
                <c:pt idx="39">
                  <c:v>170</c:v>
                </c:pt>
                <c:pt idx="40">
                  <c:v>170</c:v>
                </c:pt>
                <c:pt idx="41">
                  <c:v>151</c:v>
                </c:pt>
                <c:pt idx="42">
                  <c:v>156</c:v>
                </c:pt>
                <c:pt idx="43">
                  <c:v>104</c:v>
                </c:pt>
                <c:pt idx="44">
                  <c:v>165</c:v>
                </c:pt>
                <c:pt idx="45">
                  <c:v>155</c:v>
                </c:pt>
                <c:pt idx="46">
                  <c:v>132</c:v>
                </c:pt>
                <c:pt idx="47">
                  <c:v>134</c:v>
                </c:pt>
                <c:pt idx="48">
                  <c:v>125</c:v>
                </c:pt>
                <c:pt idx="49">
                  <c:v>79</c:v>
                </c:pt>
                <c:pt idx="50">
                  <c:v>83</c:v>
                </c:pt>
                <c:pt idx="51">
                  <c:v>57</c:v>
                </c:pt>
                <c:pt idx="52">
                  <c:v>63</c:v>
                </c:pt>
              </c:numCache>
            </c:numRef>
          </c:val>
          <c:extLst>
            <c:ext xmlns:c16="http://schemas.microsoft.com/office/drawing/2014/chart" uri="{C3380CC4-5D6E-409C-BE32-E72D297353CC}">
              <c16:uniqueId val="{00000000-C902-426D-AF45-B5A9B3AAFEC9}"/>
            </c:ext>
          </c:extLst>
        </c:ser>
        <c:dLbls>
          <c:dLblPos val="outEnd"/>
          <c:showLegendKey val="0"/>
          <c:showVal val="1"/>
          <c:showCatName val="0"/>
          <c:showSerName val="0"/>
          <c:showPercent val="0"/>
          <c:showBubbleSize val="0"/>
        </c:dLbls>
        <c:gapWidth val="164"/>
        <c:overlap val="-22"/>
        <c:axId val="200436624"/>
        <c:axId val="200437584"/>
      </c:barChart>
      <c:catAx>
        <c:axId val="20043662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s-CL"/>
                  <a:t>Semana</a:t>
                </a:r>
              </a:p>
            </c:rich>
          </c:tx>
          <c:layout>
            <c:manualLayout>
              <c:xMode val="edge"/>
              <c:yMode val="edge"/>
              <c:x val="0.47126046799931354"/>
              <c:y val="0.9418391354673401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L"/>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200437584"/>
        <c:crosses val="autoZero"/>
        <c:auto val="1"/>
        <c:lblAlgn val="ctr"/>
        <c:lblOffset val="100"/>
        <c:noMultiLvlLbl val="0"/>
      </c:catAx>
      <c:valAx>
        <c:axId val="200437584"/>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s-CL"/>
                  <a:t>Cantidad de ciudadanos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2004366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4E862C18-7D9C-6E98-CE43-625B0A70E8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A9D9D36F-87D8-F435-BA4A-BA42B9ED82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F0D7B5-8BD1-0343-9987-96CBA8519325}" type="datetimeFigureOut">
              <a:rPr lang="es-CL" smtClean="0"/>
              <a:t>11-05-2026</a:t>
            </a:fld>
            <a:endParaRPr lang="es-CL"/>
          </a:p>
        </p:txBody>
      </p:sp>
      <p:sp>
        <p:nvSpPr>
          <p:cNvPr id="4" name="Marcador de pie de página 3">
            <a:extLst>
              <a:ext uri="{FF2B5EF4-FFF2-40B4-BE49-F238E27FC236}">
                <a16:creationId xmlns:a16="http://schemas.microsoft.com/office/drawing/2014/main" id="{9EDA2835-E8CF-C4C0-3DEB-F69A386501F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39D9176C-39D2-AD16-9C51-9F78C885E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81AF95-D37A-7B43-98A5-5E96F8C84FE1}" type="slidenum">
              <a:rPr lang="es-CL" smtClean="0"/>
              <a:t>‹Nº›</a:t>
            </a:fld>
            <a:endParaRPr lang="es-CL"/>
          </a:p>
        </p:txBody>
      </p:sp>
    </p:spTree>
    <p:extLst>
      <p:ext uri="{BB962C8B-B14F-4D97-AF65-F5344CB8AC3E}">
        <p14:creationId xmlns:p14="http://schemas.microsoft.com/office/powerpoint/2010/main" val="31794136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40C462-3E7C-4DF0-8257-999F3020341D}" type="datetimeFigureOut">
              <a:rPr lang="es-ES" smtClean="0"/>
              <a:t>11/05/2026</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ED2CEB-CD93-429D-9AFE-88A1C1D09F2B}" type="slidenum">
              <a:rPr lang="es-ES" smtClean="0"/>
              <a:t>‹Nº›</a:t>
            </a:fld>
            <a:endParaRPr lang="es-ES"/>
          </a:p>
        </p:txBody>
      </p:sp>
    </p:spTree>
    <p:extLst>
      <p:ext uri="{BB962C8B-B14F-4D97-AF65-F5344CB8AC3E}">
        <p14:creationId xmlns:p14="http://schemas.microsoft.com/office/powerpoint/2010/main" val="3619572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63ED2CEB-CD93-429D-9AFE-88A1C1D09F2B}" type="slidenum">
              <a:rPr lang="es-ES" smtClean="0"/>
              <a:t>3</a:t>
            </a:fld>
            <a:endParaRPr lang="es-ES"/>
          </a:p>
        </p:txBody>
      </p:sp>
    </p:spTree>
    <p:extLst>
      <p:ext uri="{BB962C8B-B14F-4D97-AF65-F5344CB8AC3E}">
        <p14:creationId xmlns:p14="http://schemas.microsoft.com/office/powerpoint/2010/main" val="52938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B7800-8E42-FE24-E7ED-5D8376F36E9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A68C93D-A8C1-F916-0EE2-EC3C315C38E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D4D8398-0A25-25BF-1FF6-DE209692D50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5D5FC3C2-E5A1-630D-B165-E430C632570A}"/>
              </a:ext>
            </a:extLst>
          </p:cNvPr>
          <p:cNvSpPr>
            <a:spLocks noGrp="1"/>
          </p:cNvSpPr>
          <p:nvPr>
            <p:ph type="sldNum" sz="quarter" idx="5"/>
          </p:nvPr>
        </p:nvSpPr>
        <p:spPr/>
        <p:txBody>
          <a:bodyPr/>
          <a:lstStyle/>
          <a:p>
            <a:fld id="{63ED2CEB-CD93-429D-9AFE-88A1C1D09F2B}" type="slidenum">
              <a:rPr lang="es-ES" smtClean="0"/>
              <a:t>24</a:t>
            </a:fld>
            <a:endParaRPr lang="es-ES"/>
          </a:p>
        </p:txBody>
      </p:sp>
    </p:spTree>
    <p:extLst>
      <p:ext uri="{BB962C8B-B14F-4D97-AF65-F5344CB8AC3E}">
        <p14:creationId xmlns:p14="http://schemas.microsoft.com/office/powerpoint/2010/main" val="1029767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339259"/>
            <a:ext cx="10515600" cy="837710"/>
          </a:xfrm>
        </p:spPr>
        <p:txBody>
          <a:bodyPr>
            <a:normAutofit/>
          </a:bodyPr>
          <a:lstStyle>
            <a:lvl1pPr algn="ctr">
              <a:defRPr sz="4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PRESENTACIÓN</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2882212" y="3264816"/>
            <a:ext cx="6427574" cy="346738"/>
          </a:xfrm>
        </p:spPr>
        <p:txBody>
          <a:bodyPr>
            <a:noAutofit/>
          </a:bodyPr>
          <a:lstStyle>
            <a:lvl1pPr marL="0" indent="0" algn="ctr">
              <a:buNone/>
              <a:defRPr sz="2800">
                <a:solidFill>
                  <a:schemeClr val="bg1"/>
                </a:solidFill>
              </a:defRPr>
            </a:lvl1pPr>
          </a:lstStyle>
          <a:p>
            <a:pPr lvl="0"/>
            <a:r>
              <a:rPr lang="es-MX" dirty="0"/>
              <a:t>Bajada lorem ipsum dolor sit amet</a:t>
            </a:r>
            <a:endParaRPr lang="es-CL" dirty="0"/>
          </a:p>
        </p:txBody>
      </p:sp>
      <p:sp>
        <p:nvSpPr>
          <p:cNvPr id="8" name="Marcador de texto 7">
            <a:extLst>
              <a:ext uri="{FF2B5EF4-FFF2-40B4-BE49-F238E27FC236}">
                <a16:creationId xmlns:a16="http://schemas.microsoft.com/office/drawing/2014/main" id="{D3EAE4C3-C21C-0F74-3775-DD3486554FC2}"/>
              </a:ext>
            </a:extLst>
          </p:cNvPr>
          <p:cNvSpPr>
            <a:spLocks noGrp="1"/>
          </p:cNvSpPr>
          <p:nvPr>
            <p:ph type="body" sz="quarter" idx="12" hasCustomPrompt="1"/>
          </p:nvPr>
        </p:nvSpPr>
        <p:spPr>
          <a:xfrm>
            <a:off x="4101379" y="1989474"/>
            <a:ext cx="3989238" cy="261938"/>
          </a:xfrm>
        </p:spPr>
        <p:txBody>
          <a:bodyPr/>
          <a:lstStyle>
            <a:lvl1pPr marL="0" indent="0" algn="ctr">
              <a:buNone/>
              <a:defRPr sz="1600"/>
            </a:lvl1pPr>
          </a:lstStyle>
          <a:p>
            <a:pPr lvl="0"/>
            <a:r>
              <a:rPr lang="es-MX" dirty="0"/>
              <a:t>Epígrafe</a:t>
            </a:r>
            <a:endParaRPr lang="es-CL" dirty="0"/>
          </a:p>
        </p:txBody>
      </p:sp>
    </p:spTree>
    <p:extLst>
      <p:ext uri="{BB962C8B-B14F-4D97-AF65-F5344CB8AC3E}">
        <p14:creationId xmlns:p14="http://schemas.microsoft.com/office/powerpoint/2010/main" val="1371419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ortadi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279843"/>
            <a:ext cx="10515600" cy="837710"/>
          </a:xfrm>
        </p:spPr>
        <p:txBody>
          <a:bodyPr>
            <a:normAutofit/>
          </a:bodyPr>
          <a:lstStyle>
            <a:lvl1pPr algn="ctr">
              <a:defRPr sz="46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lámina</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4201159" y="3264816"/>
            <a:ext cx="3789682" cy="346738"/>
          </a:xfrm>
        </p:spPr>
        <p:txBody>
          <a:bodyPr>
            <a:normAutofit/>
          </a:bodyPr>
          <a:lstStyle>
            <a:lvl1pPr marL="0" indent="0" algn="ctr">
              <a:buNone/>
              <a:defRPr sz="2000">
                <a:solidFill>
                  <a:srgbClr val="0B4581"/>
                </a:solidFill>
              </a:defRPr>
            </a:lvl1pPr>
          </a:lstStyle>
          <a:p>
            <a:pPr lvl="0"/>
            <a:r>
              <a:rPr lang="es-MX" dirty="0"/>
              <a:t>Bajada de lámina</a:t>
            </a:r>
            <a:endParaRPr lang="es-CL" dirty="0"/>
          </a:p>
        </p:txBody>
      </p:sp>
    </p:spTree>
    <p:extLst>
      <p:ext uri="{BB962C8B-B14F-4D97-AF65-F5344CB8AC3E}">
        <p14:creationId xmlns:p14="http://schemas.microsoft.com/office/powerpoint/2010/main" val="325064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7594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Lámina interior_op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324552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838200" y="1485090"/>
            <a:ext cx="5181600" cy="4351338"/>
          </a:xfrm>
        </p:spPr>
        <p:txBody>
          <a:bodyPr/>
          <a:lstStyle/>
          <a:p>
            <a:pPr lvl="0"/>
            <a:endParaRPr lang="es-CL" dirty="0"/>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6172200" y="1484313"/>
            <a:ext cx="5181600" cy="4351337"/>
          </a:xfrm>
        </p:spPr>
        <p:txBody>
          <a:bodyPr/>
          <a:lstStyle>
            <a:lvl1pPr>
              <a:defRPr sz="2400">
                <a:solidFill>
                  <a:srgbClr val="0C4581"/>
                </a:solidFill>
              </a:defRPr>
            </a:lvl1pPr>
            <a:lvl2pPr>
              <a:defRPr sz="2000">
                <a:solidFill>
                  <a:srgbClr val="0C4581"/>
                </a:solidFill>
              </a:defRPr>
            </a:lvl2pPr>
            <a:lvl3pPr>
              <a:defRPr sz="1800">
                <a:solidFill>
                  <a:srgbClr val="0C4581"/>
                </a:solidFill>
              </a:defRPr>
            </a:lvl3pPr>
            <a:lvl4pPr>
              <a:defRPr sz="1600">
                <a:solidFill>
                  <a:srgbClr val="0C4581"/>
                </a:solidFill>
              </a:defRPr>
            </a:lvl4pPr>
            <a:lvl5pPr>
              <a:defRPr sz="1600">
                <a:solidFill>
                  <a:srgbClr val="0C4581"/>
                </a:solidFill>
              </a:defRPr>
            </a:lvl5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12" name="Marcador de texto 2">
            <a:extLst>
              <a:ext uri="{FF2B5EF4-FFF2-40B4-BE49-F238E27FC236}">
                <a16:creationId xmlns:a16="http://schemas.microsoft.com/office/drawing/2014/main" id="{D3881AA8-46B6-8B1C-2BFD-E829BBDBE929}"/>
              </a:ext>
            </a:extLst>
          </p:cNvPr>
          <p:cNvSpPr>
            <a:spLocks noGrp="1"/>
          </p:cNvSpPr>
          <p:nvPr>
            <p:ph type="body" idx="12"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Tree>
    <p:extLst>
      <p:ext uri="{BB962C8B-B14F-4D97-AF65-F5344CB8AC3E}">
        <p14:creationId xmlns:p14="http://schemas.microsoft.com/office/powerpoint/2010/main" val="1784165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0720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F2359B-04E4-01ED-689A-93A1663A09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dirty="0"/>
              <a:t>Haz clic para modificar el estilo de título del patrón</a:t>
            </a:r>
            <a:endParaRPr lang="es-CL" dirty="0"/>
          </a:p>
        </p:txBody>
      </p:sp>
      <p:sp>
        <p:nvSpPr>
          <p:cNvPr id="3" name="Marcador de texto 2">
            <a:extLst>
              <a:ext uri="{FF2B5EF4-FFF2-40B4-BE49-F238E27FC236}">
                <a16:creationId xmlns:a16="http://schemas.microsoft.com/office/drawing/2014/main" id="{5D5BCEEC-C96B-0DC0-4290-32F18394F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4" name="Marcador de fecha 3">
            <a:extLst>
              <a:ext uri="{FF2B5EF4-FFF2-40B4-BE49-F238E27FC236}">
                <a16:creationId xmlns:a16="http://schemas.microsoft.com/office/drawing/2014/main" id="{D5E2851F-2CF1-6901-1409-D84ED8AA5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5C7F5-E518-4449-946A-19B136B5AE60}" type="datetimeFigureOut">
              <a:rPr lang="es-CL" smtClean="0"/>
              <a:t>11-05-2026</a:t>
            </a:fld>
            <a:endParaRPr lang="es-CL"/>
          </a:p>
        </p:txBody>
      </p:sp>
      <p:sp>
        <p:nvSpPr>
          <p:cNvPr id="5" name="Marcador de pie de página 4">
            <a:extLst>
              <a:ext uri="{FF2B5EF4-FFF2-40B4-BE49-F238E27FC236}">
                <a16:creationId xmlns:a16="http://schemas.microsoft.com/office/drawing/2014/main" id="{472B1A28-07FD-79E1-FE0A-90EE1D5E2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1FDA1963-E09C-389D-ABAF-717B8D7A1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097A0-6419-AF42-932A-B78F8253A792}" type="slidenum">
              <a:rPr lang="es-CL" smtClean="0"/>
              <a:t>‹Nº›</a:t>
            </a:fld>
            <a:endParaRPr lang="es-CL"/>
          </a:p>
        </p:txBody>
      </p:sp>
    </p:spTree>
    <p:extLst>
      <p:ext uri="{BB962C8B-B14F-4D97-AF65-F5344CB8AC3E}">
        <p14:creationId xmlns:p14="http://schemas.microsoft.com/office/powerpoint/2010/main" val="1530940288"/>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51" r:id="rId3"/>
    <p:sldLayoutId id="2147483662" r:id="rId4"/>
    <p:sldLayoutId id="2147483652" r:id="rId5"/>
    <p:sldLayoutId id="2147483663" r:id="rId6"/>
  </p:sldLayoutIdLst>
  <p:txStyles>
    <p:title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8B6F0E-E3EF-DF1F-5766-D244A8CE85C5}"/>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5C9030D3-0026-A25C-2670-99EC42E7FB7E}"/>
              </a:ext>
            </a:extLst>
          </p:cNvPr>
          <p:cNvSpPr>
            <a:spLocks noGrp="1"/>
          </p:cNvSpPr>
          <p:nvPr>
            <p:ph type="body" sz="quarter" idx="11"/>
          </p:nvPr>
        </p:nvSpPr>
        <p:spPr/>
        <p:txBody>
          <a:bodyPr>
            <a:normAutofit lnSpcReduction="10000"/>
          </a:bodyPr>
          <a:lstStyle/>
          <a:p>
            <a:endParaRPr lang="es-CL"/>
          </a:p>
        </p:txBody>
      </p:sp>
      <p:pic>
        <p:nvPicPr>
          <p:cNvPr id="4" name="Imagen 3">
            <a:extLst>
              <a:ext uri="{FF2B5EF4-FFF2-40B4-BE49-F238E27FC236}">
                <a16:creationId xmlns:a16="http://schemas.microsoft.com/office/drawing/2014/main" id="{35D7D9A2-E01C-536B-3B41-17A8BA00AAB9}"/>
              </a:ext>
            </a:extLst>
          </p:cNvPr>
          <p:cNvPicPr>
            <a:picLocks noChangeAspect="1"/>
          </p:cNvPicPr>
          <p:nvPr/>
        </p:nvPicPr>
        <p:blipFill>
          <a:blip r:embed="rId2"/>
          <a:srcRect/>
          <a:stretch/>
        </p:blipFill>
        <p:spPr>
          <a:xfrm>
            <a:off x="169682" y="96637"/>
            <a:ext cx="11924908" cy="6705378"/>
          </a:xfrm>
          <a:prstGeom prst="rect">
            <a:avLst/>
          </a:prstGeom>
        </p:spPr>
      </p:pic>
    </p:spTree>
    <p:extLst>
      <p:ext uri="{BB962C8B-B14F-4D97-AF65-F5344CB8AC3E}">
        <p14:creationId xmlns:p14="http://schemas.microsoft.com/office/powerpoint/2010/main" val="420359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D60E-1D13-971A-C0ED-43000C1D676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53F3473-5A4C-1B3B-9DFD-C3C520B94279}"/>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2.- Electricidad</a:t>
            </a:r>
          </a:p>
        </p:txBody>
      </p:sp>
      <p:sp>
        <p:nvSpPr>
          <p:cNvPr id="3" name="Marcador de texto 2">
            <a:extLst>
              <a:ext uri="{FF2B5EF4-FFF2-40B4-BE49-F238E27FC236}">
                <a16:creationId xmlns:a16="http://schemas.microsoft.com/office/drawing/2014/main" id="{7C03472B-9D4F-1B27-F15F-A94C7AC90C0B}"/>
              </a:ext>
            </a:extLst>
          </p:cNvPr>
          <p:cNvSpPr>
            <a:spLocks noGrp="1"/>
          </p:cNvSpPr>
          <p:nvPr>
            <p:ph type="body" sz="quarter" idx="16"/>
          </p:nvPr>
        </p:nvSpPr>
        <p:spPr>
          <a:xfrm>
            <a:off x="329784" y="1514479"/>
            <a:ext cx="11284703" cy="4451606"/>
          </a:xfrm>
        </p:spPr>
        <p:txBody>
          <a:bodyPr>
            <a:noAutofit/>
          </a:bodyPr>
          <a:lstStyle/>
          <a:p>
            <a:pPr algn="just"/>
            <a:r>
              <a:rPr lang="es-MX" sz="1600" dirty="0"/>
              <a:t>2.3.- Fiscalización planes de contingencia y electrodependientes 2025</a:t>
            </a:r>
          </a:p>
          <a:p>
            <a:pPr algn="just"/>
            <a:endParaRPr lang="es-MX" sz="1600" dirty="0"/>
          </a:p>
          <a:p>
            <a:pPr algn="just"/>
            <a:r>
              <a:rPr lang="es-MX" sz="1600" dirty="0"/>
              <a:t>Se realizaron fiscalizaciones a la activación de planes de contingencias poniéndose énfasis en la priorización del restablecimiento del suministro a personas electrodependientes y el monitoreo a  consumos críticos. Esto se hizo en dependencias de la empresa CGE en Rancagua, donde se había informado la constitución de mesas de contingencias.</a:t>
            </a:r>
          </a:p>
          <a:p>
            <a:pPr algn="just"/>
            <a:endParaRPr lang="es-MX" sz="1600" dirty="0"/>
          </a:p>
          <a:p>
            <a:pPr algn="just"/>
            <a:endParaRPr lang="es-MX" sz="1600" dirty="0"/>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161AABFE-B195-B93D-3E9B-2EC40D1F6EAD}"/>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63AA4536-AF22-5401-CB77-63A66FDAE31F}"/>
              </a:ext>
            </a:extLst>
          </p:cNvPr>
          <p:cNvPicPr>
            <a:picLocks noChangeAspect="1"/>
          </p:cNvPicPr>
          <p:nvPr/>
        </p:nvPicPr>
        <p:blipFill>
          <a:blip r:embed="rId3"/>
          <a:stretch>
            <a:fillRect/>
          </a:stretch>
        </p:blipFill>
        <p:spPr>
          <a:xfrm>
            <a:off x="9194343" y="3334125"/>
            <a:ext cx="2141574" cy="2855432"/>
          </a:xfrm>
          <a:prstGeom prst="rect">
            <a:avLst/>
          </a:prstGeom>
        </p:spPr>
      </p:pic>
      <p:pic>
        <p:nvPicPr>
          <p:cNvPr id="8" name="Imagen 7">
            <a:extLst>
              <a:ext uri="{FF2B5EF4-FFF2-40B4-BE49-F238E27FC236}">
                <a16:creationId xmlns:a16="http://schemas.microsoft.com/office/drawing/2014/main" id="{D95FB995-B9CB-9230-8C6F-3B4BC20720EC}"/>
              </a:ext>
            </a:extLst>
          </p:cNvPr>
          <p:cNvPicPr>
            <a:picLocks noChangeAspect="1"/>
          </p:cNvPicPr>
          <p:nvPr/>
        </p:nvPicPr>
        <p:blipFill>
          <a:blip r:embed="rId4"/>
          <a:stretch>
            <a:fillRect/>
          </a:stretch>
        </p:blipFill>
        <p:spPr>
          <a:xfrm>
            <a:off x="6586873" y="3334126"/>
            <a:ext cx="2141574" cy="2855431"/>
          </a:xfrm>
          <a:prstGeom prst="rect">
            <a:avLst/>
          </a:prstGeom>
        </p:spPr>
      </p:pic>
      <p:pic>
        <p:nvPicPr>
          <p:cNvPr id="16" name="Imagen 15">
            <a:extLst>
              <a:ext uri="{FF2B5EF4-FFF2-40B4-BE49-F238E27FC236}">
                <a16:creationId xmlns:a16="http://schemas.microsoft.com/office/drawing/2014/main" id="{6C10F6F6-D436-7545-6A44-89876FB7642E}"/>
              </a:ext>
            </a:extLst>
          </p:cNvPr>
          <p:cNvPicPr>
            <a:picLocks noChangeAspect="1"/>
          </p:cNvPicPr>
          <p:nvPr/>
        </p:nvPicPr>
        <p:blipFill>
          <a:blip r:embed="rId5"/>
          <a:stretch>
            <a:fillRect/>
          </a:stretch>
        </p:blipFill>
        <p:spPr>
          <a:xfrm>
            <a:off x="3972132" y="3334126"/>
            <a:ext cx="2141573" cy="2855431"/>
          </a:xfrm>
          <a:prstGeom prst="rect">
            <a:avLst/>
          </a:prstGeom>
        </p:spPr>
      </p:pic>
      <p:pic>
        <p:nvPicPr>
          <p:cNvPr id="18" name="Imagen 17">
            <a:extLst>
              <a:ext uri="{FF2B5EF4-FFF2-40B4-BE49-F238E27FC236}">
                <a16:creationId xmlns:a16="http://schemas.microsoft.com/office/drawing/2014/main" id="{427335DB-7FB7-ADFF-51C3-9C5B95206032}"/>
              </a:ext>
            </a:extLst>
          </p:cNvPr>
          <p:cNvPicPr>
            <a:picLocks noChangeAspect="1"/>
          </p:cNvPicPr>
          <p:nvPr/>
        </p:nvPicPr>
        <p:blipFill>
          <a:blip r:embed="rId6"/>
          <a:stretch>
            <a:fillRect/>
          </a:stretch>
        </p:blipFill>
        <p:spPr>
          <a:xfrm>
            <a:off x="1154922" y="3334127"/>
            <a:ext cx="2141573" cy="2855431"/>
          </a:xfrm>
          <a:prstGeom prst="rect">
            <a:avLst/>
          </a:prstGeom>
        </p:spPr>
      </p:pic>
      <p:sp>
        <p:nvSpPr>
          <p:cNvPr id="19" name="CuadroTexto 18">
            <a:extLst>
              <a:ext uri="{FF2B5EF4-FFF2-40B4-BE49-F238E27FC236}">
                <a16:creationId xmlns:a16="http://schemas.microsoft.com/office/drawing/2014/main" id="{4BB2F07A-68BD-E41A-261D-64662F5DC27F}"/>
              </a:ext>
            </a:extLst>
          </p:cNvPr>
          <p:cNvSpPr txBox="1"/>
          <p:nvPr/>
        </p:nvSpPr>
        <p:spPr>
          <a:xfrm>
            <a:off x="1439056" y="6370820"/>
            <a:ext cx="10028419" cy="369332"/>
          </a:xfrm>
          <a:prstGeom prst="rect">
            <a:avLst/>
          </a:prstGeom>
          <a:noFill/>
        </p:spPr>
        <p:txBody>
          <a:bodyPr wrap="square" rtlCol="0">
            <a:spAutoFit/>
          </a:bodyPr>
          <a:lstStyle/>
          <a:p>
            <a:pPr algn="ctr"/>
            <a:r>
              <a:rPr lang="es-MX" dirty="0"/>
              <a:t>Fiscalización en terreno a planes de contingencias CGE 2025</a:t>
            </a:r>
            <a:endParaRPr lang="es-CL" dirty="0"/>
          </a:p>
        </p:txBody>
      </p:sp>
    </p:spTree>
    <p:extLst>
      <p:ext uri="{BB962C8B-B14F-4D97-AF65-F5344CB8AC3E}">
        <p14:creationId xmlns:p14="http://schemas.microsoft.com/office/powerpoint/2010/main" val="355435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9D364-7BB2-CA70-4CBC-5699BE5F02CB}"/>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FB976E8-1D07-CBAC-6A0E-A40C37B11C54}"/>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3.- Combustibles</a:t>
            </a:r>
          </a:p>
        </p:txBody>
      </p:sp>
      <p:sp>
        <p:nvSpPr>
          <p:cNvPr id="3" name="Marcador de texto 2">
            <a:extLst>
              <a:ext uri="{FF2B5EF4-FFF2-40B4-BE49-F238E27FC236}">
                <a16:creationId xmlns:a16="http://schemas.microsoft.com/office/drawing/2014/main" id="{543F6562-6392-43B5-68C4-6105667079DC}"/>
              </a:ext>
            </a:extLst>
          </p:cNvPr>
          <p:cNvSpPr>
            <a:spLocks noGrp="1"/>
          </p:cNvSpPr>
          <p:nvPr>
            <p:ph type="body" sz="quarter" idx="16"/>
          </p:nvPr>
        </p:nvSpPr>
        <p:spPr>
          <a:xfrm>
            <a:off x="329784" y="1514479"/>
            <a:ext cx="11284703" cy="3147461"/>
          </a:xfrm>
        </p:spPr>
        <p:txBody>
          <a:bodyPr>
            <a:noAutofit/>
          </a:bodyPr>
          <a:lstStyle/>
          <a:p>
            <a:pPr algn="just"/>
            <a:r>
              <a:rPr lang="es-MX" sz="1600" dirty="0"/>
              <a:t>3.1.- Plan Nacional de Fiscalización del Mercado de los Combustibles 2025.</a:t>
            </a:r>
          </a:p>
          <a:p>
            <a:pPr algn="just"/>
            <a:endParaRPr lang="es-MX" sz="1600" dirty="0"/>
          </a:p>
          <a:p>
            <a:pPr algn="just"/>
            <a:r>
              <a:rPr lang="es-CL" sz="1600" dirty="0"/>
              <a:t>Durante el año 2025, el Plan Nacional para el Mercado Eléctrico consideró 16 programas de fiscalización, realizándose un total de 154 actividades, resultando con un 100% de cumplimiento del plan. En ellas resalta la instrucción de dos planes de acción a los segmentos de gas de red y granel para la empresa Lipigas, luego del análisis del desempeño de los indicadores de emergencias para las empresas del segmento y con presencia en la región.</a:t>
            </a:r>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7CB478AE-AADA-FC24-1906-C59E4AAFB26D}"/>
              </a:ext>
            </a:extLst>
          </p:cNvPr>
          <p:cNvPicPr>
            <a:picLocks noChangeAspect="1"/>
          </p:cNvPicPr>
          <p:nvPr/>
        </p:nvPicPr>
        <p:blipFill>
          <a:blip r:embed="rId2"/>
          <a:stretch>
            <a:fillRect/>
          </a:stretch>
        </p:blipFill>
        <p:spPr>
          <a:xfrm>
            <a:off x="10272402" y="195733"/>
            <a:ext cx="1656075" cy="555160"/>
          </a:xfrm>
          <a:prstGeom prst="rect">
            <a:avLst/>
          </a:prstGeom>
        </p:spPr>
      </p:pic>
    </p:spTree>
    <p:extLst>
      <p:ext uri="{BB962C8B-B14F-4D97-AF65-F5344CB8AC3E}">
        <p14:creationId xmlns:p14="http://schemas.microsoft.com/office/powerpoint/2010/main" val="4151157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8155-C0AC-DB85-EE6D-F71E412705E7}"/>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B6128026-9B91-C0DC-659D-4B1286899F90}"/>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3.- Combustibles</a:t>
            </a:r>
          </a:p>
        </p:txBody>
      </p:sp>
      <p:sp>
        <p:nvSpPr>
          <p:cNvPr id="3" name="Marcador de texto 2">
            <a:extLst>
              <a:ext uri="{FF2B5EF4-FFF2-40B4-BE49-F238E27FC236}">
                <a16:creationId xmlns:a16="http://schemas.microsoft.com/office/drawing/2014/main" id="{912622E7-1B2A-C26D-33DD-75E807E131E4}"/>
              </a:ext>
            </a:extLst>
          </p:cNvPr>
          <p:cNvSpPr>
            <a:spLocks noGrp="1"/>
          </p:cNvSpPr>
          <p:nvPr>
            <p:ph type="body" sz="quarter" idx="16"/>
          </p:nvPr>
        </p:nvSpPr>
        <p:spPr>
          <a:xfrm>
            <a:off x="329784" y="1514479"/>
            <a:ext cx="11284703" cy="3147461"/>
          </a:xfrm>
        </p:spPr>
        <p:txBody>
          <a:bodyPr>
            <a:noAutofit/>
          </a:bodyPr>
          <a:lstStyle/>
          <a:p>
            <a:pPr algn="just"/>
            <a:r>
              <a:rPr lang="es-MX" sz="1600" dirty="0"/>
              <a:t>3.3.- Planes de Acción Granel y Gas de Red GLP.</a:t>
            </a:r>
          </a:p>
          <a:p>
            <a:pPr algn="just"/>
            <a:endParaRPr lang="es-CL" sz="1600" dirty="0"/>
          </a:p>
          <a:p>
            <a:pPr algn="just"/>
            <a:r>
              <a:rPr lang="es-CL" sz="1600" dirty="0"/>
              <a:t>Durante el año 2025 se evaluó el desempeño de los indicadores de emergencias de las empresas presentes en la región arrojando la instrucción de dos planes de acción en los segmentos Granel y Gas de Red de la empresa Lipigas. A finales de año, y como resultado de la implementación y fiscalización a estos planes, los indicadores de emergencias en la empresa Lipigas disminuyeron un 53% y 17% respectivamente.</a:t>
            </a:r>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F34D9459-3869-20B4-FF2F-16D54C949AD0}"/>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375AB3CE-1C36-E779-E6BB-A50F7AD2B977}"/>
              </a:ext>
            </a:extLst>
          </p:cNvPr>
          <p:cNvPicPr>
            <a:picLocks noChangeAspect="1"/>
          </p:cNvPicPr>
          <p:nvPr/>
        </p:nvPicPr>
        <p:blipFill>
          <a:blip r:embed="rId3"/>
          <a:stretch>
            <a:fillRect/>
          </a:stretch>
        </p:blipFill>
        <p:spPr>
          <a:xfrm>
            <a:off x="8687074" y="3295925"/>
            <a:ext cx="1770447" cy="3147459"/>
          </a:xfrm>
          <a:prstGeom prst="rect">
            <a:avLst/>
          </a:prstGeom>
        </p:spPr>
      </p:pic>
      <p:pic>
        <p:nvPicPr>
          <p:cNvPr id="9" name="Imagen 8">
            <a:extLst>
              <a:ext uri="{FF2B5EF4-FFF2-40B4-BE49-F238E27FC236}">
                <a16:creationId xmlns:a16="http://schemas.microsoft.com/office/drawing/2014/main" id="{7D625B01-5873-CCCC-2589-5A4D236ECA7E}"/>
              </a:ext>
            </a:extLst>
          </p:cNvPr>
          <p:cNvPicPr>
            <a:picLocks noChangeAspect="1"/>
          </p:cNvPicPr>
          <p:nvPr/>
        </p:nvPicPr>
        <p:blipFill>
          <a:blip r:embed="rId4"/>
          <a:stretch>
            <a:fillRect/>
          </a:stretch>
        </p:blipFill>
        <p:spPr>
          <a:xfrm>
            <a:off x="4414160" y="3311681"/>
            <a:ext cx="3115949" cy="3115949"/>
          </a:xfrm>
          <a:prstGeom prst="rect">
            <a:avLst/>
          </a:prstGeom>
        </p:spPr>
      </p:pic>
      <p:pic>
        <p:nvPicPr>
          <p:cNvPr id="12" name="Imagen 11">
            <a:extLst>
              <a:ext uri="{FF2B5EF4-FFF2-40B4-BE49-F238E27FC236}">
                <a16:creationId xmlns:a16="http://schemas.microsoft.com/office/drawing/2014/main" id="{1A91DA0D-002D-468F-A7A0-F96D97F68B69}"/>
              </a:ext>
            </a:extLst>
          </p:cNvPr>
          <p:cNvPicPr>
            <a:picLocks noChangeAspect="1"/>
          </p:cNvPicPr>
          <p:nvPr/>
        </p:nvPicPr>
        <p:blipFill>
          <a:blip r:embed="rId5"/>
          <a:stretch>
            <a:fillRect/>
          </a:stretch>
        </p:blipFill>
        <p:spPr>
          <a:xfrm>
            <a:off x="1486747" y="3311682"/>
            <a:ext cx="1770447" cy="3147462"/>
          </a:xfrm>
          <a:prstGeom prst="rect">
            <a:avLst/>
          </a:prstGeom>
        </p:spPr>
      </p:pic>
    </p:spTree>
    <p:extLst>
      <p:ext uri="{BB962C8B-B14F-4D97-AF65-F5344CB8AC3E}">
        <p14:creationId xmlns:p14="http://schemas.microsoft.com/office/powerpoint/2010/main" val="1391540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1FFC-40C1-50B7-6175-74B96951399E}"/>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45CF4DD8-02D9-6EB5-C33D-56B7BC957240}"/>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3.- Combustibles</a:t>
            </a:r>
          </a:p>
        </p:txBody>
      </p:sp>
      <p:sp>
        <p:nvSpPr>
          <p:cNvPr id="3" name="Marcador de texto 2">
            <a:extLst>
              <a:ext uri="{FF2B5EF4-FFF2-40B4-BE49-F238E27FC236}">
                <a16:creationId xmlns:a16="http://schemas.microsoft.com/office/drawing/2014/main" id="{C7E3C4CC-EE58-8811-55DC-AC03E2520192}"/>
              </a:ext>
            </a:extLst>
          </p:cNvPr>
          <p:cNvSpPr>
            <a:spLocks noGrp="1"/>
          </p:cNvSpPr>
          <p:nvPr>
            <p:ph type="body" sz="quarter" idx="16"/>
          </p:nvPr>
        </p:nvSpPr>
        <p:spPr>
          <a:xfrm>
            <a:off x="329784" y="1514479"/>
            <a:ext cx="11284703" cy="3147461"/>
          </a:xfrm>
        </p:spPr>
        <p:txBody>
          <a:bodyPr>
            <a:noAutofit/>
          </a:bodyPr>
          <a:lstStyle/>
          <a:p>
            <a:pPr algn="just"/>
            <a:r>
              <a:rPr lang="es-MX" sz="1600" dirty="0"/>
              <a:t>3.2- Indicadores de Emergencias en el Gas</a:t>
            </a:r>
          </a:p>
          <a:p>
            <a:pPr algn="just"/>
            <a:endParaRPr lang="es-MX" sz="1600" dirty="0"/>
          </a:p>
        </p:txBody>
      </p:sp>
      <p:pic>
        <p:nvPicPr>
          <p:cNvPr id="11" name="Imagen 10" descr="Texto&#10;&#10;El contenido generado por IA puede ser incorrecto.">
            <a:extLst>
              <a:ext uri="{FF2B5EF4-FFF2-40B4-BE49-F238E27FC236}">
                <a16:creationId xmlns:a16="http://schemas.microsoft.com/office/drawing/2014/main" id="{D114CB24-189B-1073-885B-03A3BDBB343D}"/>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14" name="Imagen 13">
            <a:extLst>
              <a:ext uri="{FF2B5EF4-FFF2-40B4-BE49-F238E27FC236}">
                <a16:creationId xmlns:a16="http://schemas.microsoft.com/office/drawing/2014/main" id="{24B07A5A-E264-E987-9203-B0A36F7D2796}"/>
              </a:ext>
            </a:extLst>
          </p:cNvPr>
          <p:cNvPicPr>
            <a:picLocks noChangeAspect="1"/>
          </p:cNvPicPr>
          <p:nvPr/>
        </p:nvPicPr>
        <p:blipFill>
          <a:blip r:embed="rId3"/>
          <a:stretch>
            <a:fillRect/>
          </a:stretch>
        </p:blipFill>
        <p:spPr>
          <a:xfrm>
            <a:off x="577513" y="2192394"/>
            <a:ext cx="4553585" cy="2762636"/>
          </a:xfrm>
          <a:prstGeom prst="rect">
            <a:avLst/>
          </a:prstGeom>
        </p:spPr>
      </p:pic>
      <p:pic>
        <p:nvPicPr>
          <p:cNvPr id="16" name="Imagen 15">
            <a:extLst>
              <a:ext uri="{FF2B5EF4-FFF2-40B4-BE49-F238E27FC236}">
                <a16:creationId xmlns:a16="http://schemas.microsoft.com/office/drawing/2014/main" id="{0ADB9F86-7F43-BB9D-0CC0-C06F48C7742D}"/>
              </a:ext>
            </a:extLst>
          </p:cNvPr>
          <p:cNvPicPr>
            <a:picLocks noChangeAspect="1"/>
          </p:cNvPicPr>
          <p:nvPr/>
        </p:nvPicPr>
        <p:blipFill>
          <a:blip r:embed="rId4"/>
          <a:stretch>
            <a:fillRect/>
          </a:stretch>
        </p:blipFill>
        <p:spPr>
          <a:xfrm>
            <a:off x="6320378" y="2249547"/>
            <a:ext cx="4525006" cy="2734057"/>
          </a:xfrm>
          <a:prstGeom prst="rect">
            <a:avLst/>
          </a:prstGeom>
        </p:spPr>
      </p:pic>
      <p:sp>
        <p:nvSpPr>
          <p:cNvPr id="17" name="CuadroTexto 16">
            <a:extLst>
              <a:ext uri="{FF2B5EF4-FFF2-40B4-BE49-F238E27FC236}">
                <a16:creationId xmlns:a16="http://schemas.microsoft.com/office/drawing/2014/main" id="{D1CDFBB0-4CE8-4474-5170-DE07F905FCC0}"/>
              </a:ext>
            </a:extLst>
          </p:cNvPr>
          <p:cNvSpPr txBox="1"/>
          <p:nvPr/>
        </p:nvSpPr>
        <p:spPr>
          <a:xfrm>
            <a:off x="614597" y="5248119"/>
            <a:ext cx="4542019" cy="1477328"/>
          </a:xfrm>
          <a:prstGeom prst="rect">
            <a:avLst/>
          </a:prstGeom>
          <a:noFill/>
        </p:spPr>
        <p:txBody>
          <a:bodyPr wrap="square" rtlCol="0">
            <a:spAutoFit/>
          </a:bodyPr>
          <a:lstStyle/>
          <a:p>
            <a:pPr algn="just"/>
            <a:r>
              <a:rPr lang="es-MX" dirty="0"/>
              <a:t>Las emergencias de Gas de Red y Granel se miden por cada 1.000 clientes. En 2025, el indicador experimentó una disminución, coherente con la implementación de planes de acción instruidos por la dirección regional.</a:t>
            </a:r>
            <a:endParaRPr lang="es-CL" dirty="0"/>
          </a:p>
        </p:txBody>
      </p:sp>
      <p:sp>
        <p:nvSpPr>
          <p:cNvPr id="18" name="CuadroTexto 17">
            <a:extLst>
              <a:ext uri="{FF2B5EF4-FFF2-40B4-BE49-F238E27FC236}">
                <a16:creationId xmlns:a16="http://schemas.microsoft.com/office/drawing/2014/main" id="{1FF1DCF3-F431-C9AA-2F5F-36F452F9071F}"/>
              </a:ext>
            </a:extLst>
          </p:cNvPr>
          <p:cNvSpPr txBox="1"/>
          <p:nvPr/>
        </p:nvSpPr>
        <p:spPr>
          <a:xfrm>
            <a:off x="6110289" y="5305269"/>
            <a:ext cx="5053011" cy="1200329"/>
          </a:xfrm>
          <a:prstGeom prst="rect">
            <a:avLst/>
          </a:prstGeom>
          <a:noFill/>
        </p:spPr>
        <p:txBody>
          <a:bodyPr wrap="square" rtlCol="0">
            <a:spAutoFit/>
          </a:bodyPr>
          <a:lstStyle/>
          <a:p>
            <a:pPr algn="just"/>
            <a:r>
              <a:rPr lang="es-MX" dirty="0"/>
              <a:t>Las emergencias en Envasado de GLP se miden por cada 10.000 cilindros comercializados. En 2025 el indicador experimentó una disminución, coherente con la tendencia de los últimos 3 años</a:t>
            </a:r>
            <a:endParaRPr lang="es-CL" dirty="0"/>
          </a:p>
        </p:txBody>
      </p:sp>
    </p:spTree>
    <p:extLst>
      <p:ext uri="{BB962C8B-B14F-4D97-AF65-F5344CB8AC3E}">
        <p14:creationId xmlns:p14="http://schemas.microsoft.com/office/powerpoint/2010/main" val="724927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66ED9-26F4-2D6E-7654-C46C38A6BED7}"/>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310A1182-405F-82DF-EF33-7BD08C6E3EF0}"/>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4.- Sostenibilidad</a:t>
            </a:r>
          </a:p>
        </p:txBody>
      </p:sp>
      <p:sp>
        <p:nvSpPr>
          <p:cNvPr id="3" name="Marcador de texto 2">
            <a:extLst>
              <a:ext uri="{FF2B5EF4-FFF2-40B4-BE49-F238E27FC236}">
                <a16:creationId xmlns:a16="http://schemas.microsoft.com/office/drawing/2014/main" id="{A6A89858-7E84-5718-C92C-0A9387D24CE8}"/>
              </a:ext>
            </a:extLst>
          </p:cNvPr>
          <p:cNvSpPr>
            <a:spLocks noGrp="1"/>
          </p:cNvSpPr>
          <p:nvPr>
            <p:ph type="body" sz="quarter" idx="16"/>
          </p:nvPr>
        </p:nvSpPr>
        <p:spPr>
          <a:xfrm>
            <a:off x="329784" y="1514479"/>
            <a:ext cx="11284703" cy="3147461"/>
          </a:xfrm>
        </p:spPr>
        <p:txBody>
          <a:bodyPr>
            <a:noAutofit/>
          </a:bodyPr>
          <a:lstStyle/>
          <a:p>
            <a:pPr algn="just"/>
            <a:r>
              <a:rPr lang="es-MX" sz="1600" dirty="0"/>
              <a:t>4.1- Plan Nacional de Fiscalización del Mercado de la Sostenibilidad 2025</a:t>
            </a:r>
          </a:p>
          <a:p>
            <a:pPr algn="just"/>
            <a:endParaRPr lang="es-MX" sz="1600" dirty="0"/>
          </a:p>
          <a:p>
            <a:pPr algn="just"/>
            <a:r>
              <a:rPr lang="es-CL" sz="1600" dirty="0"/>
              <a:t>Durante el año 2025, el Plan Nacional para el Mercado de la Sostenibilidad consideró 4 programas de fiscalización, realizándose un total de 16 actividades, resultando con un 100% de cumplimiento del plan. En ellas resalta </a:t>
            </a:r>
            <a:r>
              <a:rPr lang="es-MX" sz="1600" dirty="0"/>
              <a:t>la fiscalización, junto con la Unidad de Sostenibilidad Energética, a infraestructura de recarga de vehículos eléctricos de transporte público, en la comuna de Rancagua.</a:t>
            </a:r>
          </a:p>
          <a:p>
            <a:pPr algn="just"/>
            <a:endParaRPr lang="es-MX" sz="1600" dirty="0"/>
          </a:p>
        </p:txBody>
      </p:sp>
      <p:pic>
        <p:nvPicPr>
          <p:cNvPr id="11" name="Imagen 10" descr="Texto&#10;&#10;El contenido generado por IA puede ser incorrecto.">
            <a:extLst>
              <a:ext uri="{FF2B5EF4-FFF2-40B4-BE49-F238E27FC236}">
                <a16:creationId xmlns:a16="http://schemas.microsoft.com/office/drawing/2014/main" id="{3894E6CE-E34B-34DF-84C0-5047E6559716}"/>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D757CEFE-8721-4B27-B8D2-FDE0390D0A75}"/>
              </a:ext>
            </a:extLst>
          </p:cNvPr>
          <p:cNvPicPr>
            <a:picLocks noChangeAspect="1"/>
          </p:cNvPicPr>
          <p:nvPr/>
        </p:nvPicPr>
        <p:blipFill>
          <a:blip r:embed="rId3"/>
          <a:stretch>
            <a:fillRect/>
          </a:stretch>
        </p:blipFill>
        <p:spPr>
          <a:xfrm>
            <a:off x="806581" y="3429000"/>
            <a:ext cx="1542086" cy="2741487"/>
          </a:xfrm>
          <a:prstGeom prst="rect">
            <a:avLst/>
          </a:prstGeom>
        </p:spPr>
      </p:pic>
      <p:pic>
        <p:nvPicPr>
          <p:cNvPr id="7" name="Imagen 6">
            <a:extLst>
              <a:ext uri="{FF2B5EF4-FFF2-40B4-BE49-F238E27FC236}">
                <a16:creationId xmlns:a16="http://schemas.microsoft.com/office/drawing/2014/main" id="{F791A87D-FDB1-8D34-F866-DE4CC059E68A}"/>
              </a:ext>
            </a:extLst>
          </p:cNvPr>
          <p:cNvPicPr>
            <a:picLocks noChangeAspect="1"/>
          </p:cNvPicPr>
          <p:nvPr/>
        </p:nvPicPr>
        <p:blipFill>
          <a:blip r:embed="rId4"/>
          <a:stretch>
            <a:fillRect/>
          </a:stretch>
        </p:blipFill>
        <p:spPr>
          <a:xfrm>
            <a:off x="9123140" y="3429000"/>
            <a:ext cx="1542086" cy="2741487"/>
          </a:xfrm>
          <a:prstGeom prst="rect">
            <a:avLst/>
          </a:prstGeom>
        </p:spPr>
      </p:pic>
      <p:pic>
        <p:nvPicPr>
          <p:cNvPr id="9" name="Imagen 8">
            <a:extLst>
              <a:ext uri="{FF2B5EF4-FFF2-40B4-BE49-F238E27FC236}">
                <a16:creationId xmlns:a16="http://schemas.microsoft.com/office/drawing/2014/main" id="{73C5820E-F755-8BFF-9484-89019B9F6B14}"/>
              </a:ext>
            </a:extLst>
          </p:cNvPr>
          <p:cNvPicPr>
            <a:picLocks noChangeAspect="1"/>
          </p:cNvPicPr>
          <p:nvPr/>
        </p:nvPicPr>
        <p:blipFill>
          <a:blip r:embed="rId5"/>
          <a:stretch>
            <a:fillRect/>
          </a:stretch>
        </p:blipFill>
        <p:spPr>
          <a:xfrm>
            <a:off x="3954728" y="3413619"/>
            <a:ext cx="3562350" cy="2671763"/>
          </a:xfrm>
          <a:prstGeom prst="rect">
            <a:avLst/>
          </a:prstGeom>
        </p:spPr>
      </p:pic>
    </p:spTree>
    <p:extLst>
      <p:ext uri="{BB962C8B-B14F-4D97-AF65-F5344CB8AC3E}">
        <p14:creationId xmlns:p14="http://schemas.microsoft.com/office/powerpoint/2010/main" val="4165612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EBDA0-B293-FE9B-601D-203600988D59}"/>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6B709D46-141E-7212-A0D6-6DC605DAB89D}"/>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5.- Estudios y Normas</a:t>
            </a:r>
          </a:p>
        </p:txBody>
      </p:sp>
      <p:sp>
        <p:nvSpPr>
          <p:cNvPr id="3" name="Marcador de texto 2">
            <a:extLst>
              <a:ext uri="{FF2B5EF4-FFF2-40B4-BE49-F238E27FC236}">
                <a16:creationId xmlns:a16="http://schemas.microsoft.com/office/drawing/2014/main" id="{B63B3C47-8BDB-B717-D9E1-E00C12A96C56}"/>
              </a:ext>
            </a:extLst>
          </p:cNvPr>
          <p:cNvSpPr>
            <a:spLocks noGrp="1"/>
          </p:cNvSpPr>
          <p:nvPr>
            <p:ph type="body" sz="quarter" idx="16"/>
          </p:nvPr>
        </p:nvSpPr>
        <p:spPr>
          <a:xfrm>
            <a:off x="329784" y="1514479"/>
            <a:ext cx="11284703" cy="3147461"/>
          </a:xfrm>
        </p:spPr>
        <p:txBody>
          <a:bodyPr>
            <a:noAutofit/>
          </a:bodyPr>
          <a:lstStyle/>
          <a:p>
            <a:pPr algn="just"/>
            <a:r>
              <a:rPr lang="es-MX" sz="1600" dirty="0"/>
              <a:t>5.1- Plan Nacional de Fiscalización de Departamento de Estudios y Normas 2025</a:t>
            </a:r>
          </a:p>
          <a:p>
            <a:pPr algn="just"/>
            <a:endParaRPr lang="es-MX" sz="1600" dirty="0"/>
          </a:p>
          <a:p>
            <a:pPr algn="just"/>
            <a:r>
              <a:rPr lang="es-CL" sz="1600" dirty="0"/>
              <a:t>Durante el año 2025, el Plan Nacional del departamento de Estudios y Normas consideró 1 programa de fiscalización, realizándose un total de 36 actividades, resultando con un 100% de cumplimiento del plan. En ellas resalta </a:t>
            </a:r>
            <a:r>
              <a:rPr lang="es-MX" sz="1600" dirty="0"/>
              <a:t>la fiscalización en puntos de venta de productos denominados Mall Chinos, que concentraron más del 80% de las fiscalizaciones.</a:t>
            </a:r>
          </a:p>
        </p:txBody>
      </p:sp>
      <p:pic>
        <p:nvPicPr>
          <p:cNvPr id="11" name="Imagen 10" descr="Texto&#10;&#10;El contenido generado por IA puede ser incorrecto.">
            <a:extLst>
              <a:ext uri="{FF2B5EF4-FFF2-40B4-BE49-F238E27FC236}">
                <a16:creationId xmlns:a16="http://schemas.microsoft.com/office/drawing/2014/main" id="{02C644EC-5605-2FF2-A22C-8FD055B122EA}"/>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6" name="Imagen 5">
            <a:extLst>
              <a:ext uri="{FF2B5EF4-FFF2-40B4-BE49-F238E27FC236}">
                <a16:creationId xmlns:a16="http://schemas.microsoft.com/office/drawing/2014/main" id="{E5274C65-8F86-D327-0388-CCCA545593B2}"/>
              </a:ext>
            </a:extLst>
          </p:cNvPr>
          <p:cNvPicPr>
            <a:picLocks noChangeAspect="1"/>
          </p:cNvPicPr>
          <p:nvPr/>
        </p:nvPicPr>
        <p:blipFill>
          <a:blip r:embed="rId3"/>
          <a:stretch>
            <a:fillRect/>
          </a:stretch>
        </p:blipFill>
        <p:spPr>
          <a:xfrm>
            <a:off x="8454854" y="3546932"/>
            <a:ext cx="2538450" cy="2538450"/>
          </a:xfrm>
          <a:prstGeom prst="rect">
            <a:avLst/>
          </a:prstGeom>
        </p:spPr>
      </p:pic>
      <p:pic>
        <p:nvPicPr>
          <p:cNvPr id="10" name="Imagen 9">
            <a:extLst>
              <a:ext uri="{FF2B5EF4-FFF2-40B4-BE49-F238E27FC236}">
                <a16:creationId xmlns:a16="http://schemas.microsoft.com/office/drawing/2014/main" id="{F4FD3364-9F06-B7DB-FFB9-4FA5FE6AE21D}"/>
              </a:ext>
            </a:extLst>
          </p:cNvPr>
          <p:cNvPicPr>
            <a:picLocks noChangeAspect="1"/>
          </p:cNvPicPr>
          <p:nvPr/>
        </p:nvPicPr>
        <p:blipFill>
          <a:blip r:embed="rId4"/>
          <a:stretch>
            <a:fillRect/>
          </a:stretch>
        </p:blipFill>
        <p:spPr>
          <a:xfrm>
            <a:off x="5753920" y="3546932"/>
            <a:ext cx="1427878" cy="2538450"/>
          </a:xfrm>
          <a:prstGeom prst="rect">
            <a:avLst/>
          </a:prstGeom>
        </p:spPr>
      </p:pic>
      <p:pic>
        <p:nvPicPr>
          <p:cNvPr id="13" name="Imagen 12">
            <a:extLst>
              <a:ext uri="{FF2B5EF4-FFF2-40B4-BE49-F238E27FC236}">
                <a16:creationId xmlns:a16="http://schemas.microsoft.com/office/drawing/2014/main" id="{76FC14AA-7601-BD3A-E928-7E873072DE0F}"/>
              </a:ext>
            </a:extLst>
          </p:cNvPr>
          <p:cNvPicPr>
            <a:picLocks noChangeAspect="1"/>
          </p:cNvPicPr>
          <p:nvPr/>
        </p:nvPicPr>
        <p:blipFill>
          <a:blip r:embed="rId5"/>
          <a:stretch>
            <a:fillRect/>
          </a:stretch>
        </p:blipFill>
        <p:spPr>
          <a:xfrm>
            <a:off x="1198696" y="3546932"/>
            <a:ext cx="3384600" cy="2538450"/>
          </a:xfrm>
          <a:prstGeom prst="rect">
            <a:avLst/>
          </a:prstGeom>
        </p:spPr>
      </p:pic>
    </p:spTree>
    <p:extLst>
      <p:ext uri="{BB962C8B-B14F-4D97-AF65-F5344CB8AC3E}">
        <p14:creationId xmlns:p14="http://schemas.microsoft.com/office/powerpoint/2010/main" val="573237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BF163-61AF-4C2B-F033-337F6EE52FFF}"/>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B18C126-138D-6CAB-9AAD-A9BD6E77B607}"/>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6.- Atenciones Ciudadanas y Reclamos</a:t>
            </a:r>
          </a:p>
        </p:txBody>
      </p:sp>
      <p:sp>
        <p:nvSpPr>
          <p:cNvPr id="3" name="Marcador de texto 2">
            <a:extLst>
              <a:ext uri="{FF2B5EF4-FFF2-40B4-BE49-F238E27FC236}">
                <a16:creationId xmlns:a16="http://schemas.microsoft.com/office/drawing/2014/main" id="{D49033EE-D1A2-964F-B0B0-B2AFA7ED02FB}"/>
              </a:ext>
            </a:extLst>
          </p:cNvPr>
          <p:cNvSpPr>
            <a:spLocks noGrp="1"/>
          </p:cNvSpPr>
          <p:nvPr>
            <p:ph type="body" sz="quarter" idx="16"/>
          </p:nvPr>
        </p:nvSpPr>
        <p:spPr>
          <a:xfrm>
            <a:off x="329784" y="1514479"/>
            <a:ext cx="11284703" cy="3147461"/>
          </a:xfrm>
        </p:spPr>
        <p:txBody>
          <a:bodyPr>
            <a:noAutofit/>
          </a:bodyPr>
          <a:lstStyle/>
          <a:p>
            <a:pPr algn="just"/>
            <a:r>
              <a:rPr lang="es-MX" sz="1600" dirty="0"/>
              <a:t>6.1- Atenciones Ciudadanas</a:t>
            </a:r>
          </a:p>
          <a:p>
            <a:pPr algn="just"/>
            <a:endParaRPr lang="es-MX" sz="1600" dirty="0"/>
          </a:p>
          <a:p>
            <a:pPr algn="just"/>
            <a:r>
              <a:rPr lang="es-CL" sz="1600" dirty="0"/>
              <a:t>Durante el año 2025, se experimentó, a partir de la tercera semana del mes de agosto, un aumento en el flujo de atenciones ciudadanas que concurrieron a la las oficinas de forma presencial a solicitar orientación o presentar reclamos. Esto se originó, principalmente, en la estimación de consumos por parte de la empresa CGE S.A. sin informar a ciudadanos. Durante la el mes de octubre y noviembre del 2025, en un esfuerzo institucional, se contó con apoyos en la atención a público con funcionarios provenientes de las direcciones regionales de Coquimbo, Valparaíso y </a:t>
            </a:r>
            <a:r>
              <a:rPr lang="es-CL" sz="1600" dirty="0" err="1"/>
              <a:t>Biobio</a:t>
            </a:r>
            <a:r>
              <a:rPr lang="es-CL" sz="1600" dirty="0"/>
              <a:t>, además de funcionarios del DPEC y el DIE, de SEC Central.</a:t>
            </a:r>
            <a:endParaRPr lang="es-MX" sz="1600" dirty="0"/>
          </a:p>
        </p:txBody>
      </p:sp>
      <p:pic>
        <p:nvPicPr>
          <p:cNvPr id="11" name="Imagen 10" descr="Texto&#10;&#10;El contenido generado por IA puede ser incorrecto.">
            <a:extLst>
              <a:ext uri="{FF2B5EF4-FFF2-40B4-BE49-F238E27FC236}">
                <a16:creationId xmlns:a16="http://schemas.microsoft.com/office/drawing/2014/main" id="{9B7684FA-22BF-E0E1-6BA8-760C114B7EFD}"/>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7" name="Imagen 6">
            <a:extLst>
              <a:ext uri="{FF2B5EF4-FFF2-40B4-BE49-F238E27FC236}">
                <a16:creationId xmlns:a16="http://schemas.microsoft.com/office/drawing/2014/main" id="{498524B6-75EF-F4DD-5E0E-E830B1BE4E36}"/>
              </a:ext>
            </a:extLst>
          </p:cNvPr>
          <p:cNvPicPr>
            <a:picLocks noChangeAspect="1"/>
          </p:cNvPicPr>
          <p:nvPr/>
        </p:nvPicPr>
        <p:blipFill>
          <a:blip r:embed="rId3"/>
          <a:stretch>
            <a:fillRect/>
          </a:stretch>
        </p:blipFill>
        <p:spPr>
          <a:xfrm>
            <a:off x="4325979" y="3982450"/>
            <a:ext cx="3210535" cy="1805925"/>
          </a:xfrm>
          <a:prstGeom prst="rect">
            <a:avLst/>
          </a:prstGeom>
        </p:spPr>
      </p:pic>
      <p:pic>
        <p:nvPicPr>
          <p:cNvPr id="9" name="Imagen 8">
            <a:extLst>
              <a:ext uri="{FF2B5EF4-FFF2-40B4-BE49-F238E27FC236}">
                <a16:creationId xmlns:a16="http://schemas.microsoft.com/office/drawing/2014/main" id="{5CB68CB1-4153-EBC7-8A63-098D7DCA1E48}"/>
              </a:ext>
            </a:extLst>
          </p:cNvPr>
          <p:cNvPicPr>
            <a:picLocks noChangeAspect="1"/>
          </p:cNvPicPr>
          <p:nvPr/>
        </p:nvPicPr>
        <p:blipFill>
          <a:blip r:embed="rId4"/>
          <a:stretch>
            <a:fillRect/>
          </a:stretch>
        </p:blipFill>
        <p:spPr>
          <a:xfrm>
            <a:off x="7970233" y="3982449"/>
            <a:ext cx="3210535" cy="1805925"/>
          </a:xfrm>
          <a:prstGeom prst="rect">
            <a:avLst/>
          </a:prstGeom>
        </p:spPr>
      </p:pic>
      <p:pic>
        <p:nvPicPr>
          <p:cNvPr id="14" name="Imagen 13">
            <a:extLst>
              <a:ext uri="{FF2B5EF4-FFF2-40B4-BE49-F238E27FC236}">
                <a16:creationId xmlns:a16="http://schemas.microsoft.com/office/drawing/2014/main" id="{44049C3D-92EF-0C80-79A7-33C4E321F85A}"/>
              </a:ext>
            </a:extLst>
          </p:cNvPr>
          <p:cNvPicPr>
            <a:picLocks noChangeAspect="1"/>
          </p:cNvPicPr>
          <p:nvPr/>
        </p:nvPicPr>
        <p:blipFill>
          <a:blip r:embed="rId5"/>
          <a:stretch>
            <a:fillRect/>
          </a:stretch>
        </p:blipFill>
        <p:spPr>
          <a:xfrm>
            <a:off x="577513" y="3982450"/>
            <a:ext cx="3210535" cy="1805925"/>
          </a:xfrm>
          <a:prstGeom prst="rect">
            <a:avLst/>
          </a:prstGeom>
        </p:spPr>
      </p:pic>
    </p:spTree>
    <p:extLst>
      <p:ext uri="{BB962C8B-B14F-4D97-AF65-F5344CB8AC3E}">
        <p14:creationId xmlns:p14="http://schemas.microsoft.com/office/powerpoint/2010/main" val="143212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0DBDD-B51F-B278-736A-1738F6F808B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4DBFC3CE-9866-CDDB-C88A-2D58AD9D6273}"/>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6.- Atenciones Ciudadanas y Reclamos</a:t>
            </a:r>
          </a:p>
        </p:txBody>
      </p:sp>
      <p:sp>
        <p:nvSpPr>
          <p:cNvPr id="3" name="Marcador de texto 2">
            <a:extLst>
              <a:ext uri="{FF2B5EF4-FFF2-40B4-BE49-F238E27FC236}">
                <a16:creationId xmlns:a16="http://schemas.microsoft.com/office/drawing/2014/main" id="{76133448-26E2-AC6C-6FD2-DFCBA5FBAF3F}"/>
              </a:ext>
            </a:extLst>
          </p:cNvPr>
          <p:cNvSpPr>
            <a:spLocks noGrp="1"/>
          </p:cNvSpPr>
          <p:nvPr>
            <p:ph type="body" sz="quarter" idx="16"/>
          </p:nvPr>
        </p:nvSpPr>
        <p:spPr>
          <a:xfrm>
            <a:off x="329784" y="1514479"/>
            <a:ext cx="11284703" cy="3147461"/>
          </a:xfrm>
        </p:spPr>
        <p:txBody>
          <a:bodyPr>
            <a:noAutofit/>
          </a:bodyPr>
          <a:lstStyle/>
          <a:p>
            <a:pPr algn="just"/>
            <a:r>
              <a:rPr lang="es-MX" sz="1600" dirty="0"/>
              <a:t>6.1- Atenciones Ciudadanas</a:t>
            </a:r>
          </a:p>
          <a:p>
            <a:pPr algn="just"/>
            <a:endParaRPr lang="es-MX" sz="1600" dirty="0"/>
          </a:p>
        </p:txBody>
      </p:sp>
      <p:pic>
        <p:nvPicPr>
          <p:cNvPr id="11" name="Imagen 10" descr="Texto&#10;&#10;El contenido generado por IA puede ser incorrecto.">
            <a:extLst>
              <a:ext uri="{FF2B5EF4-FFF2-40B4-BE49-F238E27FC236}">
                <a16:creationId xmlns:a16="http://schemas.microsoft.com/office/drawing/2014/main" id="{01216C73-471A-46AE-725F-11F537966F61}"/>
              </a:ext>
            </a:extLst>
          </p:cNvPr>
          <p:cNvPicPr>
            <a:picLocks noChangeAspect="1"/>
          </p:cNvPicPr>
          <p:nvPr/>
        </p:nvPicPr>
        <p:blipFill>
          <a:blip r:embed="rId2"/>
          <a:stretch>
            <a:fillRect/>
          </a:stretch>
        </p:blipFill>
        <p:spPr>
          <a:xfrm>
            <a:off x="10272402" y="195733"/>
            <a:ext cx="1656075" cy="555160"/>
          </a:xfrm>
          <a:prstGeom prst="rect">
            <a:avLst/>
          </a:prstGeom>
        </p:spPr>
      </p:pic>
      <p:graphicFrame>
        <p:nvGraphicFramePr>
          <p:cNvPr id="4" name="Gráfico 3">
            <a:extLst>
              <a:ext uri="{FF2B5EF4-FFF2-40B4-BE49-F238E27FC236}">
                <a16:creationId xmlns:a16="http://schemas.microsoft.com/office/drawing/2014/main" id="{4F46AB96-4B1A-45F7-B5A1-C6FCE4AAF158}"/>
              </a:ext>
            </a:extLst>
          </p:cNvPr>
          <p:cNvGraphicFramePr>
            <a:graphicFrameLocks/>
          </p:cNvGraphicFramePr>
          <p:nvPr>
            <p:extLst>
              <p:ext uri="{D42A27DB-BD31-4B8C-83A1-F6EECF244321}">
                <p14:modId xmlns:p14="http://schemas.microsoft.com/office/powerpoint/2010/main" val="1415463293"/>
              </p:ext>
            </p:extLst>
          </p:nvPr>
        </p:nvGraphicFramePr>
        <p:xfrm>
          <a:off x="866734" y="2054592"/>
          <a:ext cx="10210802" cy="45672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5471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ACAD5-1CCD-3F89-F749-3A03782C8888}"/>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32DDE636-1B23-433C-68D8-E0FC454A21F8}"/>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6.- Atenciones Ciudadanas y Reclamos</a:t>
            </a:r>
          </a:p>
        </p:txBody>
      </p:sp>
      <p:sp>
        <p:nvSpPr>
          <p:cNvPr id="3" name="Marcador de texto 2">
            <a:extLst>
              <a:ext uri="{FF2B5EF4-FFF2-40B4-BE49-F238E27FC236}">
                <a16:creationId xmlns:a16="http://schemas.microsoft.com/office/drawing/2014/main" id="{B514E3F8-6FEF-3F5D-0B9B-B3D44E1FF6C6}"/>
              </a:ext>
            </a:extLst>
          </p:cNvPr>
          <p:cNvSpPr>
            <a:spLocks noGrp="1"/>
          </p:cNvSpPr>
          <p:nvPr>
            <p:ph type="body" sz="quarter" idx="16"/>
          </p:nvPr>
        </p:nvSpPr>
        <p:spPr>
          <a:xfrm>
            <a:off x="329784" y="1514479"/>
            <a:ext cx="11284703" cy="3147461"/>
          </a:xfrm>
        </p:spPr>
        <p:txBody>
          <a:bodyPr>
            <a:noAutofit/>
          </a:bodyPr>
          <a:lstStyle/>
          <a:p>
            <a:pPr algn="just"/>
            <a:r>
              <a:rPr lang="es-MX" sz="1600" dirty="0"/>
              <a:t>6.2-Reclamos</a:t>
            </a:r>
          </a:p>
          <a:p>
            <a:pPr algn="just"/>
            <a:endParaRPr lang="es-MX" sz="1600" dirty="0"/>
          </a:p>
        </p:txBody>
      </p:sp>
      <p:pic>
        <p:nvPicPr>
          <p:cNvPr id="11" name="Imagen 10" descr="Texto&#10;&#10;El contenido generado por IA puede ser incorrecto.">
            <a:extLst>
              <a:ext uri="{FF2B5EF4-FFF2-40B4-BE49-F238E27FC236}">
                <a16:creationId xmlns:a16="http://schemas.microsoft.com/office/drawing/2014/main" id="{ADC947D7-5D4E-74CD-6ABD-8CFBD3708333}"/>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6" name="Imagen 5">
            <a:extLst>
              <a:ext uri="{FF2B5EF4-FFF2-40B4-BE49-F238E27FC236}">
                <a16:creationId xmlns:a16="http://schemas.microsoft.com/office/drawing/2014/main" id="{3757A85B-EE19-7480-4B4D-F7F7993251E3}"/>
              </a:ext>
            </a:extLst>
          </p:cNvPr>
          <p:cNvPicPr>
            <a:picLocks noChangeAspect="1"/>
          </p:cNvPicPr>
          <p:nvPr/>
        </p:nvPicPr>
        <p:blipFill>
          <a:blip r:embed="rId3"/>
          <a:stretch>
            <a:fillRect/>
          </a:stretch>
        </p:blipFill>
        <p:spPr>
          <a:xfrm>
            <a:off x="5784523" y="2054592"/>
            <a:ext cx="6143954" cy="4212640"/>
          </a:xfrm>
          <a:prstGeom prst="rect">
            <a:avLst/>
          </a:prstGeom>
        </p:spPr>
      </p:pic>
      <p:sp>
        <p:nvSpPr>
          <p:cNvPr id="7" name="CuadroTexto 6">
            <a:extLst>
              <a:ext uri="{FF2B5EF4-FFF2-40B4-BE49-F238E27FC236}">
                <a16:creationId xmlns:a16="http://schemas.microsoft.com/office/drawing/2014/main" id="{B7743AF5-233A-9B75-32CF-D000EEDFB533}"/>
              </a:ext>
            </a:extLst>
          </p:cNvPr>
          <p:cNvSpPr txBox="1"/>
          <p:nvPr/>
        </p:nvSpPr>
        <p:spPr>
          <a:xfrm>
            <a:off x="329783" y="2054592"/>
            <a:ext cx="5454739" cy="4524315"/>
          </a:xfrm>
          <a:prstGeom prst="rect">
            <a:avLst/>
          </a:prstGeom>
          <a:noFill/>
        </p:spPr>
        <p:txBody>
          <a:bodyPr wrap="square" rtlCol="0">
            <a:spAutoFit/>
          </a:bodyPr>
          <a:lstStyle/>
          <a:p>
            <a:pPr algn="just">
              <a:defRPr/>
            </a:pPr>
            <a:r>
              <a:rPr lang="es-ES" dirty="0">
                <a:solidFill>
                  <a:schemeClr val="accent1">
                    <a:lumMod val="50000"/>
                  </a:schemeClr>
                </a:solidFill>
              </a:rPr>
              <a:t>En materia de atención de usuarios, los reclamos presentados ante las empresas distribuidoras eléctricas constituyen un indicador relevante para evaluar la calidad del servicio entregado a la comunidad.</a:t>
            </a:r>
          </a:p>
          <a:p>
            <a:pPr algn="just">
              <a:defRPr/>
            </a:pPr>
            <a:endParaRPr lang="en-US" dirty="0">
              <a:solidFill>
                <a:schemeClr val="accent1">
                  <a:lumMod val="50000"/>
                </a:schemeClr>
              </a:solidFill>
            </a:endParaRPr>
          </a:p>
          <a:p>
            <a:pPr algn="just">
              <a:defRPr/>
            </a:pPr>
            <a:r>
              <a:rPr lang="es-ES" dirty="0">
                <a:solidFill>
                  <a:schemeClr val="accent1">
                    <a:lumMod val="50000"/>
                  </a:schemeClr>
                </a:solidFill>
              </a:rPr>
              <a:t>Durante el año 2025, las empresas distribuidoras eléctricas de la Región de O’Higgins recibieron aproximadamente 167 mil  reclamos </a:t>
            </a:r>
            <a:r>
              <a:rPr lang="es-ES" dirty="0">
                <a:solidFill>
                  <a:schemeClr val="accent2"/>
                </a:solidFill>
              </a:rPr>
              <a:t>asociados a interrupciones de suministro eléctrico</a:t>
            </a:r>
            <a:r>
              <a:rPr lang="es-ES" dirty="0">
                <a:solidFill>
                  <a:schemeClr val="accent1">
                    <a:lumMod val="50000"/>
                  </a:schemeClr>
                </a:solidFill>
              </a:rPr>
              <a:t>.</a:t>
            </a:r>
          </a:p>
          <a:p>
            <a:pPr algn="just">
              <a:defRPr/>
            </a:pPr>
            <a:endParaRPr lang="es-ES" dirty="0">
              <a:solidFill>
                <a:schemeClr val="accent1">
                  <a:lumMod val="50000"/>
                </a:schemeClr>
              </a:solidFill>
            </a:endParaRPr>
          </a:p>
          <a:p>
            <a:pPr algn="just">
              <a:defRPr/>
            </a:pPr>
            <a:r>
              <a:rPr lang="es-ES" dirty="0">
                <a:solidFill>
                  <a:schemeClr val="accent1">
                    <a:lumMod val="50000"/>
                  </a:schemeClr>
                </a:solidFill>
              </a:rPr>
              <a:t>Por otra parte, en el ítem correspondiente a “otras causas”, principalmente relacionadas con calidad comercial, durante el año 2025 recibieron cerca de 76 mil reclamos, lo que implicó un aumento de alrededor del 150%, por las razones que se mencionaron anteriormente.</a:t>
            </a:r>
            <a:endParaRPr lang="es-CL" dirty="0"/>
          </a:p>
        </p:txBody>
      </p:sp>
    </p:spTree>
    <p:extLst>
      <p:ext uri="{BB962C8B-B14F-4D97-AF65-F5344CB8AC3E}">
        <p14:creationId xmlns:p14="http://schemas.microsoft.com/office/powerpoint/2010/main" val="2096132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F3C01-0E6A-A73D-E17A-2B39B8060FA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1B8540DD-6284-960A-81B1-0BD2AFE6DDC2}"/>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6.- Atenciones Ciudadanas y Reclamos</a:t>
            </a:r>
          </a:p>
        </p:txBody>
      </p:sp>
      <p:sp>
        <p:nvSpPr>
          <p:cNvPr id="3" name="Marcador de texto 2">
            <a:extLst>
              <a:ext uri="{FF2B5EF4-FFF2-40B4-BE49-F238E27FC236}">
                <a16:creationId xmlns:a16="http://schemas.microsoft.com/office/drawing/2014/main" id="{3A4D4AD0-935C-703D-7E78-0F3C1A98B0EF}"/>
              </a:ext>
            </a:extLst>
          </p:cNvPr>
          <p:cNvSpPr>
            <a:spLocks noGrp="1"/>
          </p:cNvSpPr>
          <p:nvPr>
            <p:ph type="body" sz="quarter" idx="16"/>
          </p:nvPr>
        </p:nvSpPr>
        <p:spPr>
          <a:xfrm>
            <a:off x="329784" y="1514479"/>
            <a:ext cx="11284703" cy="3147461"/>
          </a:xfrm>
        </p:spPr>
        <p:txBody>
          <a:bodyPr>
            <a:noAutofit/>
          </a:bodyPr>
          <a:lstStyle/>
          <a:p>
            <a:pPr algn="just"/>
            <a:r>
              <a:rPr lang="es-MX" sz="1600" dirty="0"/>
              <a:t>6.2-Reclamos</a:t>
            </a:r>
          </a:p>
          <a:p>
            <a:pPr algn="just"/>
            <a:endParaRPr lang="es-MX" sz="1600" dirty="0"/>
          </a:p>
        </p:txBody>
      </p:sp>
      <p:pic>
        <p:nvPicPr>
          <p:cNvPr id="11" name="Imagen 10" descr="Texto&#10;&#10;El contenido generado por IA puede ser incorrecto.">
            <a:extLst>
              <a:ext uri="{FF2B5EF4-FFF2-40B4-BE49-F238E27FC236}">
                <a16:creationId xmlns:a16="http://schemas.microsoft.com/office/drawing/2014/main" id="{7AC233F4-6745-853B-E6A7-15EF69FF3B9E}"/>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7" name="CuadroTexto 6">
            <a:extLst>
              <a:ext uri="{FF2B5EF4-FFF2-40B4-BE49-F238E27FC236}">
                <a16:creationId xmlns:a16="http://schemas.microsoft.com/office/drawing/2014/main" id="{4966F3B0-7A71-E4AB-2B3D-4EBC55C1851E}"/>
              </a:ext>
            </a:extLst>
          </p:cNvPr>
          <p:cNvSpPr txBox="1"/>
          <p:nvPr/>
        </p:nvSpPr>
        <p:spPr>
          <a:xfrm>
            <a:off x="329783" y="2054592"/>
            <a:ext cx="5454739" cy="2862322"/>
          </a:xfrm>
          <a:prstGeom prst="rect">
            <a:avLst/>
          </a:prstGeom>
          <a:noFill/>
        </p:spPr>
        <p:txBody>
          <a:bodyPr wrap="square" rtlCol="0">
            <a:spAutoFit/>
          </a:bodyPr>
          <a:lstStyle/>
          <a:p>
            <a:pPr algn="just">
              <a:buNone/>
            </a:pPr>
            <a:r>
              <a:rPr lang="es-ES" dirty="0">
                <a:solidFill>
                  <a:schemeClr val="accent1">
                    <a:lumMod val="50000"/>
                  </a:schemeClr>
                </a:solidFill>
              </a:rPr>
              <a:t>Para el caso del Gas de Red Natural, se observa una aumento significativa en la cantidad de reclamos, pasando de 517 en el año 2024 a 917 en el año 2025, lo que representa </a:t>
            </a:r>
            <a:r>
              <a:rPr lang="es-ES" dirty="0">
                <a:solidFill>
                  <a:schemeClr val="accent2"/>
                </a:solidFill>
              </a:rPr>
              <a:t>un aumento aproximado del 56%.</a:t>
            </a:r>
          </a:p>
          <a:p>
            <a:pPr algn="just">
              <a:buNone/>
            </a:pPr>
            <a:endParaRPr lang="en-US" dirty="0">
              <a:solidFill>
                <a:schemeClr val="accent2"/>
              </a:solidFill>
            </a:endParaRPr>
          </a:p>
          <a:p>
            <a:pPr algn="just">
              <a:buNone/>
            </a:pPr>
            <a:r>
              <a:rPr lang="es-ES" dirty="0">
                <a:solidFill>
                  <a:schemeClr val="accent1">
                    <a:lumMod val="50000"/>
                  </a:schemeClr>
                </a:solidFill>
              </a:rPr>
              <a:t>En el caso del Gas de Red GLP, se evidencia un alza marginal, aumentando de 963 reclamos en 2024 a 975 2025, equivalente a un alza del 1% aproximadamente</a:t>
            </a:r>
            <a:r>
              <a:rPr lang="es-ES" dirty="0">
                <a:solidFill>
                  <a:schemeClr val="accent2"/>
                </a:solidFill>
              </a:rPr>
              <a:t>.</a:t>
            </a:r>
          </a:p>
          <a:p>
            <a:pPr algn="just">
              <a:buNone/>
            </a:pPr>
            <a:endParaRPr lang="es-ES" dirty="0">
              <a:solidFill>
                <a:schemeClr val="accent2"/>
              </a:solidFill>
            </a:endParaRPr>
          </a:p>
          <a:p>
            <a:pPr algn="just">
              <a:defRPr/>
            </a:pPr>
            <a:endParaRPr lang="es-CL" dirty="0"/>
          </a:p>
        </p:txBody>
      </p:sp>
      <p:pic>
        <p:nvPicPr>
          <p:cNvPr id="5" name="Imagen 4">
            <a:extLst>
              <a:ext uri="{FF2B5EF4-FFF2-40B4-BE49-F238E27FC236}">
                <a16:creationId xmlns:a16="http://schemas.microsoft.com/office/drawing/2014/main" id="{9002DA2A-5E21-00F4-7310-C81092749485}"/>
              </a:ext>
            </a:extLst>
          </p:cNvPr>
          <p:cNvPicPr>
            <a:picLocks noChangeAspect="1"/>
          </p:cNvPicPr>
          <p:nvPr/>
        </p:nvPicPr>
        <p:blipFill>
          <a:blip r:embed="rId3"/>
          <a:stretch>
            <a:fillRect/>
          </a:stretch>
        </p:blipFill>
        <p:spPr>
          <a:xfrm>
            <a:off x="6096000" y="1743080"/>
            <a:ext cx="5731995" cy="3829042"/>
          </a:xfrm>
          <a:prstGeom prst="rect">
            <a:avLst/>
          </a:prstGeom>
        </p:spPr>
      </p:pic>
    </p:spTree>
    <p:extLst>
      <p:ext uri="{BB962C8B-B14F-4D97-AF65-F5344CB8AC3E}">
        <p14:creationId xmlns:p14="http://schemas.microsoft.com/office/powerpoint/2010/main" val="1881228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6F4A4AB-9815-EE86-A27A-B93D63BB2FF5}"/>
              </a:ext>
            </a:extLst>
          </p:cNvPr>
          <p:cNvSpPr>
            <a:spLocks noGrp="1"/>
          </p:cNvSpPr>
          <p:nvPr>
            <p:ph type="body" idx="1"/>
          </p:nvPr>
        </p:nvSpPr>
        <p:spPr>
          <a:xfrm>
            <a:off x="389171" y="594674"/>
            <a:ext cx="10515600" cy="518388"/>
          </a:xfrm>
        </p:spPr>
        <p:txBody>
          <a:bodyPr>
            <a:normAutofit/>
          </a:bodyPr>
          <a:lstStyle/>
          <a:p>
            <a:r>
              <a:rPr lang="es-CL" sz="1800">
                <a:latin typeface="Calibri" panose="020F0502020204030204" pitchFamily="34" charset="0"/>
                <a:cs typeface="Calibri" panose="020F0502020204030204" pitchFamily="34" charset="0"/>
              </a:rPr>
              <a:t>NUESTRA MISIÓN</a:t>
            </a:r>
          </a:p>
        </p:txBody>
      </p:sp>
      <p:sp>
        <p:nvSpPr>
          <p:cNvPr id="3" name="Marcador de texto 2">
            <a:extLst>
              <a:ext uri="{FF2B5EF4-FFF2-40B4-BE49-F238E27FC236}">
                <a16:creationId xmlns:a16="http://schemas.microsoft.com/office/drawing/2014/main" id="{8CA0EE56-097F-6491-4E77-23364E75EF02}"/>
              </a:ext>
            </a:extLst>
          </p:cNvPr>
          <p:cNvSpPr>
            <a:spLocks noGrp="1"/>
          </p:cNvSpPr>
          <p:nvPr>
            <p:ph type="body" sz="quarter" idx="16"/>
          </p:nvPr>
        </p:nvSpPr>
        <p:spPr>
          <a:xfrm>
            <a:off x="389171" y="1093047"/>
            <a:ext cx="11284703" cy="775960"/>
          </a:xfrm>
        </p:spPr>
        <p:txBody>
          <a:bodyPr>
            <a:noAutofit/>
          </a:bodyPr>
          <a:lstStyle/>
          <a:p>
            <a:pPr lvl="0">
              <a:spcAft>
                <a:spcPts val="450"/>
              </a:spcAft>
            </a:pPr>
            <a:r>
              <a:rPr lang="es-ES" sz="1600" dirty="0">
                <a:solidFill>
                  <a:srgbClr val="0B4581"/>
                </a:solidFill>
                <a:latin typeface="Montserrat"/>
                <a:ea typeface="+mn-ea"/>
                <a:cs typeface="+mn-cs"/>
              </a:rPr>
              <a:t>Cumplimos 121 años trabajando por las personas, fiscalizando la seguridad y calidad de los productos y servicios de la industria de la Energía</a:t>
            </a:r>
            <a:endParaRPr lang="es-CL" sz="1600" dirty="0">
              <a:solidFill>
                <a:srgbClr val="0B4581"/>
              </a:solidFill>
              <a:latin typeface="Montserrat"/>
              <a:ea typeface="+mn-ea"/>
              <a:cs typeface="+mn-cs"/>
            </a:endParaRPr>
          </a:p>
        </p:txBody>
      </p:sp>
      <p:pic>
        <p:nvPicPr>
          <p:cNvPr id="11" name="Imagen 10" descr="Texto  El contenido generado por IA puede ser incorrecto.">
            <a:extLst>
              <a:ext uri="{FF2B5EF4-FFF2-40B4-BE49-F238E27FC236}">
                <a16:creationId xmlns:a16="http://schemas.microsoft.com/office/drawing/2014/main" id="{3328C702-F162-46C9-5516-7E972E6F9864}"/>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4" name="Google Shape;59;p14">
            <a:extLst>
              <a:ext uri="{FF2B5EF4-FFF2-40B4-BE49-F238E27FC236}">
                <a16:creationId xmlns:a16="http://schemas.microsoft.com/office/drawing/2014/main" id="{665A7F43-55F5-BBF8-CF6C-EC6D5A3C2A9F}"/>
              </a:ext>
            </a:extLst>
          </p:cNvPr>
          <p:cNvSpPr txBox="1"/>
          <p:nvPr/>
        </p:nvSpPr>
        <p:spPr>
          <a:xfrm>
            <a:off x="5768443" y="3150935"/>
            <a:ext cx="6160034" cy="3153231"/>
          </a:xfrm>
          <a:prstGeom prst="rect">
            <a:avLst/>
          </a:prstGeom>
          <a:noFill/>
          <a:ln>
            <a:noFill/>
          </a:ln>
        </p:spPr>
        <p:txBody>
          <a:bodyPr spcFirstLastPara="1" wrap="square" lIns="91425" tIns="91425" rIns="91425" bIns="91425" anchor="t" anchorCtr="0">
            <a:noAutofit/>
          </a:bodyPr>
          <a:lstStyle/>
          <a:p>
            <a:pPr algn="just">
              <a:spcAft>
                <a:spcPts val="450"/>
              </a:spcAft>
            </a:pPr>
            <a:r>
              <a:rPr lang="es-CL" altLang="es-CL" sz="1600">
                <a:solidFill>
                  <a:srgbClr val="0B4581"/>
                </a:solidFill>
                <a:latin typeface="Montserrat"/>
              </a:rPr>
              <a:t>Vigilar que la ciudadanía reciba productos y servicios energéticos en condiciones de </a:t>
            </a:r>
            <a:r>
              <a:rPr lang="es-CL" altLang="es-CL" sz="1600" b="1">
                <a:solidFill>
                  <a:schemeClr val="accent2"/>
                </a:solidFill>
                <a:latin typeface="Montserrat"/>
              </a:rPr>
              <a:t>seguridad y calidad</a:t>
            </a:r>
            <a:r>
              <a:rPr lang="es-CL" altLang="es-CL" sz="1600">
                <a:solidFill>
                  <a:schemeClr val="accent2"/>
                </a:solidFill>
                <a:latin typeface="Montserrat"/>
              </a:rPr>
              <a:t>. </a:t>
            </a:r>
          </a:p>
          <a:p>
            <a:pPr algn="just">
              <a:spcAft>
                <a:spcPts val="450"/>
              </a:spcAft>
            </a:pPr>
            <a:endParaRPr lang="es-CL" altLang="es-CL" sz="1600">
              <a:solidFill>
                <a:srgbClr val="0B4581"/>
              </a:solidFill>
              <a:latin typeface="Montserrat"/>
            </a:endParaRPr>
          </a:p>
          <a:p>
            <a:pPr algn="just">
              <a:spcAft>
                <a:spcPts val="450"/>
              </a:spcAft>
            </a:pPr>
            <a:r>
              <a:rPr lang="es-CL" altLang="es-CL" sz="1600">
                <a:solidFill>
                  <a:srgbClr val="0B4581"/>
                </a:solidFill>
                <a:latin typeface="Montserrat"/>
              </a:rPr>
              <a:t>Lo anterior, mediante la </a:t>
            </a:r>
            <a:r>
              <a:rPr lang="es-CL" altLang="es-CL" sz="1600" b="1">
                <a:solidFill>
                  <a:schemeClr val="accent2"/>
                </a:solidFill>
                <a:latin typeface="Montserrat"/>
              </a:rPr>
              <a:t>fiscalización</a:t>
            </a:r>
            <a:r>
              <a:rPr lang="es-CL" altLang="es-CL" sz="1600" b="1">
                <a:solidFill>
                  <a:srgbClr val="0B4581"/>
                </a:solidFill>
                <a:latin typeface="Montserrat"/>
              </a:rPr>
              <a:t> </a:t>
            </a:r>
            <a:r>
              <a:rPr lang="es-CL" altLang="es-CL" sz="1600">
                <a:solidFill>
                  <a:srgbClr val="0B4581"/>
                </a:solidFill>
                <a:latin typeface="Montserrat"/>
              </a:rPr>
              <a:t>de la normativa vigente </a:t>
            </a:r>
          </a:p>
          <a:p>
            <a:pPr algn="just">
              <a:spcAft>
                <a:spcPts val="450"/>
              </a:spcAft>
            </a:pPr>
            <a:endParaRPr lang="es-CL" altLang="es-CL" sz="1600">
              <a:solidFill>
                <a:srgbClr val="0B4581"/>
              </a:solidFill>
              <a:latin typeface="Montserrat"/>
            </a:endParaRPr>
          </a:p>
          <a:p>
            <a:pPr algn="just">
              <a:spcAft>
                <a:spcPts val="450"/>
              </a:spcAft>
            </a:pPr>
            <a:r>
              <a:rPr lang="es-CL" altLang="es-CL" sz="1600">
                <a:solidFill>
                  <a:srgbClr val="0B4581"/>
                </a:solidFill>
                <a:latin typeface="Montserrat"/>
              </a:rPr>
              <a:t>y resguardando los </a:t>
            </a:r>
            <a:r>
              <a:rPr lang="es-CL" altLang="es-CL" sz="1600" b="1">
                <a:solidFill>
                  <a:schemeClr val="accent2"/>
                </a:solidFill>
                <a:latin typeface="Montserrat"/>
              </a:rPr>
              <a:t>derechos de las usuarias y los usuarios</a:t>
            </a:r>
            <a:r>
              <a:rPr lang="es-CL" altLang="es-CL" sz="1600">
                <a:solidFill>
                  <a:srgbClr val="0B4581"/>
                </a:solidFill>
                <a:latin typeface="Montserrat"/>
              </a:rPr>
              <a:t>, así como de todas las entidades que participan en el mercado energético.</a:t>
            </a:r>
          </a:p>
          <a:p>
            <a:pPr marL="0" lvl="0" indent="0" algn="l" rtl="0">
              <a:spcBef>
                <a:spcPts val="0"/>
              </a:spcBef>
              <a:spcAft>
                <a:spcPts val="0"/>
              </a:spcAft>
              <a:buNone/>
            </a:pPr>
            <a:endParaRPr sz="1100">
              <a:solidFill>
                <a:srgbClr val="3547C7"/>
              </a:solidFill>
              <a:latin typeface="Montserrat"/>
              <a:ea typeface="Montserrat"/>
              <a:cs typeface="Montserrat"/>
              <a:sym typeface="Montserrat"/>
            </a:endParaRPr>
          </a:p>
        </p:txBody>
      </p:sp>
      <p:pic>
        <p:nvPicPr>
          <p:cNvPr id="5" name="Imagen 27">
            <a:extLst>
              <a:ext uri="{FF2B5EF4-FFF2-40B4-BE49-F238E27FC236}">
                <a16:creationId xmlns:a16="http://schemas.microsoft.com/office/drawing/2014/main" id="{0C667A1D-73FB-B23E-7CF3-80C42AAEB2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965" y="2367380"/>
            <a:ext cx="4511620" cy="154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5" descr="logo SEC final-2">
            <a:extLst>
              <a:ext uri="{FF2B5EF4-FFF2-40B4-BE49-F238E27FC236}">
                <a16:creationId xmlns:a16="http://schemas.microsoft.com/office/drawing/2014/main" id="{C4E0C167-B3F2-6B96-8D3B-420E8B7144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955" t="19000" r="9290" b="17755"/>
          <a:stretch>
            <a:fillRect/>
          </a:stretch>
        </p:blipFill>
        <p:spPr bwMode="auto">
          <a:xfrm>
            <a:off x="2270714" y="2333644"/>
            <a:ext cx="1296753" cy="661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3FDB0D70-F0DD-C2F8-E665-58C34ECCB53B}"/>
              </a:ext>
            </a:extLst>
          </p:cNvPr>
          <p:cNvPicPr>
            <a:picLocks noChangeAspect="1"/>
          </p:cNvPicPr>
          <p:nvPr/>
        </p:nvPicPr>
        <p:blipFill>
          <a:blip r:embed="rId5"/>
          <a:stretch>
            <a:fillRect/>
          </a:stretch>
        </p:blipFill>
        <p:spPr>
          <a:xfrm>
            <a:off x="356568" y="3628351"/>
            <a:ext cx="5077446" cy="3079748"/>
          </a:xfrm>
          <a:prstGeom prst="rect">
            <a:avLst/>
          </a:prstGeom>
        </p:spPr>
      </p:pic>
      <p:grpSp>
        <p:nvGrpSpPr>
          <p:cNvPr id="8" name="Grupo 21">
            <a:extLst>
              <a:ext uri="{FF2B5EF4-FFF2-40B4-BE49-F238E27FC236}">
                <a16:creationId xmlns:a16="http://schemas.microsoft.com/office/drawing/2014/main" id="{CC690CFF-3888-BA5F-7115-D48C62EECCE9}"/>
              </a:ext>
            </a:extLst>
          </p:cNvPr>
          <p:cNvGrpSpPr>
            <a:grpSpLocks/>
          </p:cNvGrpSpPr>
          <p:nvPr/>
        </p:nvGrpSpPr>
        <p:grpSpPr bwMode="auto">
          <a:xfrm>
            <a:off x="6393150" y="1840704"/>
            <a:ext cx="4511621" cy="661885"/>
            <a:chOff x="4233602" y="3420017"/>
            <a:chExt cx="4658878" cy="594030"/>
          </a:xfrm>
        </p:grpSpPr>
        <p:pic>
          <p:nvPicPr>
            <p:cNvPr id="9" name="Imagen 14">
              <a:extLst>
                <a:ext uri="{FF2B5EF4-FFF2-40B4-BE49-F238E27FC236}">
                  <a16:creationId xmlns:a16="http://schemas.microsoft.com/office/drawing/2014/main" id="{FC7672ED-6CED-20CB-D5EA-3F9C74E1F6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3602" y="3429001"/>
              <a:ext cx="3328263" cy="58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a:extLst>
                <a:ext uri="{FF2B5EF4-FFF2-40B4-BE49-F238E27FC236}">
                  <a16:creationId xmlns:a16="http://schemas.microsoft.com/office/drawing/2014/main" id="{4FB59C46-2327-8D71-4D35-65CD073C597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6337" y="3511294"/>
              <a:ext cx="521450" cy="349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a:extLst>
                <a:ext uri="{FF2B5EF4-FFF2-40B4-BE49-F238E27FC236}">
                  <a16:creationId xmlns:a16="http://schemas.microsoft.com/office/drawing/2014/main" id="{829E2DE9-CB10-DB58-8270-1EC06E8AE573}"/>
                </a:ext>
              </a:extLst>
            </p:cNvPr>
            <p:cNvPicPr>
              <a:picLocks noChangeAspect="1" noChangeArrowheads="1"/>
            </p:cNvPicPr>
            <p:nvPr/>
          </p:nvPicPr>
          <p:blipFill>
            <a:blip r:embed="rId8">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8412730" y="3527557"/>
              <a:ext cx="381127" cy="387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lipse 12">
              <a:extLst>
                <a:ext uri="{FF2B5EF4-FFF2-40B4-BE49-F238E27FC236}">
                  <a16:creationId xmlns:a16="http://schemas.microsoft.com/office/drawing/2014/main" id="{5468CEBA-62B5-83AD-D2D8-87A8CAF71AB9}"/>
                </a:ext>
              </a:extLst>
            </p:cNvPr>
            <p:cNvSpPr>
              <a:spLocks noChangeArrowheads="1"/>
            </p:cNvSpPr>
            <p:nvPr/>
          </p:nvSpPr>
          <p:spPr bwMode="auto">
            <a:xfrm>
              <a:off x="4282814" y="3429000"/>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4" name="Elipse 15">
              <a:extLst>
                <a:ext uri="{FF2B5EF4-FFF2-40B4-BE49-F238E27FC236}">
                  <a16:creationId xmlns:a16="http://schemas.microsoft.com/office/drawing/2014/main" id="{CB78403A-60A7-E0E5-280E-403FFEF0F52E}"/>
                </a:ext>
              </a:extLst>
            </p:cNvPr>
            <p:cNvSpPr>
              <a:spLocks noChangeArrowheads="1"/>
            </p:cNvSpPr>
            <p:nvPr/>
          </p:nvSpPr>
          <p:spPr bwMode="auto">
            <a:xfrm>
              <a:off x="4957440" y="3420017"/>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5" name="Elipse 16">
              <a:extLst>
                <a:ext uri="{FF2B5EF4-FFF2-40B4-BE49-F238E27FC236}">
                  <a16:creationId xmlns:a16="http://schemas.microsoft.com/office/drawing/2014/main" id="{3C94C9C5-721B-A26B-ACD1-565F607158ED}"/>
                </a:ext>
              </a:extLst>
            </p:cNvPr>
            <p:cNvSpPr>
              <a:spLocks noChangeArrowheads="1"/>
            </p:cNvSpPr>
            <p:nvPr/>
          </p:nvSpPr>
          <p:spPr bwMode="auto">
            <a:xfrm>
              <a:off x="5620752" y="3429000"/>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6" name="Elipse 17">
              <a:extLst>
                <a:ext uri="{FF2B5EF4-FFF2-40B4-BE49-F238E27FC236}">
                  <a16:creationId xmlns:a16="http://schemas.microsoft.com/office/drawing/2014/main" id="{D37DC4AA-AD93-8C08-CC3E-BAFB9E26717F}"/>
                </a:ext>
              </a:extLst>
            </p:cNvPr>
            <p:cNvSpPr>
              <a:spLocks noChangeArrowheads="1"/>
            </p:cNvSpPr>
            <p:nvPr/>
          </p:nvSpPr>
          <p:spPr bwMode="auto">
            <a:xfrm>
              <a:off x="6292805" y="3429000"/>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7" name="Elipse 18">
              <a:extLst>
                <a:ext uri="{FF2B5EF4-FFF2-40B4-BE49-F238E27FC236}">
                  <a16:creationId xmlns:a16="http://schemas.microsoft.com/office/drawing/2014/main" id="{5FD46040-72F8-ADFF-413A-15E86C06205B}"/>
                </a:ext>
              </a:extLst>
            </p:cNvPr>
            <p:cNvSpPr>
              <a:spLocks noChangeArrowheads="1"/>
            </p:cNvSpPr>
            <p:nvPr/>
          </p:nvSpPr>
          <p:spPr bwMode="auto">
            <a:xfrm>
              <a:off x="6953344" y="3420017"/>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8" name="Elipse 19">
              <a:extLst>
                <a:ext uri="{FF2B5EF4-FFF2-40B4-BE49-F238E27FC236}">
                  <a16:creationId xmlns:a16="http://schemas.microsoft.com/office/drawing/2014/main" id="{C02C0344-76F5-F743-2DA4-317D259961CE}"/>
                </a:ext>
              </a:extLst>
            </p:cNvPr>
            <p:cNvSpPr>
              <a:spLocks noChangeArrowheads="1"/>
            </p:cNvSpPr>
            <p:nvPr/>
          </p:nvSpPr>
          <p:spPr bwMode="auto">
            <a:xfrm>
              <a:off x="7631896" y="3420017"/>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sp>
          <p:nvSpPr>
            <p:cNvPr id="19" name="Elipse 20">
              <a:extLst>
                <a:ext uri="{FF2B5EF4-FFF2-40B4-BE49-F238E27FC236}">
                  <a16:creationId xmlns:a16="http://schemas.microsoft.com/office/drawing/2014/main" id="{DFD343DA-EF32-35BD-4B77-3318732CF33F}"/>
                </a:ext>
              </a:extLst>
            </p:cNvPr>
            <p:cNvSpPr>
              <a:spLocks noChangeArrowheads="1"/>
            </p:cNvSpPr>
            <p:nvPr/>
          </p:nvSpPr>
          <p:spPr bwMode="auto">
            <a:xfrm>
              <a:off x="8314109" y="3429000"/>
              <a:ext cx="578371" cy="585047"/>
            </a:xfrm>
            <a:prstGeom prst="ellipse">
              <a:avLst/>
            </a:prstGeom>
            <a:noFill/>
            <a:ln w="31750" algn="ctr">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Aptos" panose="020B000402020202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Aptos" panose="020B000402020202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Aptos" panose="020B000402020202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Aptos" panose="020B000402020202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ptos" panose="020B0004020202020204" pitchFamily="34" charset="0"/>
                </a:defRPr>
              </a:lvl9pPr>
            </a:lstStyle>
            <a:p>
              <a:pPr algn="ctr" eaLnBrk="1" hangingPunct="1">
                <a:lnSpc>
                  <a:spcPct val="100000"/>
                </a:lnSpc>
                <a:spcBef>
                  <a:spcPct val="0"/>
                </a:spcBef>
                <a:buFontTx/>
                <a:buNone/>
              </a:pPr>
              <a:endParaRPr lang="es-CL" altLang="es-CL" sz="2000">
                <a:latin typeface="Arial" panose="020B0604020202020204" pitchFamily="34" charset="0"/>
                <a:ea typeface="ヒラギノ角ゴ Pro W3"/>
                <a:cs typeface="ヒラギノ角ゴ Pro W3"/>
              </a:endParaRPr>
            </a:p>
          </p:txBody>
        </p:sp>
      </p:grpSp>
    </p:spTree>
    <p:extLst>
      <p:ext uri="{BB962C8B-B14F-4D97-AF65-F5344CB8AC3E}">
        <p14:creationId xmlns:p14="http://schemas.microsoft.com/office/powerpoint/2010/main" val="1399023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7AFF-1F25-5653-E72A-478CD4B5B180}"/>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0DFD89A7-A1E1-F52C-7238-7010548CF722}"/>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7.- Multas</a:t>
            </a:r>
          </a:p>
        </p:txBody>
      </p:sp>
      <p:sp>
        <p:nvSpPr>
          <p:cNvPr id="3" name="Marcador de texto 2">
            <a:extLst>
              <a:ext uri="{FF2B5EF4-FFF2-40B4-BE49-F238E27FC236}">
                <a16:creationId xmlns:a16="http://schemas.microsoft.com/office/drawing/2014/main" id="{AFD26791-B3F3-6EE3-83E6-A94B6ACAECA3}"/>
              </a:ext>
            </a:extLst>
          </p:cNvPr>
          <p:cNvSpPr>
            <a:spLocks noGrp="1"/>
          </p:cNvSpPr>
          <p:nvPr>
            <p:ph type="body" sz="quarter" idx="16"/>
          </p:nvPr>
        </p:nvSpPr>
        <p:spPr>
          <a:xfrm>
            <a:off x="263524" y="2054592"/>
            <a:ext cx="3918365" cy="4238621"/>
          </a:xfrm>
        </p:spPr>
        <p:txBody>
          <a:bodyPr>
            <a:noAutofit/>
          </a:bodyPr>
          <a:lstStyle/>
          <a:p>
            <a:pPr algn="just"/>
            <a:r>
              <a:rPr lang="es-MX" sz="1600" dirty="0"/>
              <a:t>Durante el 2025 se aplicaron multas por un total de $130 millones de pesos. Sin embargo, estas sanciones no incluyen las centralizadas, que elevan en $8.000 millones las multas aplicadas a las empresas presentes en la región.</a:t>
            </a:r>
          </a:p>
        </p:txBody>
      </p:sp>
      <p:pic>
        <p:nvPicPr>
          <p:cNvPr id="11" name="Imagen 10" descr="Texto&#10;&#10;El contenido generado por IA puede ser incorrecto.">
            <a:extLst>
              <a:ext uri="{FF2B5EF4-FFF2-40B4-BE49-F238E27FC236}">
                <a16:creationId xmlns:a16="http://schemas.microsoft.com/office/drawing/2014/main" id="{7FCF6B82-D647-F3E7-F389-CB08BF1DC922}"/>
              </a:ext>
            </a:extLst>
          </p:cNvPr>
          <p:cNvPicPr>
            <a:picLocks noChangeAspect="1"/>
          </p:cNvPicPr>
          <p:nvPr/>
        </p:nvPicPr>
        <p:blipFill>
          <a:blip r:embed="rId2"/>
          <a:stretch>
            <a:fillRect/>
          </a:stretch>
        </p:blipFill>
        <p:spPr>
          <a:xfrm>
            <a:off x="10272402" y="195733"/>
            <a:ext cx="1656075" cy="555160"/>
          </a:xfrm>
          <a:prstGeom prst="rect">
            <a:avLst/>
          </a:prstGeom>
        </p:spPr>
      </p:pic>
      <p:sp>
        <p:nvSpPr>
          <p:cNvPr id="7" name="CuadroTexto 6">
            <a:extLst>
              <a:ext uri="{FF2B5EF4-FFF2-40B4-BE49-F238E27FC236}">
                <a16:creationId xmlns:a16="http://schemas.microsoft.com/office/drawing/2014/main" id="{53398772-3358-48E5-16C2-9EAACA2062BC}"/>
              </a:ext>
            </a:extLst>
          </p:cNvPr>
          <p:cNvSpPr txBox="1"/>
          <p:nvPr/>
        </p:nvSpPr>
        <p:spPr>
          <a:xfrm>
            <a:off x="329783" y="2054592"/>
            <a:ext cx="5454739" cy="646331"/>
          </a:xfrm>
          <a:prstGeom prst="rect">
            <a:avLst/>
          </a:prstGeom>
          <a:noFill/>
        </p:spPr>
        <p:txBody>
          <a:bodyPr wrap="square" rtlCol="0">
            <a:spAutoFit/>
          </a:bodyPr>
          <a:lstStyle/>
          <a:p>
            <a:pPr algn="just">
              <a:buNone/>
            </a:pPr>
            <a:endParaRPr lang="es-ES" dirty="0">
              <a:solidFill>
                <a:schemeClr val="accent2"/>
              </a:solidFill>
            </a:endParaRPr>
          </a:p>
          <a:p>
            <a:pPr algn="just">
              <a:defRPr/>
            </a:pPr>
            <a:endParaRPr lang="es-CL" dirty="0"/>
          </a:p>
        </p:txBody>
      </p:sp>
      <p:pic>
        <p:nvPicPr>
          <p:cNvPr id="6" name="Imagen 5">
            <a:extLst>
              <a:ext uri="{FF2B5EF4-FFF2-40B4-BE49-F238E27FC236}">
                <a16:creationId xmlns:a16="http://schemas.microsoft.com/office/drawing/2014/main" id="{029F8627-062A-5355-C34A-3006F166FF65}"/>
              </a:ext>
            </a:extLst>
          </p:cNvPr>
          <p:cNvPicPr>
            <a:picLocks noChangeAspect="1"/>
          </p:cNvPicPr>
          <p:nvPr/>
        </p:nvPicPr>
        <p:blipFill>
          <a:blip r:embed="rId3"/>
          <a:stretch>
            <a:fillRect/>
          </a:stretch>
        </p:blipFill>
        <p:spPr>
          <a:xfrm>
            <a:off x="4381499" y="2054592"/>
            <a:ext cx="7546977" cy="3844311"/>
          </a:xfrm>
          <a:prstGeom prst="rect">
            <a:avLst/>
          </a:prstGeom>
        </p:spPr>
      </p:pic>
    </p:spTree>
    <p:extLst>
      <p:ext uri="{BB962C8B-B14F-4D97-AF65-F5344CB8AC3E}">
        <p14:creationId xmlns:p14="http://schemas.microsoft.com/office/powerpoint/2010/main" val="871877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F8A72-39C6-AE26-7665-5B58862433FB}"/>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F7E1FA97-443B-7A54-C43A-A4F1BDEDFA96}"/>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8.- SEC O’Higgins en Terreno</a:t>
            </a:r>
          </a:p>
        </p:txBody>
      </p:sp>
      <p:sp>
        <p:nvSpPr>
          <p:cNvPr id="3" name="Marcador de texto 2">
            <a:extLst>
              <a:ext uri="{FF2B5EF4-FFF2-40B4-BE49-F238E27FC236}">
                <a16:creationId xmlns:a16="http://schemas.microsoft.com/office/drawing/2014/main" id="{BBFCB106-45EC-C613-95F4-5A43632C3ACE}"/>
              </a:ext>
            </a:extLst>
          </p:cNvPr>
          <p:cNvSpPr>
            <a:spLocks noGrp="1"/>
          </p:cNvSpPr>
          <p:nvPr>
            <p:ph type="body" sz="quarter" idx="16"/>
          </p:nvPr>
        </p:nvSpPr>
        <p:spPr>
          <a:xfrm>
            <a:off x="296653" y="1640019"/>
            <a:ext cx="11598693" cy="4445363"/>
          </a:xfrm>
        </p:spPr>
        <p:txBody>
          <a:bodyPr>
            <a:noAutofit/>
          </a:bodyPr>
          <a:lstStyle/>
          <a:p>
            <a:pPr algn="just"/>
            <a:r>
              <a:rPr lang="es-MX" sz="1600" dirty="0"/>
              <a:t>8.1.- Electricidad</a:t>
            </a:r>
          </a:p>
          <a:p>
            <a:pPr algn="just"/>
            <a:r>
              <a:rPr lang="es-MX" sz="1600" dirty="0"/>
              <a:t>Durante el 2025 se realizaron fiscalizaciones centradas en los planes de acción, instalaciones interiores, nuevos energéticos, en diversas comunas de la región.</a:t>
            </a:r>
          </a:p>
        </p:txBody>
      </p:sp>
      <p:pic>
        <p:nvPicPr>
          <p:cNvPr id="11" name="Imagen 10" descr="Texto&#10;&#10;El contenido generado por IA puede ser incorrecto.">
            <a:extLst>
              <a:ext uri="{FF2B5EF4-FFF2-40B4-BE49-F238E27FC236}">
                <a16:creationId xmlns:a16="http://schemas.microsoft.com/office/drawing/2014/main" id="{F3F648E0-902F-11F8-7BB5-2805A8E381E7}"/>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18" name="Imagen 17">
            <a:extLst>
              <a:ext uri="{FF2B5EF4-FFF2-40B4-BE49-F238E27FC236}">
                <a16:creationId xmlns:a16="http://schemas.microsoft.com/office/drawing/2014/main" id="{EA2201DB-88F1-CE6D-FB0C-D4670AAAE0F4}"/>
              </a:ext>
            </a:extLst>
          </p:cNvPr>
          <p:cNvPicPr>
            <a:picLocks noChangeAspect="1"/>
          </p:cNvPicPr>
          <p:nvPr/>
        </p:nvPicPr>
        <p:blipFill>
          <a:blip r:embed="rId3"/>
          <a:stretch>
            <a:fillRect/>
          </a:stretch>
        </p:blipFill>
        <p:spPr>
          <a:xfrm>
            <a:off x="263524" y="3047588"/>
            <a:ext cx="2940189" cy="2940189"/>
          </a:xfrm>
          <a:prstGeom prst="rect">
            <a:avLst/>
          </a:prstGeom>
        </p:spPr>
      </p:pic>
      <p:pic>
        <p:nvPicPr>
          <p:cNvPr id="20" name="Imagen 19">
            <a:extLst>
              <a:ext uri="{FF2B5EF4-FFF2-40B4-BE49-F238E27FC236}">
                <a16:creationId xmlns:a16="http://schemas.microsoft.com/office/drawing/2014/main" id="{135FD8AB-CD9B-D13B-51FD-D030EF99B256}"/>
              </a:ext>
            </a:extLst>
          </p:cNvPr>
          <p:cNvPicPr>
            <a:picLocks noChangeAspect="1"/>
          </p:cNvPicPr>
          <p:nvPr/>
        </p:nvPicPr>
        <p:blipFill>
          <a:blip r:embed="rId4"/>
          <a:stretch>
            <a:fillRect/>
          </a:stretch>
        </p:blipFill>
        <p:spPr>
          <a:xfrm>
            <a:off x="3420148" y="3073805"/>
            <a:ext cx="2205142" cy="2940190"/>
          </a:xfrm>
          <a:prstGeom prst="rect">
            <a:avLst/>
          </a:prstGeom>
        </p:spPr>
      </p:pic>
      <p:pic>
        <p:nvPicPr>
          <p:cNvPr id="22" name="Imagen 21">
            <a:extLst>
              <a:ext uri="{FF2B5EF4-FFF2-40B4-BE49-F238E27FC236}">
                <a16:creationId xmlns:a16="http://schemas.microsoft.com/office/drawing/2014/main" id="{ED61D3C6-6F79-9496-0237-77F3293946AF}"/>
              </a:ext>
            </a:extLst>
          </p:cNvPr>
          <p:cNvPicPr>
            <a:picLocks noChangeAspect="1"/>
          </p:cNvPicPr>
          <p:nvPr/>
        </p:nvPicPr>
        <p:blipFill>
          <a:blip r:embed="rId5"/>
          <a:stretch>
            <a:fillRect/>
          </a:stretch>
        </p:blipFill>
        <p:spPr>
          <a:xfrm>
            <a:off x="6077769" y="3047589"/>
            <a:ext cx="2205142" cy="2940190"/>
          </a:xfrm>
          <a:prstGeom prst="rect">
            <a:avLst/>
          </a:prstGeom>
        </p:spPr>
      </p:pic>
      <p:pic>
        <p:nvPicPr>
          <p:cNvPr id="24" name="Imagen 23">
            <a:extLst>
              <a:ext uri="{FF2B5EF4-FFF2-40B4-BE49-F238E27FC236}">
                <a16:creationId xmlns:a16="http://schemas.microsoft.com/office/drawing/2014/main" id="{11DD1F1D-409E-0F47-94EA-0A48717A1F7E}"/>
              </a:ext>
            </a:extLst>
          </p:cNvPr>
          <p:cNvPicPr>
            <a:picLocks noChangeAspect="1"/>
          </p:cNvPicPr>
          <p:nvPr/>
        </p:nvPicPr>
        <p:blipFill>
          <a:blip r:embed="rId6"/>
          <a:stretch>
            <a:fillRect/>
          </a:stretch>
        </p:blipFill>
        <p:spPr>
          <a:xfrm>
            <a:off x="8781913" y="3073806"/>
            <a:ext cx="2940189" cy="2940189"/>
          </a:xfrm>
          <a:prstGeom prst="rect">
            <a:avLst/>
          </a:prstGeom>
        </p:spPr>
      </p:pic>
    </p:spTree>
    <p:extLst>
      <p:ext uri="{BB962C8B-B14F-4D97-AF65-F5344CB8AC3E}">
        <p14:creationId xmlns:p14="http://schemas.microsoft.com/office/powerpoint/2010/main" val="295546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FBBCD-C5E6-474C-6F95-4BB8A72104A6}"/>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7DC176BF-4D83-7609-0C56-A4641B5F9422}"/>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8.- SEC O’Higgins en Terreno</a:t>
            </a:r>
          </a:p>
        </p:txBody>
      </p:sp>
      <p:sp>
        <p:nvSpPr>
          <p:cNvPr id="3" name="Marcador de texto 2">
            <a:extLst>
              <a:ext uri="{FF2B5EF4-FFF2-40B4-BE49-F238E27FC236}">
                <a16:creationId xmlns:a16="http://schemas.microsoft.com/office/drawing/2014/main" id="{DC3FCDB8-2060-0CFD-5937-5EE534FF4A8D}"/>
              </a:ext>
            </a:extLst>
          </p:cNvPr>
          <p:cNvSpPr>
            <a:spLocks noGrp="1"/>
          </p:cNvSpPr>
          <p:nvPr>
            <p:ph type="body" sz="quarter" idx="16"/>
          </p:nvPr>
        </p:nvSpPr>
        <p:spPr>
          <a:xfrm>
            <a:off x="296653" y="1640019"/>
            <a:ext cx="11598693" cy="4445363"/>
          </a:xfrm>
        </p:spPr>
        <p:txBody>
          <a:bodyPr>
            <a:noAutofit/>
          </a:bodyPr>
          <a:lstStyle/>
          <a:p>
            <a:pPr algn="just"/>
            <a:r>
              <a:rPr lang="es-MX" sz="1600" dirty="0"/>
              <a:t>8.2.- Combustibles</a:t>
            </a:r>
          </a:p>
          <a:p>
            <a:pPr algn="just"/>
            <a:r>
              <a:rPr lang="es-MX" sz="1600" dirty="0"/>
              <a:t>Durante el 2025 se realizaron fiscalizaciones centradas en los planes de acción de emergencias, instalaciones de combustibles líquidos, instalaciones interiores de edificios y establecimientos educacionales, hidrógeno, biogás, entre otros, en diversas comunas de la región.</a:t>
            </a:r>
          </a:p>
        </p:txBody>
      </p:sp>
      <p:pic>
        <p:nvPicPr>
          <p:cNvPr id="11" name="Imagen 10" descr="Texto&#10;&#10;El contenido generado por IA puede ser incorrecto.">
            <a:extLst>
              <a:ext uri="{FF2B5EF4-FFF2-40B4-BE49-F238E27FC236}">
                <a16:creationId xmlns:a16="http://schemas.microsoft.com/office/drawing/2014/main" id="{0A21EDEA-0484-9668-1F02-F58E4E665D29}"/>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3C2DD89F-AD0B-1EFA-63DE-83B9B6EB5506}"/>
              </a:ext>
            </a:extLst>
          </p:cNvPr>
          <p:cNvPicPr>
            <a:picLocks noChangeAspect="1"/>
          </p:cNvPicPr>
          <p:nvPr/>
        </p:nvPicPr>
        <p:blipFill>
          <a:blip r:embed="rId3"/>
          <a:stretch>
            <a:fillRect/>
          </a:stretch>
        </p:blipFill>
        <p:spPr>
          <a:xfrm>
            <a:off x="6729841" y="2525375"/>
            <a:ext cx="2327002" cy="4136892"/>
          </a:xfrm>
          <a:prstGeom prst="rect">
            <a:avLst/>
          </a:prstGeom>
        </p:spPr>
      </p:pic>
      <p:pic>
        <p:nvPicPr>
          <p:cNvPr id="9" name="Imagen 8">
            <a:extLst>
              <a:ext uri="{FF2B5EF4-FFF2-40B4-BE49-F238E27FC236}">
                <a16:creationId xmlns:a16="http://schemas.microsoft.com/office/drawing/2014/main" id="{CAF22C44-1430-3786-4653-D1BECB6AD0C1}"/>
              </a:ext>
            </a:extLst>
          </p:cNvPr>
          <p:cNvPicPr>
            <a:picLocks noChangeAspect="1"/>
          </p:cNvPicPr>
          <p:nvPr/>
        </p:nvPicPr>
        <p:blipFill>
          <a:blip r:embed="rId4"/>
          <a:stretch>
            <a:fillRect/>
          </a:stretch>
        </p:blipFill>
        <p:spPr>
          <a:xfrm>
            <a:off x="3422917" y="3420841"/>
            <a:ext cx="2727796" cy="2727796"/>
          </a:xfrm>
          <a:prstGeom prst="rect">
            <a:avLst/>
          </a:prstGeom>
        </p:spPr>
      </p:pic>
      <p:pic>
        <p:nvPicPr>
          <p:cNvPr id="12" name="Imagen 11">
            <a:extLst>
              <a:ext uri="{FF2B5EF4-FFF2-40B4-BE49-F238E27FC236}">
                <a16:creationId xmlns:a16="http://schemas.microsoft.com/office/drawing/2014/main" id="{089CBF1F-EE22-5FC8-5831-3E280CE72082}"/>
              </a:ext>
            </a:extLst>
          </p:cNvPr>
          <p:cNvPicPr>
            <a:picLocks noChangeAspect="1"/>
          </p:cNvPicPr>
          <p:nvPr/>
        </p:nvPicPr>
        <p:blipFill>
          <a:blip r:embed="rId5"/>
          <a:stretch>
            <a:fillRect/>
          </a:stretch>
        </p:blipFill>
        <p:spPr>
          <a:xfrm>
            <a:off x="115994" y="3357586"/>
            <a:ext cx="2727796" cy="2727796"/>
          </a:xfrm>
          <a:prstGeom prst="rect">
            <a:avLst/>
          </a:prstGeom>
        </p:spPr>
      </p:pic>
      <p:pic>
        <p:nvPicPr>
          <p:cNvPr id="14" name="Imagen 13">
            <a:extLst>
              <a:ext uri="{FF2B5EF4-FFF2-40B4-BE49-F238E27FC236}">
                <a16:creationId xmlns:a16="http://schemas.microsoft.com/office/drawing/2014/main" id="{0DC9AECF-3EB2-3D0C-B52B-E76ACC4C6EEE}"/>
              </a:ext>
            </a:extLst>
          </p:cNvPr>
          <p:cNvPicPr>
            <a:picLocks noChangeAspect="1"/>
          </p:cNvPicPr>
          <p:nvPr/>
        </p:nvPicPr>
        <p:blipFill>
          <a:blip r:embed="rId6"/>
          <a:stretch>
            <a:fillRect/>
          </a:stretch>
        </p:blipFill>
        <p:spPr>
          <a:xfrm>
            <a:off x="9568344" y="2525375"/>
            <a:ext cx="2327002" cy="4136892"/>
          </a:xfrm>
          <a:prstGeom prst="rect">
            <a:avLst/>
          </a:prstGeom>
        </p:spPr>
      </p:pic>
    </p:spTree>
    <p:extLst>
      <p:ext uri="{BB962C8B-B14F-4D97-AF65-F5344CB8AC3E}">
        <p14:creationId xmlns:p14="http://schemas.microsoft.com/office/powerpoint/2010/main" val="4073163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71C2B-714B-8767-8EE6-3CFABD3A8DE2}"/>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6BBE2853-9104-A8B9-FE81-FB8A8005465A}"/>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8.- SEC O’Higgins en Terreno</a:t>
            </a:r>
          </a:p>
        </p:txBody>
      </p:sp>
      <p:sp>
        <p:nvSpPr>
          <p:cNvPr id="3" name="Marcador de texto 2">
            <a:extLst>
              <a:ext uri="{FF2B5EF4-FFF2-40B4-BE49-F238E27FC236}">
                <a16:creationId xmlns:a16="http://schemas.microsoft.com/office/drawing/2014/main" id="{90E0799B-E635-70C3-771D-F16BAD313C08}"/>
              </a:ext>
            </a:extLst>
          </p:cNvPr>
          <p:cNvSpPr>
            <a:spLocks noGrp="1"/>
          </p:cNvSpPr>
          <p:nvPr>
            <p:ph type="body" sz="quarter" idx="16"/>
          </p:nvPr>
        </p:nvSpPr>
        <p:spPr>
          <a:xfrm>
            <a:off x="296653" y="1640019"/>
            <a:ext cx="11598693" cy="4445363"/>
          </a:xfrm>
        </p:spPr>
        <p:txBody>
          <a:bodyPr>
            <a:noAutofit/>
          </a:bodyPr>
          <a:lstStyle/>
          <a:p>
            <a:pPr algn="just"/>
            <a:r>
              <a:rPr lang="es-MX" sz="1600" dirty="0"/>
              <a:t>8.3.- Ciudadanía</a:t>
            </a:r>
          </a:p>
          <a:p>
            <a:pPr algn="just"/>
            <a:r>
              <a:rPr lang="es-MX" sz="1600" dirty="0"/>
              <a:t>Durante el 2025 se realizaron actividades con diversos organismos de la sociedad civil, como asociación gremial de instaladores eléctricos, juntas de vecinos, autoridades comunales, entre otros.</a:t>
            </a:r>
          </a:p>
        </p:txBody>
      </p:sp>
      <p:pic>
        <p:nvPicPr>
          <p:cNvPr id="11" name="Imagen 10" descr="Texto&#10;&#10;El contenido generado por IA puede ser incorrecto.">
            <a:extLst>
              <a:ext uri="{FF2B5EF4-FFF2-40B4-BE49-F238E27FC236}">
                <a16:creationId xmlns:a16="http://schemas.microsoft.com/office/drawing/2014/main" id="{E9C00A29-5757-A981-D9A2-E10B471CF297}"/>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20" name="Imagen 19">
            <a:extLst>
              <a:ext uri="{FF2B5EF4-FFF2-40B4-BE49-F238E27FC236}">
                <a16:creationId xmlns:a16="http://schemas.microsoft.com/office/drawing/2014/main" id="{3EB0EDE2-347A-99B9-C2E7-8ECFC40D79C0}"/>
              </a:ext>
            </a:extLst>
          </p:cNvPr>
          <p:cNvPicPr>
            <a:picLocks noChangeAspect="1"/>
          </p:cNvPicPr>
          <p:nvPr/>
        </p:nvPicPr>
        <p:blipFill>
          <a:blip r:embed="rId3"/>
          <a:stretch>
            <a:fillRect/>
          </a:stretch>
        </p:blipFill>
        <p:spPr>
          <a:xfrm>
            <a:off x="0" y="3113911"/>
            <a:ext cx="3763803" cy="2117139"/>
          </a:xfrm>
          <a:prstGeom prst="rect">
            <a:avLst/>
          </a:prstGeom>
        </p:spPr>
      </p:pic>
      <p:pic>
        <p:nvPicPr>
          <p:cNvPr id="22" name="Imagen 21">
            <a:extLst>
              <a:ext uri="{FF2B5EF4-FFF2-40B4-BE49-F238E27FC236}">
                <a16:creationId xmlns:a16="http://schemas.microsoft.com/office/drawing/2014/main" id="{C43EF101-AC9E-3FE2-B6DC-FAB0804C53DE}"/>
              </a:ext>
            </a:extLst>
          </p:cNvPr>
          <p:cNvPicPr>
            <a:picLocks noChangeAspect="1"/>
          </p:cNvPicPr>
          <p:nvPr/>
        </p:nvPicPr>
        <p:blipFill>
          <a:blip r:embed="rId4"/>
          <a:stretch>
            <a:fillRect/>
          </a:stretch>
        </p:blipFill>
        <p:spPr>
          <a:xfrm>
            <a:off x="3937054" y="3113911"/>
            <a:ext cx="3763803" cy="2117139"/>
          </a:xfrm>
          <a:prstGeom prst="rect">
            <a:avLst/>
          </a:prstGeom>
        </p:spPr>
      </p:pic>
      <p:pic>
        <p:nvPicPr>
          <p:cNvPr id="24" name="Imagen 23">
            <a:extLst>
              <a:ext uri="{FF2B5EF4-FFF2-40B4-BE49-F238E27FC236}">
                <a16:creationId xmlns:a16="http://schemas.microsoft.com/office/drawing/2014/main" id="{4FF7D4A8-D52F-1962-46CB-1E29F38A01B8}"/>
              </a:ext>
            </a:extLst>
          </p:cNvPr>
          <p:cNvPicPr>
            <a:picLocks noChangeAspect="1"/>
          </p:cNvPicPr>
          <p:nvPr/>
        </p:nvPicPr>
        <p:blipFill>
          <a:blip r:embed="rId5"/>
          <a:stretch>
            <a:fillRect/>
          </a:stretch>
        </p:blipFill>
        <p:spPr>
          <a:xfrm>
            <a:off x="7832753" y="3100841"/>
            <a:ext cx="1190891" cy="2117140"/>
          </a:xfrm>
          <a:prstGeom prst="rect">
            <a:avLst/>
          </a:prstGeom>
        </p:spPr>
      </p:pic>
      <p:pic>
        <p:nvPicPr>
          <p:cNvPr id="26" name="Imagen 25">
            <a:extLst>
              <a:ext uri="{FF2B5EF4-FFF2-40B4-BE49-F238E27FC236}">
                <a16:creationId xmlns:a16="http://schemas.microsoft.com/office/drawing/2014/main" id="{F2052A3E-A582-8764-5E1F-0752C06DA38D}"/>
              </a:ext>
            </a:extLst>
          </p:cNvPr>
          <p:cNvPicPr>
            <a:picLocks noChangeAspect="1"/>
          </p:cNvPicPr>
          <p:nvPr/>
        </p:nvPicPr>
        <p:blipFill>
          <a:blip r:embed="rId6"/>
          <a:stretch>
            <a:fillRect/>
          </a:stretch>
        </p:blipFill>
        <p:spPr>
          <a:xfrm>
            <a:off x="9245744" y="3113911"/>
            <a:ext cx="2822853" cy="2117140"/>
          </a:xfrm>
          <a:prstGeom prst="rect">
            <a:avLst/>
          </a:prstGeom>
        </p:spPr>
      </p:pic>
    </p:spTree>
    <p:extLst>
      <p:ext uri="{BB962C8B-B14F-4D97-AF65-F5344CB8AC3E}">
        <p14:creationId xmlns:p14="http://schemas.microsoft.com/office/powerpoint/2010/main" val="1629675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541A2-8F52-522E-6451-F9BD3C55FEF3}"/>
            </a:ext>
          </a:extLst>
        </p:cNvPr>
        <p:cNvGrpSpPr/>
        <p:nvPr/>
      </p:nvGrpSpPr>
      <p:grpSpPr>
        <a:xfrm>
          <a:off x="0" y="0"/>
          <a:ext cx="0" cy="0"/>
          <a:chOff x="0" y="0"/>
          <a:chExt cx="0" cy="0"/>
        </a:xfrm>
      </p:grpSpPr>
      <p:pic>
        <p:nvPicPr>
          <p:cNvPr id="11" name="Imagen 10" descr="Texto  El contenido generado por IA puede ser incorrecto.">
            <a:extLst>
              <a:ext uri="{FF2B5EF4-FFF2-40B4-BE49-F238E27FC236}">
                <a16:creationId xmlns:a16="http://schemas.microsoft.com/office/drawing/2014/main" id="{E9502764-9EFB-A343-FA2B-90172B765820}"/>
              </a:ext>
            </a:extLst>
          </p:cNvPr>
          <p:cNvPicPr>
            <a:picLocks noChangeAspect="1"/>
          </p:cNvPicPr>
          <p:nvPr/>
        </p:nvPicPr>
        <p:blipFill>
          <a:blip r:embed="rId3"/>
          <a:stretch>
            <a:fillRect/>
          </a:stretch>
        </p:blipFill>
        <p:spPr>
          <a:xfrm>
            <a:off x="10272402" y="195733"/>
            <a:ext cx="1656075" cy="555160"/>
          </a:xfrm>
          <a:prstGeom prst="rect">
            <a:avLst/>
          </a:prstGeom>
        </p:spPr>
      </p:pic>
      <p:sp>
        <p:nvSpPr>
          <p:cNvPr id="7" name="Marcador de texto 2">
            <a:extLst>
              <a:ext uri="{FF2B5EF4-FFF2-40B4-BE49-F238E27FC236}">
                <a16:creationId xmlns:a16="http://schemas.microsoft.com/office/drawing/2014/main" id="{4C7FC745-5FB6-54DF-87F6-840D1C17F368}"/>
              </a:ext>
            </a:extLst>
          </p:cNvPr>
          <p:cNvSpPr txBox="1">
            <a:spLocks noChangeArrowheads="1"/>
          </p:cNvSpPr>
          <p:nvPr/>
        </p:nvSpPr>
        <p:spPr bwMode="auto">
          <a:xfrm>
            <a:off x="502519" y="546774"/>
            <a:ext cx="9482272" cy="36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nSpc>
                <a:spcPct val="90000"/>
              </a:lnSpc>
              <a:spcBef>
                <a:spcPts val="500"/>
              </a:spcBef>
              <a:buFont typeface="Arial" panose="020B0604020202020204" pitchFamily="34" charset="0"/>
              <a:buChar char="•"/>
              <a:defRPr sz="24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nSpc>
                <a:spcPct val="90000"/>
              </a:lnSpc>
              <a:spcBef>
                <a:spcPts val="500"/>
              </a:spcBef>
              <a:buFont typeface="Arial" panose="020B0604020202020204" pitchFamily="34" charset="0"/>
              <a:buChar char="•"/>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nSpc>
                <a:spcPct val="90000"/>
              </a:lnSpc>
              <a:spcBef>
                <a:spcPts val="500"/>
              </a:spcBef>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nSpc>
                <a:spcPct val="90000"/>
              </a:lnSpc>
              <a:spcBef>
                <a:spcPts val="500"/>
              </a:spcBef>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bg1"/>
                </a:solidFill>
                <a:latin typeface="Verdana" panose="020B0604030504040204" pitchFamily="34" charset="0"/>
                <a:ea typeface="Verdana" panose="020B0604030504040204" pitchFamily="34" charset="0"/>
                <a:cs typeface="Verdana" panose="020B0604030504040204" pitchFamily="34" charset="0"/>
              </a:defRPr>
            </a:lvl9pPr>
          </a:lstStyle>
          <a:p>
            <a:pPr lvl="0">
              <a:spcBef>
                <a:spcPts val="0"/>
              </a:spcBef>
              <a:buNone/>
            </a:pPr>
            <a:r>
              <a:rPr lang="es-419" sz="1800" b="1" dirty="0">
                <a:solidFill>
                  <a:srgbClr val="0B4581"/>
                </a:solidFill>
                <a:latin typeface="Calibri" panose="020F0502020204030204" pitchFamily="34" charset="0"/>
                <a:cs typeface="Calibri" panose="020F0502020204030204" pitchFamily="34" charset="0"/>
                <a:sym typeface="Montserrat Black"/>
              </a:rPr>
              <a:t>CANALES DE ATENCIÓN CIUDADANA SEC  </a:t>
            </a:r>
            <a:endParaRPr lang="es-ES" sz="1800" b="1" dirty="0">
              <a:solidFill>
                <a:srgbClr val="0B4581"/>
              </a:solidFill>
              <a:latin typeface="Calibri" panose="020F0502020204030204" pitchFamily="34" charset="0"/>
              <a:cs typeface="Calibri" panose="020F0502020204030204" pitchFamily="34" charset="0"/>
            </a:endParaRPr>
          </a:p>
        </p:txBody>
      </p:sp>
      <p:sp>
        <p:nvSpPr>
          <p:cNvPr id="3" name="Rectangle 3">
            <a:extLst>
              <a:ext uri="{FF2B5EF4-FFF2-40B4-BE49-F238E27FC236}">
                <a16:creationId xmlns:a16="http://schemas.microsoft.com/office/drawing/2014/main" id="{C73B5CDF-8323-6D10-956C-3E4C06470ED7}"/>
              </a:ext>
            </a:extLst>
          </p:cNvPr>
          <p:cNvSpPr>
            <a:spLocks noChangeArrowheads="1"/>
          </p:cNvSpPr>
          <p:nvPr/>
        </p:nvSpPr>
        <p:spPr bwMode="auto">
          <a:xfrm>
            <a:off x="353298" y="1054448"/>
            <a:ext cx="7224120" cy="4749104"/>
          </a:xfrm>
          <a:prstGeom prst="rect">
            <a:avLst/>
          </a:prstGeom>
          <a:noFill/>
          <a:ln w="9525">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s-MX" altLang="es-CL" sz="1600" dirty="0">
                <a:solidFill>
                  <a:srgbClr val="002060"/>
                </a:solidFill>
                <a:latin typeface="Arial" panose="020B0604020202020204" pitchFamily="34" charset="0"/>
                <a:ea typeface="ヒラギノ角ゴ Pro W3"/>
                <a:cs typeface="ヒラギノ角ゴ Pro W3"/>
              </a:rPr>
              <a:t>Call Center:   </a:t>
            </a:r>
            <a:r>
              <a:rPr lang="es-MX" altLang="es-CL" sz="1600" dirty="0">
                <a:solidFill>
                  <a:srgbClr val="FF9933"/>
                </a:solidFill>
                <a:latin typeface="Arial" panose="020B0604020202020204" pitchFamily="34" charset="0"/>
                <a:ea typeface="ヒラギノ角ゴ Pro W3"/>
                <a:cs typeface="ヒラギノ角ゴ Pro W3"/>
              </a:rPr>
              <a:t>600 0231360</a:t>
            </a:r>
          </a:p>
          <a:p>
            <a:pPr eaLnBrk="1" hangingPunct="1">
              <a:spcBef>
                <a:spcPct val="0"/>
              </a:spcBef>
              <a:buFontTx/>
              <a:buNone/>
            </a:pPr>
            <a:r>
              <a:rPr lang="es-MX" altLang="es-CL" sz="1600" dirty="0">
                <a:solidFill>
                  <a:srgbClr val="FF9933"/>
                </a:solidFill>
                <a:latin typeface="Arial" panose="020B0604020202020204" pitchFamily="34" charset="0"/>
                <a:ea typeface="ヒラギノ角ゴ Pro W3"/>
                <a:cs typeface="ヒラギノ角ゴ Pro W3"/>
              </a:rPr>
              <a:t>	      2 2428 55 20                                                </a:t>
            </a:r>
          </a:p>
          <a:p>
            <a:pPr eaLnBrk="1" hangingPunct="1">
              <a:spcBef>
                <a:spcPct val="0"/>
              </a:spcBef>
              <a:buFontTx/>
              <a:buNone/>
            </a:pPr>
            <a:endParaRPr lang="es-MX" altLang="es-CL" sz="1600" dirty="0">
              <a:solidFill>
                <a:srgbClr val="002060"/>
              </a:solidFill>
              <a:latin typeface="Arial" panose="020B0604020202020204" pitchFamily="34" charset="0"/>
            </a:endParaRPr>
          </a:p>
          <a:p>
            <a:pPr eaLnBrk="1" hangingPunct="1">
              <a:spcBef>
                <a:spcPct val="0"/>
              </a:spcBef>
              <a:buFontTx/>
              <a:buNone/>
            </a:pPr>
            <a:r>
              <a:rPr lang="es-MX" altLang="es-CL" sz="1600" dirty="0" err="1">
                <a:solidFill>
                  <a:srgbClr val="002060"/>
                </a:solidFill>
                <a:latin typeface="Arial" panose="020B0604020202020204" pitchFamily="34" charset="0"/>
              </a:rPr>
              <a:t>Whatsapp</a:t>
            </a:r>
            <a:r>
              <a:rPr lang="es-MX" altLang="es-CL" sz="1600" dirty="0">
                <a:solidFill>
                  <a:srgbClr val="002060"/>
                </a:solidFill>
                <a:latin typeface="Arial" panose="020B0604020202020204" pitchFamily="34" charset="0"/>
              </a:rPr>
              <a:t>: </a:t>
            </a:r>
            <a:r>
              <a:rPr lang="es-MX" altLang="es-CL" sz="1600" dirty="0">
                <a:solidFill>
                  <a:srgbClr val="000099"/>
                </a:solidFill>
                <a:latin typeface="Arial" panose="020B0604020202020204" pitchFamily="34" charset="0"/>
                <a:ea typeface="ヒラギノ角ゴ Pro W3"/>
                <a:cs typeface="ヒラギノ角ゴ Pro W3"/>
              </a:rPr>
              <a:t>   </a:t>
            </a:r>
            <a:r>
              <a:rPr lang="es-MX" altLang="es-CL" sz="1600" dirty="0">
                <a:solidFill>
                  <a:srgbClr val="FF9933"/>
                </a:solidFill>
                <a:latin typeface="Arial" panose="020B0604020202020204" pitchFamily="34" charset="0"/>
              </a:rPr>
              <a:t>+56 990000236    </a:t>
            </a:r>
          </a:p>
          <a:p>
            <a:pPr eaLnBrk="1" hangingPunct="1">
              <a:spcBef>
                <a:spcPct val="0"/>
              </a:spcBef>
              <a:buFontTx/>
              <a:buNone/>
            </a:pPr>
            <a:endParaRPr lang="es-MX" altLang="es-CL" sz="1600" dirty="0">
              <a:solidFill>
                <a:srgbClr val="FF9933"/>
              </a:solidFill>
              <a:latin typeface="Arial" panose="020B0604020202020204" pitchFamily="34" charset="0"/>
            </a:endParaRPr>
          </a:p>
          <a:p>
            <a:pPr eaLnBrk="1" hangingPunct="1">
              <a:spcBef>
                <a:spcPct val="0"/>
              </a:spcBef>
              <a:buFontTx/>
              <a:buNone/>
            </a:pPr>
            <a:r>
              <a:rPr lang="es-MX" altLang="es-CL" sz="1600" dirty="0">
                <a:solidFill>
                  <a:srgbClr val="002060"/>
                </a:solidFill>
                <a:latin typeface="Arial" panose="020B0604020202020204" pitchFamily="34" charset="0"/>
              </a:rPr>
              <a:t>Web SEC:     </a:t>
            </a:r>
            <a:r>
              <a:rPr lang="es-MX" altLang="es-CL" sz="1600" dirty="0">
                <a:solidFill>
                  <a:srgbClr val="FF9933"/>
                </a:solidFill>
                <a:latin typeface="Arial" panose="020B0604020202020204" pitchFamily="34" charset="0"/>
              </a:rPr>
              <a:t>www.sec.cl</a:t>
            </a: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r>
              <a:rPr lang="es-MX" altLang="es-CL" sz="1600" dirty="0">
                <a:solidFill>
                  <a:srgbClr val="002060"/>
                </a:solidFill>
                <a:latin typeface="Arial" panose="020B0604020202020204" pitchFamily="34" charset="0"/>
              </a:rPr>
              <a:t>Apps:</a:t>
            </a:r>
            <a:r>
              <a:rPr lang="es-MX" altLang="es-CL" sz="1600" dirty="0">
                <a:latin typeface="Arial" panose="020B0604020202020204" pitchFamily="34" charset="0"/>
                <a:ea typeface="ヒラギノ角ゴ Pro W3"/>
                <a:cs typeface="ヒラギノ角ゴ Pro W3"/>
              </a:rPr>
              <a:t>	      </a:t>
            </a:r>
            <a:r>
              <a:rPr lang="es-MX" altLang="es-CL" sz="1600" dirty="0">
                <a:solidFill>
                  <a:srgbClr val="FF9933"/>
                </a:solidFill>
                <a:latin typeface="Arial" panose="020B0604020202020204" pitchFamily="34" charset="0"/>
              </a:rPr>
              <a:t>www.sec.cl</a:t>
            </a: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r>
              <a:rPr lang="es-MX" altLang="es-CL" sz="1600" dirty="0">
                <a:solidFill>
                  <a:srgbClr val="002060"/>
                </a:solidFill>
                <a:latin typeface="Arial" panose="020B0604020202020204" pitchFamily="34" charset="0"/>
              </a:rPr>
              <a:t>Facebook:     </a:t>
            </a:r>
            <a:r>
              <a:rPr lang="es-CL" altLang="es-CL" sz="1600" dirty="0">
                <a:solidFill>
                  <a:srgbClr val="FF9933"/>
                </a:solidFill>
                <a:latin typeface="Arial" panose="020B0604020202020204" pitchFamily="34" charset="0"/>
              </a:rPr>
              <a:t>Superintendencia SEC</a:t>
            </a:r>
            <a:endParaRPr lang="es-MX" altLang="es-CL" sz="1600" dirty="0">
              <a:solidFill>
                <a:srgbClr val="FF9933"/>
              </a:solidFill>
              <a:latin typeface="Arial" panose="020B0604020202020204" pitchFamily="34" charset="0"/>
            </a:endParaRP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r>
              <a:rPr lang="es-MX" altLang="es-CL" sz="1600" dirty="0">
                <a:solidFill>
                  <a:srgbClr val="002060"/>
                </a:solidFill>
                <a:latin typeface="Arial" panose="020B0604020202020204" pitchFamily="34" charset="0"/>
              </a:rPr>
              <a:t>X (Twitter):    </a:t>
            </a:r>
            <a:r>
              <a:rPr lang="es-MX" altLang="es-CL" sz="1600" dirty="0">
                <a:solidFill>
                  <a:srgbClr val="FF9933"/>
                </a:solidFill>
                <a:latin typeface="Arial" panose="020B0604020202020204" pitchFamily="34" charset="0"/>
              </a:rPr>
              <a:t>@SEC_cl</a:t>
            </a: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r>
              <a:rPr lang="es-MX" altLang="es-CL" sz="1600" dirty="0">
                <a:solidFill>
                  <a:srgbClr val="002060"/>
                </a:solidFill>
                <a:latin typeface="Arial" panose="020B0604020202020204" pitchFamily="34" charset="0"/>
              </a:rPr>
              <a:t>Instagram:    </a:t>
            </a:r>
            <a:r>
              <a:rPr lang="es-CL" altLang="es-CL" sz="1600" dirty="0">
                <a:solidFill>
                  <a:srgbClr val="FF9933"/>
                </a:solidFill>
                <a:latin typeface="Arial" panose="020B0604020202020204" pitchFamily="34" charset="0"/>
              </a:rPr>
              <a:t>@sec_chile</a:t>
            </a:r>
            <a:endParaRPr lang="es-MX" altLang="es-CL" sz="1600" dirty="0">
              <a:solidFill>
                <a:srgbClr val="FF9933"/>
              </a:solidFill>
              <a:latin typeface="Arial" panose="020B0604020202020204" pitchFamily="34" charset="0"/>
            </a:endParaRP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r>
              <a:rPr lang="es-MX" altLang="es-CL" sz="1600" dirty="0" err="1">
                <a:solidFill>
                  <a:srgbClr val="002060"/>
                </a:solidFill>
                <a:latin typeface="Arial" panose="020B0604020202020204" pitchFamily="34" charset="0"/>
              </a:rPr>
              <a:t>Linkedin</a:t>
            </a:r>
            <a:r>
              <a:rPr lang="es-MX" altLang="es-CL" sz="1600" dirty="0">
                <a:solidFill>
                  <a:srgbClr val="002060"/>
                </a:solidFill>
                <a:latin typeface="Arial" panose="020B0604020202020204" pitchFamily="34" charset="0"/>
              </a:rPr>
              <a:t>:	</a:t>
            </a:r>
            <a:r>
              <a:rPr lang="es-MX" altLang="es-CL" sz="1600" dirty="0">
                <a:solidFill>
                  <a:srgbClr val="000099"/>
                </a:solidFill>
                <a:latin typeface="Arial" panose="020B0604020202020204" pitchFamily="34" charset="0"/>
              </a:rPr>
              <a:t>    </a:t>
            </a:r>
            <a:r>
              <a:rPr lang="es-ES" altLang="es-CL" sz="1600" dirty="0">
                <a:solidFill>
                  <a:srgbClr val="FF9933"/>
                </a:solidFill>
                <a:latin typeface="Arial" panose="020B0604020202020204" pitchFamily="34" charset="0"/>
              </a:rPr>
              <a:t>Superintendencia de Electricidad y Combustibles</a:t>
            </a:r>
          </a:p>
          <a:p>
            <a:pPr eaLnBrk="1" hangingPunct="1">
              <a:spcBef>
                <a:spcPct val="0"/>
              </a:spcBef>
              <a:buFontTx/>
              <a:buNone/>
            </a:pPr>
            <a:endParaRPr lang="es-ES" altLang="es-CL" sz="1600" dirty="0">
              <a:solidFill>
                <a:srgbClr val="FF9933"/>
              </a:solidFill>
              <a:latin typeface="Arial" panose="020B0604020202020204" pitchFamily="34" charset="0"/>
            </a:endParaRPr>
          </a:p>
          <a:p>
            <a:pPr eaLnBrk="1" hangingPunct="1">
              <a:spcBef>
                <a:spcPct val="0"/>
              </a:spcBef>
              <a:buFontTx/>
              <a:buNone/>
            </a:pPr>
            <a:r>
              <a:rPr lang="es-MX" altLang="es-CL" sz="1600" dirty="0">
                <a:solidFill>
                  <a:srgbClr val="002060"/>
                </a:solidFill>
                <a:latin typeface="Arial" panose="020B0604020202020204" pitchFamily="34" charset="0"/>
              </a:rPr>
              <a:t>Oficina SEC O’Higgins, Bello Horizonte 869 </a:t>
            </a:r>
            <a:r>
              <a:rPr lang="es-MX" altLang="es-CL" sz="1600" dirty="0" err="1">
                <a:solidFill>
                  <a:srgbClr val="002060"/>
                </a:solidFill>
                <a:latin typeface="Arial" panose="020B0604020202020204" pitchFamily="34" charset="0"/>
              </a:rPr>
              <a:t>of</a:t>
            </a:r>
            <a:r>
              <a:rPr lang="es-MX" altLang="es-CL" sz="1600" dirty="0">
                <a:solidFill>
                  <a:srgbClr val="002060"/>
                </a:solidFill>
                <a:latin typeface="Arial" panose="020B0604020202020204" pitchFamily="34" charset="0"/>
              </a:rPr>
              <a:t> 202.</a:t>
            </a:r>
            <a:endParaRPr lang="es-ES" altLang="es-CL" sz="1600" dirty="0">
              <a:solidFill>
                <a:srgbClr val="002060"/>
              </a:solidFill>
              <a:latin typeface="Arial" panose="020B0604020202020204" pitchFamily="34" charset="0"/>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a:p>
            <a:pPr eaLnBrk="1" hangingPunct="1">
              <a:spcBef>
                <a:spcPct val="0"/>
              </a:spcBef>
              <a:buFontTx/>
              <a:buNone/>
            </a:pPr>
            <a:endParaRPr lang="es-MX" altLang="es-CL" sz="1600" dirty="0">
              <a:solidFill>
                <a:srgbClr val="000099"/>
              </a:solidFill>
              <a:latin typeface="Arial" panose="020B0604020202020204" pitchFamily="34" charset="0"/>
              <a:ea typeface="ヒラギノ角ゴ Pro W3"/>
              <a:cs typeface="ヒラギノ角ゴ Pro W3"/>
            </a:endParaRPr>
          </a:p>
        </p:txBody>
      </p:sp>
      <p:pic>
        <p:nvPicPr>
          <p:cNvPr id="5" name="Imagen 4">
            <a:extLst>
              <a:ext uri="{FF2B5EF4-FFF2-40B4-BE49-F238E27FC236}">
                <a16:creationId xmlns:a16="http://schemas.microsoft.com/office/drawing/2014/main" id="{C35140E1-E624-EA52-9D71-EE2E06FCE8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941" y="1054449"/>
            <a:ext cx="3638081" cy="4749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2">
            <a:extLst>
              <a:ext uri="{FF2B5EF4-FFF2-40B4-BE49-F238E27FC236}">
                <a16:creationId xmlns:a16="http://schemas.microsoft.com/office/drawing/2014/main" id="{DAB37050-E976-89D7-1756-B788F485B9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2278" y="1941525"/>
            <a:ext cx="1974104" cy="197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9004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9E9C5A7-187B-47A5-EAEC-423AE2DEC6BF}"/>
              </a:ext>
            </a:extLst>
          </p:cNvPr>
          <p:cNvPicPr>
            <a:picLocks noChangeAspect="1"/>
          </p:cNvPicPr>
          <p:nvPr/>
        </p:nvPicPr>
        <p:blipFill>
          <a:blip r:embed="rId2"/>
          <a:stretch>
            <a:fillRect/>
          </a:stretch>
        </p:blipFill>
        <p:spPr>
          <a:xfrm>
            <a:off x="5181752" y="3961143"/>
            <a:ext cx="1828496" cy="1828496"/>
          </a:xfrm>
          <a:prstGeom prst="rect">
            <a:avLst/>
          </a:prstGeom>
        </p:spPr>
      </p:pic>
      <p:sp>
        <p:nvSpPr>
          <p:cNvPr id="3" name="Título 1">
            <a:extLst>
              <a:ext uri="{FF2B5EF4-FFF2-40B4-BE49-F238E27FC236}">
                <a16:creationId xmlns:a16="http://schemas.microsoft.com/office/drawing/2014/main" id="{273CE095-9413-4AFF-A845-45713B07E4A2}"/>
              </a:ext>
            </a:extLst>
          </p:cNvPr>
          <p:cNvSpPr txBox="1">
            <a:spLocks/>
          </p:cNvSpPr>
          <p:nvPr/>
        </p:nvSpPr>
        <p:spPr>
          <a:xfrm>
            <a:off x="877605" y="1499544"/>
            <a:ext cx="10515600" cy="837710"/>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es-CL" b="1" dirty="0"/>
              <a:t>GRACIAS</a:t>
            </a:r>
          </a:p>
        </p:txBody>
      </p:sp>
      <p:pic>
        <p:nvPicPr>
          <p:cNvPr id="5" name="Picture 4">
            <a:extLst>
              <a:ext uri="{FF2B5EF4-FFF2-40B4-BE49-F238E27FC236}">
                <a16:creationId xmlns:a16="http://schemas.microsoft.com/office/drawing/2014/main" id="{2E629519-D08B-48F0-A6C6-6C5DEFD85885}"/>
              </a:ext>
            </a:extLst>
          </p:cNvPr>
          <p:cNvPicPr>
            <a:picLocks noChangeAspect="1"/>
          </p:cNvPicPr>
          <p:nvPr/>
        </p:nvPicPr>
        <p:blipFill>
          <a:blip r:embed="rId3"/>
          <a:stretch>
            <a:fillRect/>
          </a:stretch>
        </p:blipFill>
        <p:spPr>
          <a:xfrm>
            <a:off x="5106370" y="2526065"/>
            <a:ext cx="1979259" cy="979135"/>
          </a:xfrm>
          <a:prstGeom prst="rect">
            <a:avLst/>
          </a:prstGeom>
        </p:spPr>
      </p:pic>
    </p:spTree>
    <p:extLst>
      <p:ext uri="{BB962C8B-B14F-4D97-AF65-F5344CB8AC3E}">
        <p14:creationId xmlns:p14="http://schemas.microsoft.com/office/powerpoint/2010/main" val="3009243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249A9-0480-4AA7-8A54-DFA15528DD52}"/>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1075F982-4682-238C-0F2B-0DBF6B1A1A1F}"/>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Agenda</a:t>
            </a:r>
          </a:p>
        </p:txBody>
      </p:sp>
      <p:sp>
        <p:nvSpPr>
          <p:cNvPr id="3" name="Marcador de texto 2">
            <a:extLst>
              <a:ext uri="{FF2B5EF4-FFF2-40B4-BE49-F238E27FC236}">
                <a16:creationId xmlns:a16="http://schemas.microsoft.com/office/drawing/2014/main" id="{6E2B4A02-722B-79A9-69EF-E8C61F273092}"/>
              </a:ext>
            </a:extLst>
          </p:cNvPr>
          <p:cNvSpPr>
            <a:spLocks noGrp="1"/>
          </p:cNvSpPr>
          <p:nvPr>
            <p:ph type="body" sz="quarter" idx="16"/>
          </p:nvPr>
        </p:nvSpPr>
        <p:spPr>
          <a:xfrm>
            <a:off x="329784" y="1291006"/>
            <a:ext cx="4574725" cy="4424502"/>
          </a:xfrm>
        </p:spPr>
        <p:txBody>
          <a:bodyPr>
            <a:noAutofit/>
          </a:bodyPr>
          <a:lstStyle/>
          <a:p>
            <a:pPr lvl="0" algn="just"/>
            <a:r>
              <a:rPr lang="es-MX" sz="1600" dirty="0">
                <a:latin typeface="Calibri" panose="020F0502020204030204" pitchFamily="34" charset="0"/>
                <a:cs typeface="Calibri" panose="020F0502020204030204" pitchFamily="34" charset="0"/>
              </a:rPr>
              <a:t>1.- La Dirección Regional O’Higgins</a:t>
            </a:r>
          </a:p>
          <a:p>
            <a:pPr lvl="0" algn="just"/>
            <a:r>
              <a:rPr lang="es-MX" sz="1600" dirty="0">
                <a:latin typeface="Calibri" panose="020F0502020204030204" pitchFamily="34" charset="0"/>
                <a:cs typeface="Calibri" panose="020F0502020204030204" pitchFamily="34" charset="0"/>
              </a:rPr>
              <a:t>2.- Electricidad</a:t>
            </a:r>
          </a:p>
          <a:p>
            <a:pPr lvl="0" algn="just"/>
            <a:r>
              <a:rPr lang="es-MX" sz="1200" dirty="0">
                <a:latin typeface="Calibri" panose="020F0502020204030204" pitchFamily="34" charset="0"/>
                <a:cs typeface="Calibri" panose="020F0502020204030204" pitchFamily="34" charset="0"/>
              </a:rPr>
              <a:t>2.1.- Plan Nacional de Fiscalización 2025</a:t>
            </a:r>
          </a:p>
          <a:p>
            <a:pPr lvl="0" algn="just"/>
            <a:r>
              <a:rPr lang="es-MX" sz="1200" dirty="0">
                <a:latin typeface="Calibri" panose="020F0502020204030204" pitchFamily="34" charset="0"/>
                <a:cs typeface="Calibri" panose="020F0502020204030204" pitchFamily="34" charset="0"/>
              </a:rPr>
              <a:t>2.2.- Desempeño SAIDI por comuna</a:t>
            </a:r>
          </a:p>
          <a:p>
            <a:pPr lvl="0" algn="just"/>
            <a:r>
              <a:rPr lang="es-MX" sz="1200" dirty="0">
                <a:latin typeface="Calibri" panose="020F0502020204030204" pitchFamily="34" charset="0"/>
                <a:cs typeface="Calibri" panose="020F0502020204030204" pitchFamily="34" charset="0"/>
              </a:rPr>
              <a:t>2.3.- Fiscalización Planes de Contingencia y Electrodependientes</a:t>
            </a:r>
          </a:p>
          <a:p>
            <a:pPr lvl="0" algn="just"/>
            <a:r>
              <a:rPr lang="es-CL" sz="1600" dirty="0">
                <a:latin typeface="Calibri" panose="020F0502020204030204" pitchFamily="34" charset="0"/>
                <a:cs typeface="Calibri" panose="020F0502020204030204" pitchFamily="34" charset="0"/>
              </a:rPr>
              <a:t>3.- Combustibles</a:t>
            </a:r>
          </a:p>
          <a:p>
            <a:pPr lvl="0" algn="just"/>
            <a:r>
              <a:rPr lang="es-CL" sz="1200" dirty="0">
                <a:latin typeface="Calibri" panose="020F0502020204030204" pitchFamily="34" charset="0"/>
                <a:cs typeface="Calibri" panose="020F0502020204030204" pitchFamily="34" charset="0"/>
              </a:rPr>
              <a:t>3.1.- Plan Nacional de Fiscalización 2025</a:t>
            </a:r>
          </a:p>
          <a:p>
            <a:pPr lvl="0" algn="just"/>
            <a:r>
              <a:rPr lang="es-CL" sz="1200" dirty="0">
                <a:latin typeface="Calibri" panose="020F0502020204030204" pitchFamily="34" charset="0"/>
                <a:cs typeface="Calibri" panose="020F0502020204030204" pitchFamily="34" charset="0"/>
              </a:rPr>
              <a:t>3.2.- Planes de Acción Granel y Red GLP</a:t>
            </a:r>
          </a:p>
          <a:p>
            <a:pPr lvl="0" algn="just"/>
            <a:r>
              <a:rPr lang="es-CL" sz="1200" dirty="0">
                <a:latin typeface="Calibri" panose="020F0502020204030204" pitchFamily="34" charset="0"/>
                <a:cs typeface="Calibri" panose="020F0502020204030204" pitchFamily="34" charset="0"/>
              </a:rPr>
              <a:t>3.3.- Indicadores de Emergencias</a:t>
            </a:r>
          </a:p>
          <a:p>
            <a:pPr lvl="0" algn="just"/>
            <a:r>
              <a:rPr lang="es-CL" sz="1600" dirty="0">
                <a:latin typeface="Calibri" panose="020F0502020204030204" pitchFamily="34" charset="0"/>
                <a:cs typeface="Calibri" panose="020F0502020204030204" pitchFamily="34" charset="0"/>
              </a:rPr>
              <a:t>4.- Sostenibilidad</a:t>
            </a:r>
          </a:p>
          <a:p>
            <a:pPr lvl="0" algn="just"/>
            <a:r>
              <a:rPr lang="es-CL" sz="1200" dirty="0">
                <a:latin typeface="Calibri" panose="020F0502020204030204" pitchFamily="34" charset="0"/>
                <a:cs typeface="Calibri" panose="020F0502020204030204" pitchFamily="34" charset="0"/>
              </a:rPr>
              <a:t>4.1.- Plan Nacional de Fiscalización 2025</a:t>
            </a:r>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B0E3F2D7-C9DA-BC09-00D7-27F85498CEE8}"/>
              </a:ext>
            </a:extLst>
          </p:cNvPr>
          <p:cNvPicPr>
            <a:picLocks noChangeAspect="1"/>
          </p:cNvPicPr>
          <p:nvPr/>
        </p:nvPicPr>
        <p:blipFill>
          <a:blip r:embed="rId3"/>
          <a:stretch>
            <a:fillRect/>
          </a:stretch>
        </p:blipFill>
        <p:spPr>
          <a:xfrm>
            <a:off x="10272402" y="195733"/>
            <a:ext cx="1656075" cy="555160"/>
          </a:xfrm>
          <a:prstGeom prst="rect">
            <a:avLst/>
          </a:prstGeom>
        </p:spPr>
      </p:pic>
      <p:sp>
        <p:nvSpPr>
          <p:cNvPr id="4" name="Marcador de texto 2">
            <a:extLst>
              <a:ext uri="{FF2B5EF4-FFF2-40B4-BE49-F238E27FC236}">
                <a16:creationId xmlns:a16="http://schemas.microsoft.com/office/drawing/2014/main" id="{832A54A0-BFFD-CAA1-040F-E83E650078CA}"/>
              </a:ext>
            </a:extLst>
          </p:cNvPr>
          <p:cNvSpPr txBox="1">
            <a:spLocks/>
          </p:cNvSpPr>
          <p:nvPr/>
        </p:nvSpPr>
        <p:spPr>
          <a:xfrm>
            <a:off x="5931638" y="1291006"/>
            <a:ext cx="4574725" cy="44245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C458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L" sz="1600" dirty="0">
                <a:latin typeface="Calibri" panose="020F0502020204030204" pitchFamily="34" charset="0"/>
                <a:cs typeface="Calibri" panose="020F0502020204030204" pitchFamily="34" charset="0"/>
              </a:rPr>
              <a:t>5.- Estudios y Normas</a:t>
            </a:r>
          </a:p>
          <a:p>
            <a:pPr algn="just"/>
            <a:r>
              <a:rPr lang="es-CL" sz="1200" dirty="0">
                <a:latin typeface="Calibri" panose="020F0502020204030204" pitchFamily="34" charset="0"/>
                <a:cs typeface="Calibri" panose="020F0502020204030204" pitchFamily="34" charset="0"/>
              </a:rPr>
              <a:t>5.1.- Plan Nacional de Fiscalización 2025</a:t>
            </a:r>
          </a:p>
          <a:p>
            <a:pPr algn="just"/>
            <a:r>
              <a:rPr lang="es-CL" sz="1600" dirty="0">
                <a:latin typeface="Calibri" panose="020F0502020204030204" pitchFamily="34" charset="0"/>
                <a:cs typeface="Calibri" panose="020F0502020204030204" pitchFamily="34" charset="0"/>
              </a:rPr>
              <a:t>6.- Atenciones Ciudadanas y Reclamos</a:t>
            </a:r>
          </a:p>
          <a:p>
            <a:pPr algn="just"/>
            <a:r>
              <a:rPr lang="es-CL" sz="1200" dirty="0">
                <a:latin typeface="Calibri" panose="020F0502020204030204" pitchFamily="34" charset="0"/>
                <a:cs typeface="Calibri" panose="020F0502020204030204" pitchFamily="34" charset="0"/>
              </a:rPr>
              <a:t>6.1.- Atenciones Ciudadanas</a:t>
            </a:r>
          </a:p>
          <a:p>
            <a:pPr algn="just"/>
            <a:r>
              <a:rPr lang="es-CL" sz="1200" dirty="0">
                <a:latin typeface="Calibri" panose="020F0502020204030204" pitchFamily="34" charset="0"/>
                <a:cs typeface="Calibri" panose="020F0502020204030204" pitchFamily="34" charset="0"/>
              </a:rPr>
              <a:t>6.2.- Reclamos</a:t>
            </a:r>
          </a:p>
          <a:p>
            <a:pPr algn="just"/>
            <a:r>
              <a:rPr lang="es-CL" sz="1600" dirty="0">
                <a:latin typeface="Calibri" panose="020F0502020204030204" pitchFamily="34" charset="0"/>
                <a:cs typeface="Calibri" panose="020F0502020204030204" pitchFamily="34" charset="0"/>
              </a:rPr>
              <a:t>7.- Multas</a:t>
            </a:r>
          </a:p>
          <a:p>
            <a:pPr algn="just"/>
            <a:r>
              <a:rPr lang="es-CL" sz="1600" dirty="0">
                <a:latin typeface="Calibri" panose="020F0502020204030204" pitchFamily="34" charset="0"/>
                <a:cs typeface="Calibri" panose="020F0502020204030204" pitchFamily="34" charset="0"/>
              </a:rPr>
              <a:t>8.- SEC O’Higgins en Terreno</a:t>
            </a:r>
          </a:p>
          <a:p>
            <a:pPr algn="just"/>
            <a:r>
              <a:rPr lang="es-CL" sz="1200" dirty="0">
                <a:latin typeface="Calibri" panose="020F0502020204030204" pitchFamily="34" charset="0"/>
                <a:cs typeface="Calibri" panose="020F0502020204030204" pitchFamily="34" charset="0"/>
              </a:rPr>
              <a:t>8.1.- Electricidad</a:t>
            </a:r>
          </a:p>
          <a:p>
            <a:pPr algn="just"/>
            <a:r>
              <a:rPr lang="es-CL" sz="1200" dirty="0">
                <a:latin typeface="Calibri" panose="020F0502020204030204" pitchFamily="34" charset="0"/>
                <a:cs typeface="Calibri" panose="020F0502020204030204" pitchFamily="34" charset="0"/>
              </a:rPr>
              <a:t>8.2.- Combustibles</a:t>
            </a:r>
          </a:p>
          <a:p>
            <a:pPr algn="just"/>
            <a:r>
              <a:rPr lang="es-CL" sz="1200" dirty="0">
                <a:latin typeface="Calibri" panose="020F0502020204030204" pitchFamily="34" charset="0"/>
                <a:cs typeface="Calibri" panose="020F0502020204030204" pitchFamily="34" charset="0"/>
              </a:rPr>
              <a:t>8.3.- Ciudadanos</a:t>
            </a:r>
          </a:p>
          <a:p>
            <a:pPr algn="just"/>
            <a:endParaRPr lang="es-CL"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9800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6F4A4AB-9815-EE86-A27A-B93D63BB2FF5}"/>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1.- La Dirección Regional O’Higgins</a:t>
            </a:r>
          </a:p>
        </p:txBody>
      </p:sp>
      <p:sp>
        <p:nvSpPr>
          <p:cNvPr id="3" name="Marcador de texto 2">
            <a:extLst>
              <a:ext uri="{FF2B5EF4-FFF2-40B4-BE49-F238E27FC236}">
                <a16:creationId xmlns:a16="http://schemas.microsoft.com/office/drawing/2014/main" id="{8CA0EE56-097F-6491-4E77-23364E75EF02}"/>
              </a:ext>
            </a:extLst>
          </p:cNvPr>
          <p:cNvSpPr>
            <a:spLocks noGrp="1"/>
          </p:cNvSpPr>
          <p:nvPr>
            <p:ph type="body" sz="quarter" idx="16"/>
          </p:nvPr>
        </p:nvSpPr>
        <p:spPr>
          <a:xfrm>
            <a:off x="329784" y="1514479"/>
            <a:ext cx="11284703" cy="3147461"/>
          </a:xfrm>
        </p:spPr>
        <p:txBody>
          <a:bodyPr>
            <a:noAutofit/>
          </a:bodyPr>
          <a:lstStyle/>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3328C702-F162-46C9-5516-7E972E6F9864}"/>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C2EE79C8-92F1-C882-9095-07033D5B8142}"/>
              </a:ext>
            </a:extLst>
          </p:cNvPr>
          <p:cNvPicPr>
            <a:picLocks noChangeAspect="1"/>
          </p:cNvPicPr>
          <p:nvPr/>
        </p:nvPicPr>
        <p:blipFill>
          <a:blip r:embed="rId3"/>
          <a:stretch>
            <a:fillRect/>
          </a:stretch>
        </p:blipFill>
        <p:spPr>
          <a:xfrm>
            <a:off x="3026398" y="1883530"/>
            <a:ext cx="6139204" cy="3090940"/>
          </a:xfrm>
          <a:prstGeom prst="rect">
            <a:avLst/>
          </a:prstGeom>
        </p:spPr>
      </p:pic>
      <p:sp>
        <p:nvSpPr>
          <p:cNvPr id="6" name="CuadroTexto 5">
            <a:extLst>
              <a:ext uri="{FF2B5EF4-FFF2-40B4-BE49-F238E27FC236}">
                <a16:creationId xmlns:a16="http://schemas.microsoft.com/office/drawing/2014/main" id="{18614246-A560-07F8-6101-451B448F5948}"/>
              </a:ext>
            </a:extLst>
          </p:cNvPr>
          <p:cNvSpPr txBox="1"/>
          <p:nvPr/>
        </p:nvSpPr>
        <p:spPr>
          <a:xfrm>
            <a:off x="869429" y="5081666"/>
            <a:ext cx="10745057" cy="646331"/>
          </a:xfrm>
          <a:prstGeom prst="rect">
            <a:avLst/>
          </a:prstGeom>
          <a:noFill/>
        </p:spPr>
        <p:txBody>
          <a:bodyPr wrap="square" rtlCol="0">
            <a:spAutoFit/>
          </a:bodyPr>
          <a:lstStyle/>
          <a:p>
            <a:r>
              <a:rPr lang="es-MX" dirty="0"/>
              <a:t>La Dirección Regional O’Higgins cuenta con 6 funcionarios, de los cuales 4 son fiscalizadores, 1 es administrativo y 1 es directivo.</a:t>
            </a:r>
            <a:endParaRPr lang="es-CL" dirty="0"/>
          </a:p>
        </p:txBody>
      </p:sp>
    </p:spTree>
    <p:extLst>
      <p:ext uri="{BB962C8B-B14F-4D97-AF65-F5344CB8AC3E}">
        <p14:creationId xmlns:p14="http://schemas.microsoft.com/office/powerpoint/2010/main" val="2702915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48CA8-C349-3A78-C701-0B31D9E2C38C}"/>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91305F6B-9E82-08D9-1651-6D3E3A03486E}"/>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1.- La Dirección Regional O’Higgins</a:t>
            </a:r>
          </a:p>
        </p:txBody>
      </p:sp>
      <p:sp>
        <p:nvSpPr>
          <p:cNvPr id="3" name="Marcador de texto 2">
            <a:extLst>
              <a:ext uri="{FF2B5EF4-FFF2-40B4-BE49-F238E27FC236}">
                <a16:creationId xmlns:a16="http://schemas.microsoft.com/office/drawing/2014/main" id="{74A612BA-45AD-76D7-AF85-3BAD2094328C}"/>
              </a:ext>
            </a:extLst>
          </p:cNvPr>
          <p:cNvSpPr>
            <a:spLocks noGrp="1"/>
          </p:cNvSpPr>
          <p:nvPr>
            <p:ph type="body" sz="quarter" idx="16"/>
          </p:nvPr>
        </p:nvSpPr>
        <p:spPr>
          <a:xfrm>
            <a:off x="329784" y="1514479"/>
            <a:ext cx="11284703" cy="3147461"/>
          </a:xfrm>
        </p:spPr>
        <p:txBody>
          <a:bodyPr>
            <a:noAutofit/>
          </a:bodyPr>
          <a:lstStyle/>
          <a:p>
            <a:pPr algn="just"/>
            <a:r>
              <a:rPr lang="es-MX" sz="1600" dirty="0"/>
              <a:t>En la región de O’Higgins existen dos empresas que prestan el servicio de distribución mediante concesiones: CGE y Cooperativa Eléctrica Curicó (CEC). CGE concentra el 99,98% de los clientes, con un total de 484.056, mientras CEC con un 0,02%, presta el servicio a 115 clientes, correspondiente al extremo de un alimentador en Chimbarongo.</a:t>
            </a:r>
            <a:endParaRPr lang="es-CL" sz="1600" dirty="0"/>
          </a:p>
          <a:p>
            <a:pPr algn="just"/>
            <a:r>
              <a:rPr lang="es-MX" sz="1600" dirty="0"/>
              <a:t>Durante el año 2025 se presentaron 75.850 reclamos contra empresas de distribución eléctrica, lo que significó un aumento del 244% respecto del año 2024. De esos, 15.250 llegaron como reclamos a SEC.</a:t>
            </a:r>
            <a:endParaRPr lang="es-CL" sz="1600" dirty="0"/>
          </a:p>
          <a:p>
            <a:pPr algn="just"/>
            <a:r>
              <a:rPr lang="es-MX" sz="1600" dirty="0"/>
              <a:t>Durante el año 2025 se inscribieron 1235 instalaciones de generación eléctrica residencial, lo que representó 11.866 kW de capacidad instalada.</a:t>
            </a:r>
            <a:endParaRPr lang="es-CL" sz="1600" dirty="0"/>
          </a:p>
          <a:p>
            <a:pPr algn="just"/>
            <a:r>
              <a:rPr lang="es-MX" sz="1600" dirty="0"/>
              <a:t>Durante el año 2025 se inscribieron 18.488 instalaciones eléctricas y 5.984 instalaciones de gas.</a:t>
            </a:r>
            <a:endParaRPr lang="es-CL" sz="1600" dirty="0"/>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D2073369-25CA-DCFB-B740-DD795A6BD05F}"/>
              </a:ext>
            </a:extLst>
          </p:cNvPr>
          <p:cNvPicPr>
            <a:picLocks noChangeAspect="1"/>
          </p:cNvPicPr>
          <p:nvPr/>
        </p:nvPicPr>
        <p:blipFill>
          <a:blip r:embed="rId2"/>
          <a:stretch>
            <a:fillRect/>
          </a:stretch>
        </p:blipFill>
        <p:spPr>
          <a:xfrm>
            <a:off x="10272402" y="195733"/>
            <a:ext cx="1656075" cy="555160"/>
          </a:xfrm>
          <a:prstGeom prst="rect">
            <a:avLst/>
          </a:prstGeom>
        </p:spPr>
      </p:pic>
    </p:spTree>
    <p:extLst>
      <p:ext uri="{BB962C8B-B14F-4D97-AF65-F5344CB8AC3E}">
        <p14:creationId xmlns:p14="http://schemas.microsoft.com/office/powerpoint/2010/main" val="1180306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FB3A5-8835-CEC2-3C95-4C96B89B0A10}"/>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72C98BF4-55EA-2CEB-1960-E8F734FDDEA9}"/>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1.- La Dirección Regional O’Higgins</a:t>
            </a:r>
          </a:p>
        </p:txBody>
      </p:sp>
      <p:sp>
        <p:nvSpPr>
          <p:cNvPr id="3" name="Marcador de texto 2">
            <a:extLst>
              <a:ext uri="{FF2B5EF4-FFF2-40B4-BE49-F238E27FC236}">
                <a16:creationId xmlns:a16="http://schemas.microsoft.com/office/drawing/2014/main" id="{6B5D0F12-ED2B-5822-E1C8-FB98D18D1039}"/>
              </a:ext>
            </a:extLst>
          </p:cNvPr>
          <p:cNvSpPr>
            <a:spLocks noGrp="1"/>
          </p:cNvSpPr>
          <p:nvPr>
            <p:ph type="body" sz="quarter" idx="16"/>
          </p:nvPr>
        </p:nvSpPr>
        <p:spPr>
          <a:xfrm>
            <a:off x="329784" y="1514479"/>
            <a:ext cx="11284703" cy="3147461"/>
          </a:xfrm>
        </p:spPr>
        <p:txBody>
          <a:bodyPr>
            <a:noAutofit/>
          </a:bodyPr>
          <a:lstStyle/>
          <a:p>
            <a:pPr algn="just"/>
            <a:r>
              <a:rPr lang="es-MX" sz="1600" dirty="0"/>
              <a:t>En la región de O’Higgins se comercializaron 4.043.401 cilindros de GLP, los que se distribuyen entre: 201.866 Gas de Chile(5%), 1.332.117 Abastible(33%), 1.832.070 Lipigas(45%) y 677.348 Gasco(17%). </a:t>
            </a:r>
            <a:endParaRPr lang="es-CL" sz="1600" dirty="0"/>
          </a:p>
          <a:p>
            <a:pPr algn="just"/>
            <a:r>
              <a:rPr lang="es-MX" sz="1600" dirty="0"/>
              <a:t>En el segmento Gas de Red GLP existen 12.842 clientes, los que se distribuyen en 2.330 Abastible(18%), 6.673 Lipigas(52%) y 3.821 Gasco(30%).</a:t>
            </a:r>
            <a:endParaRPr lang="es-CL" sz="1600" dirty="0"/>
          </a:p>
          <a:p>
            <a:pPr algn="just"/>
            <a:r>
              <a:rPr lang="es-MX" sz="1600" dirty="0"/>
              <a:t>En el segmento Gas de Red Concesionado existen 11.035 clientes, todos de Metrogas. </a:t>
            </a:r>
            <a:endParaRPr lang="es-CL" sz="1600" dirty="0"/>
          </a:p>
          <a:p>
            <a:pPr algn="just"/>
            <a:r>
              <a:rPr lang="es-MX" sz="1600" dirty="0"/>
              <a:t>En el segmento Granel de GLP existen 13.304 clientes, los que se distribuyen en 4.406 Abastible(33%), 3.721 Lipigas(28%) y 5.177 Gasco(39%).</a:t>
            </a:r>
            <a:endParaRPr lang="es-CL" sz="1600" dirty="0"/>
          </a:p>
          <a:p>
            <a:pPr algn="just"/>
            <a:r>
              <a:rPr lang="es-MX" sz="1600" dirty="0"/>
              <a:t>En el segmento combustibles líquidos existen 133 instalaciones de expendio al público, las que se distribuyen en 39 puntos blancos(29%), 20 Shell-Enex(15%), 18 </a:t>
            </a:r>
            <a:r>
              <a:rPr lang="es-MX" sz="1600" dirty="0" err="1"/>
              <a:t>Aramco-Esmax</a:t>
            </a:r>
            <a:r>
              <a:rPr lang="es-MX" sz="1600" dirty="0"/>
              <a:t>(14%), 52 Copec(39%) y 4 </a:t>
            </a:r>
            <a:r>
              <a:rPr lang="es-MX" sz="1600" dirty="0" err="1"/>
              <a:t>Gulf</a:t>
            </a:r>
            <a:r>
              <a:rPr lang="es-MX" sz="1600" dirty="0"/>
              <a:t>(3%). </a:t>
            </a:r>
            <a:endParaRPr lang="es-CL" sz="1600" dirty="0"/>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9EB64B68-93F2-A68E-4B4D-63D3EF7412F0}"/>
              </a:ext>
            </a:extLst>
          </p:cNvPr>
          <p:cNvPicPr>
            <a:picLocks noChangeAspect="1"/>
          </p:cNvPicPr>
          <p:nvPr/>
        </p:nvPicPr>
        <p:blipFill>
          <a:blip r:embed="rId2"/>
          <a:stretch>
            <a:fillRect/>
          </a:stretch>
        </p:blipFill>
        <p:spPr>
          <a:xfrm>
            <a:off x="10272402" y="195733"/>
            <a:ext cx="1656075" cy="555160"/>
          </a:xfrm>
          <a:prstGeom prst="rect">
            <a:avLst/>
          </a:prstGeom>
        </p:spPr>
      </p:pic>
    </p:spTree>
    <p:extLst>
      <p:ext uri="{BB962C8B-B14F-4D97-AF65-F5344CB8AC3E}">
        <p14:creationId xmlns:p14="http://schemas.microsoft.com/office/powerpoint/2010/main" val="406389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A3870-02FF-A24B-2695-049ED5EDAE8F}"/>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48AE4E3-791E-F752-B7EE-933887403F02}"/>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2.- Electricidad</a:t>
            </a:r>
          </a:p>
        </p:txBody>
      </p:sp>
      <p:sp>
        <p:nvSpPr>
          <p:cNvPr id="3" name="Marcador de texto 2">
            <a:extLst>
              <a:ext uri="{FF2B5EF4-FFF2-40B4-BE49-F238E27FC236}">
                <a16:creationId xmlns:a16="http://schemas.microsoft.com/office/drawing/2014/main" id="{75D4082C-1A4B-FB5C-40AF-FA4B4E21D492}"/>
              </a:ext>
            </a:extLst>
          </p:cNvPr>
          <p:cNvSpPr>
            <a:spLocks noGrp="1"/>
          </p:cNvSpPr>
          <p:nvPr>
            <p:ph type="body" sz="quarter" idx="16"/>
          </p:nvPr>
        </p:nvSpPr>
        <p:spPr>
          <a:xfrm>
            <a:off x="329784" y="1514479"/>
            <a:ext cx="11284703" cy="3147461"/>
          </a:xfrm>
        </p:spPr>
        <p:txBody>
          <a:bodyPr>
            <a:noAutofit/>
          </a:bodyPr>
          <a:lstStyle/>
          <a:p>
            <a:pPr algn="just"/>
            <a:r>
              <a:rPr lang="es-MX" sz="1600" dirty="0"/>
              <a:t>2.1.- Plan Nacional de Fiscalización del Mercado Eléctrico 2025.</a:t>
            </a:r>
          </a:p>
          <a:p>
            <a:pPr algn="just"/>
            <a:endParaRPr lang="es-MX" sz="1600" dirty="0"/>
          </a:p>
          <a:p>
            <a:pPr algn="just"/>
            <a:r>
              <a:rPr lang="es-CL" sz="1600" dirty="0"/>
              <a:t>Durante el año 2025, el Plan Nacional para el Mercado Eléctrico consideró 5 programas de fiscalización, realizándose un total de 255 actividades, resultando con un 100% de cumplimiento del plan. En ella resaltan las 32 fiscalizaciones en terreno a las obligaciones de las empresas eléctricas para con las personas electrodependientes como parte del plan, a la que se agregan otras no consideradas en el plan.</a:t>
            </a:r>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493E6F32-51E7-4CF6-8E43-0D60020998D8}"/>
              </a:ext>
            </a:extLst>
          </p:cNvPr>
          <p:cNvPicPr>
            <a:picLocks noChangeAspect="1"/>
          </p:cNvPicPr>
          <p:nvPr/>
        </p:nvPicPr>
        <p:blipFill>
          <a:blip r:embed="rId2"/>
          <a:stretch>
            <a:fillRect/>
          </a:stretch>
        </p:blipFill>
        <p:spPr>
          <a:xfrm>
            <a:off x="10272402" y="195733"/>
            <a:ext cx="1656075" cy="555160"/>
          </a:xfrm>
          <a:prstGeom prst="rect">
            <a:avLst/>
          </a:prstGeom>
        </p:spPr>
      </p:pic>
    </p:spTree>
    <p:extLst>
      <p:ext uri="{BB962C8B-B14F-4D97-AF65-F5344CB8AC3E}">
        <p14:creationId xmlns:p14="http://schemas.microsoft.com/office/powerpoint/2010/main" val="2122644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B3E41-6F7A-2B3C-8B9F-4E7F5D78E30C}"/>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D29782F2-EC8C-0A4F-0DB9-0110922BB93F}"/>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2.- Electricidad</a:t>
            </a:r>
          </a:p>
        </p:txBody>
      </p:sp>
      <p:sp>
        <p:nvSpPr>
          <p:cNvPr id="3" name="Marcador de texto 2">
            <a:extLst>
              <a:ext uri="{FF2B5EF4-FFF2-40B4-BE49-F238E27FC236}">
                <a16:creationId xmlns:a16="http://schemas.microsoft.com/office/drawing/2014/main" id="{33CF97AA-98C2-0A41-6624-6AEF3029F1CB}"/>
              </a:ext>
            </a:extLst>
          </p:cNvPr>
          <p:cNvSpPr>
            <a:spLocks noGrp="1"/>
          </p:cNvSpPr>
          <p:nvPr>
            <p:ph type="body" sz="quarter" idx="16"/>
          </p:nvPr>
        </p:nvSpPr>
        <p:spPr>
          <a:xfrm>
            <a:off x="329784" y="1514479"/>
            <a:ext cx="11284703" cy="3147461"/>
          </a:xfrm>
        </p:spPr>
        <p:txBody>
          <a:bodyPr>
            <a:noAutofit/>
          </a:bodyPr>
          <a:lstStyle/>
          <a:p>
            <a:pPr algn="just"/>
            <a:r>
              <a:rPr lang="es-MX" sz="1600" dirty="0"/>
              <a:t>2.2.- SAIDI por comuna 2025</a:t>
            </a:r>
          </a:p>
          <a:p>
            <a:pPr algn="just"/>
            <a:endParaRPr lang="es-MX" sz="1600" dirty="0"/>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9FB27D7E-B504-EC82-1452-A92F3111DE89}"/>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5" name="Imagen 4">
            <a:extLst>
              <a:ext uri="{FF2B5EF4-FFF2-40B4-BE49-F238E27FC236}">
                <a16:creationId xmlns:a16="http://schemas.microsoft.com/office/drawing/2014/main" id="{93DA04E4-E2B3-EF5E-0C80-E2ED09C447EF}"/>
              </a:ext>
            </a:extLst>
          </p:cNvPr>
          <p:cNvPicPr>
            <a:picLocks noChangeAspect="1"/>
          </p:cNvPicPr>
          <p:nvPr/>
        </p:nvPicPr>
        <p:blipFill>
          <a:blip r:embed="rId3"/>
          <a:stretch>
            <a:fillRect/>
          </a:stretch>
        </p:blipFill>
        <p:spPr>
          <a:xfrm>
            <a:off x="734518" y="2093860"/>
            <a:ext cx="8709285" cy="4187019"/>
          </a:xfrm>
          <a:prstGeom prst="rect">
            <a:avLst/>
          </a:prstGeom>
        </p:spPr>
      </p:pic>
      <p:sp>
        <p:nvSpPr>
          <p:cNvPr id="6" name="CuadroTexto 5">
            <a:extLst>
              <a:ext uri="{FF2B5EF4-FFF2-40B4-BE49-F238E27FC236}">
                <a16:creationId xmlns:a16="http://schemas.microsoft.com/office/drawing/2014/main" id="{FC26B1D0-0CD0-0265-8B84-4B529FB0D6A8}"/>
              </a:ext>
            </a:extLst>
          </p:cNvPr>
          <p:cNvSpPr txBox="1"/>
          <p:nvPr/>
        </p:nvSpPr>
        <p:spPr>
          <a:xfrm>
            <a:off x="9443803" y="1963711"/>
            <a:ext cx="2575418" cy="3416320"/>
          </a:xfrm>
          <a:prstGeom prst="rect">
            <a:avLst/>
          </a:prstGeom>
          <a:noFill/>
        </p:spPr>
        <p:txBody>
          <a:bodyPr wrap="square" rtlCol="0">
            <a:spAutoFit/>
          </a:bodyPr>
          <a:lstStyle/>
          <a:p>
            <a:r>
              <a:rPr lang="es-MX" dirty="0"/>
              <a:t>El SAIDI durante el año 2025 se vio impactado por el evento del </a:t>
            </a:r>
            <a:r>
              <a:rPr lang="es-MX" dirty="0" err="1"/>
              <a:t>black</a:t>
            </a:r>
            <a:r>
              <a:rPr lang="es-MX" dirty="0"/>
              <a:t> </a:t>
            </a:r>
            <a:r>
              <a:rPr lang="es-MX" dirty="0" err="1"/>
              <a:t>out</a:t>
            </a:r>
            <a:r>
              <a:rPr lang="es-MX" dirty="0"/>
              <a:t> del 25 de febrero, lo que se puede apreciar en la participación de la componente externa del indicador.</a:t>
            </a:r>
          </a:p>
          <a:p>
            <a:r>
              <a:rPr lang="es-MX" dirty="0"/>
              <a:t>Con respecto al año 2024, el SAIDI total disminuyó en 25 de las 33 comunas de la región.</a:t>
            </a:r>
            <a:endParaRPr lang="es-CL" dirty="0"/>
          </a:p>
        </p:txBody>
      </p:sp>
    </p:spTree>
    <p:extLst>
      <p:ext uri="{BB962C8B-B14F-4D97-AF65-F5344CB8AC3E}">
        <p14:creationId xmlns:p14="http://schemas.microsoft.com/office/powerpoint/2010/main" val="1744086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37E19-B65C-694B-0E5A-DF577B2570E1}"/>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3E3509EE-5617-600D-5E57-6F2D7006D0CA}"/>
              </a:ext>
            </a:extLst>
          </p:cNvPr>
          <p:cNvSpPr>
            <a:spLocks noGrp="1"/>
          </p:cNvSpPr>
          <p:nvPr>
            <p:ph type="body" idx="1"/>
          </p:nvPr>
        </p:nvSpPr>
        <p:spPr>
          <a:xfrm>
            <a:off x="329784" y="772618"/>
            <a:ext cx="10515600" cy="518388"/>
          </a:xfrm>
        </p:spPr>
        <p:txBody>
          <a:bodyPr>
            <a:normAutofit/>
          </a:bodyPr>
          <a:lstStyle/>
          <a:p>
            <a:r>
              <a:rPr lang="es-CL" sz="1800" dirty="0">
                <a:latin typeface="Calibri" panose="020F0502020204030204" pitchFamily="34" charset="0"/>
                <a:cs typeface="Calibri" panose="020F0502020204030204" pitchFamily="34" charset="0"/>
              </a:rPr>
              <a:t>2.- Electricidad</a:t>
            </a:r>
          </a:p>
        </p:txBody>
      </p:sp>
      <p:sp>
        <p:nvSpPr>
          <p:cNvPr id="3" name="Marcador de texto 2">
            <a:extLst>
              <a:ext uri="{FF2B5EF4-FFF2-40B4-BE49-F238E27FC236}">
                <a16:creationId xmlns:a16="http://schemas.microsoft.com/office/drawing/2014/main" id="{37C26A90-B360-AE0D-8560-B10985CEDC75}"/>
              </a:ext>
            </a:extLst>
          </p:cNvPr>
          <p:cNvSpPr>
            <a:spLocks noGrp="1"/>
          </p:cNvSpPr>
          <p:nvPr>
            <p:ph type="body" sz="quarter" idx="16"/>
          </p:nvPr>
        </p:nvSpPr>
        <p:spPr>
          <a:xfrm>
            <a:off x="329784" y="1514479"/>
            <a:ext cx="11284703" cy="4451606"/>
          </a:xfrm>
        </p:spPr>
        <p:txBody>
          <a:bodyPr>
            <a:noAutofit/>
          </a:bodyPr>
          <a:lstStyle/>
          <a:p>
            <a:pPr algn="just"/>
            <a:r>
              <a:rPr lang="es-MX" sz="1600" dirty="0"/>
              <a:t>2.3.- Fiscalización planes de contingencia y electrodependientes 2025</a:t>
            </a:r>
          </a:p>
          <a:p>
            <a:pPr algn="just"/>
            <a:endParaRPr lang="es-MX" sz="1600" dirty="0"/>
          </a:p>
          <a:p>
            <a:pPr algn="just"/>
            <a:r>
              <a:rPr lang="es-MX" sz="1600" dirty="0"/>
              <a:t>Se realizaron 32 fiscalizaciones en terreno a las obligaciones de las empresas eléctricas con las personas electrodependientes.</a:t>
            </a:r>
          </a:p>
          <a:p>
            <a:pPr algn="just"/>
            <a:endParaRPr lang="es-MX" sz="1600" dirty="0"/>
          </a:p>
          <a:p>
            <a:pPr algn="just"/>
            <a:endParaRPr lang="es-MX" sz="1600" dirty="0"/>
          </a:p>
          <a:p>
            <a:pPr lvl="0" algn="just"/>
            <a:endParaRPr lang="es-CL" sz="1600" dirty="0">
              <a:latin typeface="Calibri" panose="020F0502020204030204" pitchFamily="34" charset="0"/>
              <a:cs typeface="Calibri" panose="020F0502020204030204" pitchFamily="34" charset="0"/>
            </a:endParaRPr>
          </a:p>
        </p:txBody>
      </p:sp>
      <p:pic>
        <p:nvPicPr>
          <p:cNvPr id="11" name="Imagen 10" descr="Texto&#10;&#10;El contenido generado por IA puede ser incorrecto.">
            <a:extLst>
              <a:ext uri="{FF2B5EF4-FFF2-40B4-BE49-F238E27FC236}">
                <a16:creationId xmlns:a16="http://schemas.microsoft.com/office/drawing/2014/main" id="{B34A9637-30A0-B571-C7D2-D2AE2215725B}"/>
              </a:ext>
            </a:extLst>
          </p:cNvPr>
          <p:cNvPicPr>
            <a:picLocks noChangeAspect="1"/>
          </p:cNvPicPr>
          <p:nvPr/>
        </p:nvPicPr>
        <p:blipFill>
          <a:blip r:embed="rId2"/>
          <a:stretch>
            <a:fillRect/>
          </a:stretch>
        </p:blipFill>
        <p:spPr>
          <a:xfrm>
            <a:off x="10272402" y="195733"/>
            <a:ext cx="1656075" cy="555160"/>
          </a:xfrm>
          <a:prstGeom prst="rect">
            <a:avLst/>
          </a:prstGeom>
        </p:spPr>
      </p:pic>
      <p:pic>
        <p:nvPicPr>
          <p:cNvPr id="7" name="Imagen 6">
            <a:extLst>
              <a:ext uri="{FF2B5EF4-FFF2-40B4-BE49-F238E27FC236}">
                <a16:creationId xmlns:a16="http://schemas.microsoft.com/office/drawing/2014/main" id="{A3CCE754-E109-85FA-EDEF-1F5258CC4AA7}"/>
              </a:ext>
            </a:extLst>
          </p:cNvPr>
          <p:cNvPicPr>
            <a:picLocks noChangeAspect="1"/>
          </p:cNvPicPr>
          <p:nvPr/>
        </p:nvPicPr>
        <p:blipFill>
          <a:blip r:embed="rId3"/>
          <a:stretch>
            <a:fillRect/>
          </a:stretch>
        </p:blipFill>
        <p:spPr>
          <a:xfrm>
            <a:off x="8982294" y="2876928"/>
            <a:ext cx="1863089" cy="2466593"/>
          </a:xfrm>
          <a:prstGeom prst="rect">
            <a:avLst/>
          </a:prstGeom>
        </p:spPr>
      </p:pic>
      <p:pic>
        <p:nvPicPr>
          <p:cNvPr id="9" name="Imagen 8">
            <a:extLst>
              <a:ext uri="{FF2B5EF4-FFF2-40B4-BE49-F238E27FC236}">
                <a16:creationId xmlns:a16="http://schemas.microsoft.com/office/drawing/2014/main" id="{EA20C9AA-5E06-EEF8-7F15-532B2783D845}"/>
              </a:ext>
            </a:extLst>
          </p:cNvPr>
          <p:cNvPicPr>
            <a:picLocks noChangeAspect="1"/>
          </p:cNvPicPr>
          <p:nvPr/>
        </p:nvPicPr>
        <p:blipFill>
          <a:blip r:embed="rId4"/>
          <a:stretch>
            <a:fillRect/>
          </a:stretch>
        </p:blipFill>
        <p:spPr>
          <a:xfrm>
            <a:off x="5874208" y="2876928"/>
            <a:ext cx="1863354" cy="2466593"/>
          </a:xfrm>
          <a:prstGeom prst="rect">
            <a:avLst/>
          </a:prstGeom>
        </p:spPr>
      </p:pic>
      <p:pic>
        <p:nvPicPr>
          <p:cNvPr id="12" name="Imagen 11">
            <a:extLst>
              <a:ext uri="{FF2B5EF4-FFF2-40B4-BE49-F238E27FC236}">
                <a16:creationId xmlns:a16="http://schemas.microsoft.com/office/drawing/2014/main" id="{D4212F95-34A1-25BD-826C-8A133538C569}"/>
              </a:ext>
            </a:extLst>
          </p:cNvPr>
          <p:cNvPicPr>
            <a:picLocks noChangeAspect="1"/>
          </p:cNvPicPr>
          <p:nvPr/>
        </p:nvPicPr>
        <p:blipFill>
          <a:blip r:embed="rId5"/>
          <a:stretch>
            <a:fillRect/>
          </a:stretch>
        </p:blipFill>
        <p:spPr>
          <a:xfrm>
            <a:off x="577513" y="2876928"/>
            <a:ext cx="4385054" cy="2466593"/>
          </a:xfrm>
          <a:prstGeom prst="rect">
            <a:avLst/>
          </a:prstGeom>
        </p:spPr>
      </p:pic>
      <p:sp>
        <p:nvSpPr>
          <p:cNvPr id="13" name="CuadroTexto 12">
            <a:extLst>
              <a:ext uri="{FF2B5EF4-FFF2-40B4-BE49-F238E27FC236}">
                <a16:creationId xmlns:a16="http://schemas.microsoft.com/office/drawing/2014/main" id="{37E2F5D4-E022-3E68-654F-BCE373DE2B70}"/>
              </a:ext>
            </a:extLst>
          </p:cNvPr>
          <p:cNvSpPr txBox="1"/>
          <p:nvPr/>
        </p:nvSpPr>
        <p:spPr>
          <a:xfrm>
            <a:off x="971220" y="5343521"/>
            <a:ext cx="3597639" cy="646331"/>
          </a:xfrm>
          <a:prstGeom prst="rect">
            <a:avLst/>
          </a:prstGeom>
          <a:noFill/>
        </p:spPr>
        <p:txBody>
          <a:bodyPr wrap="square" rtlCol="0">
            <a:spAutoFit/>
          </a:bodyPr>
          <a:lstStyle/>
          <a:p>
            <a:pPr algn="ctr"/>
            <a:r>
              <a:rPr lang="es-MX" dirty="0"/>
              <a:t>Fiscalización Electrodependiente Las Cabras</a:t>
            </a:r>
            <a:endParaRPr lang="es-CL" dirty="0"/>
          </a:p>
        </p:txBody>
      </p:sp>
      <p:sp>
        <p:nvSpPr>
          <p:cNvPr id="14" name="CuadroTexto 13">
            <a:extLst>
              <a:ext uri="{FF2B5EF4-FFF2-40B4-BE49-F238E27FC236}">
                <a16:creationId xmlns:a16="http://schemas.microsoft.com/office/drawing/2014/main" id="{B704B61A-4C29-EC5B-5ABB-1653644CDABF}"/>
              </a:ext>
            </a:extLst>
          </p:cNvPr>
          <p:cNvSpPr txBox="1"/>
          <p:nvPr/>
        </p:nvSpPr>
        <p:spPr>
          <a:xfrm>
            <a:off x="5726593" y="5354037"/>
            <a:ext cx="2158583" cy="923330"/>
          </a:xfrm>
          <a:prstGeom prst="rect">
            <a:avLst/>
          </a:prstGeom>
          <a:noFill/>
        </p:spPr>
        <p:txBody>
          <a:bodyPr wrap="square" rtlCol="0">
            <a:spAutoFit/>
          </a:bodyPr>
          <a:lstStyle/>
          <a:p>
            <a:pPr algn="ctr"/>
            <a:r>
              <a:rPr lang="es-MX" dirty="0"/>
              <a:t>Fiscalización Electrodependiente Chépica</a:t>
            </a:r>
            <a:endParaRPr lang="es-CL" dirty="0"/>
          </a:p>
        </p:txBody>
      </p:sp>
      <p:sp>
        <p:nvSpPr>
          <p:cNvPr id="15" name="CuadroTexto 14">
            <a:extLst>
              <a:ext uri="{FF2B5EF4-FFF2-40B4-BE49-F238E27FC236}">
                <a16:creationId xmlns:a16="http://schemas.microsoft.com/office/drawing/2014/main" id="{1CD81812-D158-C5C6-E26E-E959B111101C}"/>
              </a:ext>
            </a:extLst>
          </p:cNvPr>
          <p:cNvSpPr txBox="1"/>
          <p:nvPr/>
        </p:nvSpPr>
        <p:spPr>
          <a:xfrm>
            <a:off x="8784236" y="5354037"/>
            <a:ext cx="2563318" cy="923330"/>
          </a:xfrm>
          <a:prstGeom prst="rect">
            <a:avLst/>
          </a:prstGeom>
          <a:noFill/>
        </p:spPr>
        <p:txBody>
          <a:bodyPr wrap="square" rtlCol="0">
            <a:spAutoFit/>
          </a:bodyPr>
          <a:lstStyle/>
          <a:p>
            <a:pPr algn="ctr"/>
            <a:r>
              <a:rPr lang="es-MX" dirty="0"/>
              <a:t>Fiscalización Electrodependiente Coltauco</a:t>
            </a:r>
            <a:endParaRPr lang="es-CL" dirty="0"/>
          </a:p>
        </p:txBody>
      </p:sp>
    </p:spTree>
    <p:extLst>
      <p:ext uri="{BB962C8B-B14F-4D97-AF65-F5344CB8AC3E}">
        <p14:creationId xmlns:p14="http://schemas.microsoft.com/office/powerpoint/2010/main" val="40388687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26815</TotalTime>
  <Words>1813</Words>
  <Application>Microsoft Office PowerPoint</Application>
  <PresentationFormat>Panorámica</PresentationFormat>
  <Paragraphs>144</Paragraphs>
  <Slides>25</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Arial</vt:lpstr>
      <vt:lpstr>Verdana</vt:lpstr>
      <vt:lpstr>Montserrat</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Felipe Lerzundi Rivas</cp:lastModifiedBy>
  <cp:revision>158</cp:revision>
  <dcterms:created xsi:type="dcterms:W3CDTF">2022-09-08T19:25:06Z</dcterms:created>
  <dcterms:modified xsi:type="dcterms:W3CDTF">2026-05-18T15:53:57Z</dcterms:modified>
</cp:coreProperties>
</file>