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ink/ink2.xml" ContentType="application/inkml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ink/ink3.xml" ContentType="application/inkml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ink/ink4.xml" ContentType="application/inkml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notesSlides/notesSlide7.xml" ContentType="application/vnd.openxmlformats-officedocument.presentationml.notesSlide+xml"/>
  <Override PartName="/ppt/ink/ink5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6.xml" ContentType="application/inkml+xml"/>
  <Override PartName="/ppt/notesSlides/notesSlide10.xml" ContentType="application/vnd.openxmlformats-officedocument.presentationml.notesSlide+xml"/>
  <Override PartName="/ppt/ink/ink7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1934" r:id="rId3"/>
    <p:sldId id="258" r:id="rId4"/>
    <p:sldId id="280" r:id="rId5"/>
    <p:sldId id="1968" r:id="rId6"/>
    <p:sldId id="383" r:id="rId7"/>
    <p:sldId id="1973" r:id="rId8"/>
    <p:sldId id="385" r:id="rId9"/>
    <p:sldId id="1970" r:id="rId10"/>
    <p:sldId id="279" r:id="rId11"/>
    <p:sldId id="1972" r:id="rId12"/>
    <p:sldId id="1984" r:id="rId13"/>
    <p:sldId id="382" r:id="rId14"/>
    <p:sldId id="1987" r:id="rId15"/>
    <p:sldId id="1986" r:id="rId16"/>
    <p:sldId id="1983" r:id="rId17"/>
    <p:sldId id="395" r:id="rId18"/>
    <p:sldId id="1976" r:id="rId19"/>
    <p:sldId id="401" r:id="rId20"/>
    <p:sldId id="404" r:id="rId21"/>
    <p:sldId id="1979" r:id="rId22"/>
    <p:sldId id="410" r:id="rId23"/>
    <p:sldId id="1980" r:id="rId24"/>
    <p:sldId id="1967" r:id="rId25"/>
    <p:sldId id="406" r:id="rId26"/>
    <p:sldId id="407" r:id="rId27"/>
    <p:sldId id="1988" r:id="rId28"/>
    <p:sldId id="1989" r:id="rId29"/>
    <p:sldId id="409" r:id="rId30"/>
    <p:sldId id="411" r:id="rId31"/>
    <p:sldId id="265" r:id="rId32"/>
  </p:sldIdLst>
  <p:sldSz cx="9144000" cy="5143500" type="screen16x9"/>
  <p:notesSz cx="6858000" cy="9144000"/>
  <p:embeddedFontLst>
    <p:embeddedFont>
      <p:font typeface="Monotype Corsiva" panose="03010101010201010101" pitchFamily="66" charset="0"/>
      <p:italic r:id="rId34"/>
    </p:embeddedFont>
    <p:embeddedFont>
      <p:font typeface="Montserrat" panose="00000500000000000000" pitchFamily="2" charset="0"/>
      <p:regular r:id="rId35"/>
      <p:bold r:id="rId36"/>
      <p:italic r:id="rId37"/>
      <p:boldItalic r:id="rId38"/>
    </p:embeddedFont>
    <p:embeddedFont>
      <p:font typeface="Montserrat Black" panose="00000A00000000000000" pitchFamily="2" charset="0"/>
      <p:bold r:id="rId39"/>
      <p:boldItalic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09T15:58:31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1148 0 0,'0'0'2764'0'0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09T15:58:31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1148 0 0,'0'0'2764'0'0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09T15:58:31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1148 0 0,'0'0'2764'0'0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09T15:58:31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1148 0 0,'0'0'2764'0'0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09T15:58:31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1148 0 0,'0'0'2764'0'0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09T15:58:31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1148 0 0,'0'0'2764'0'0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09T15:58:31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1148 0 0,'0'0'2764'0'0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Marcador de imagen de diapositiva 1">
            <a:extLst>
              <a:ext uri="{FF2B5EF4-FFF2-40B4-BE49-F238E27FC236}">
                <a16:creationId xmlns:a16="http://schemas.microsoft.com/office/drawing/2014/main" id="{3BB862C8-BC92-A376-3E5A-63B0F07E6F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Marcador de notas 2">
            <a:extLst>
              <a:ext uri="{FF2B5EF4-FFF2-40B4-BE49-F238E27FC236}">
                <a16:creationId xmlns:a16="http://schemas.microsoft.com/office/drawing/2014/main" id="{9FB90118-4083-B1CA-8991-718E8093F7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CL">
              <a:ea typeface="ヒラギノ角ゴ Pro W3"/>
              <a:cs typeface="ヒラギノ角ゴ Pro W3"/>
            </a:endParaRPr>
          </a:p>
        </p:txBody>
      </p:sp>
      <p:sp>
        <p:nvSpPr>
          <p:cNvPr id="18436" name="Marcador de número de diapositiva 3">
            <a:extLst>
              <a:ext uri="{FF2B5EF4-FFF2-40B4-BE49-F238E27FC236}">
                <a16:creationId xmlns:a16="http://schemas.microsoft.com/office/drawing/2014/main" id="{F7FCC292-7FF8-06AE-EC91-6C97A870B5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A56530EB-E5CA-420E-B591-DE26AB21DFC5}" type="slidenum">
              <a:rPr lang="es-ES_tradnl" altLang="es-CL" sz="1200" b="0" smtClean="0">
                <a:latin typeface="Times New Roman" panose="02020603050405020304" pitchFamily="18" charset="0"/>
              </a:rPr>
              <a:pPr>
                <a:defRPr/>
              </a:pPr>
              <a:t>2</a:t>
            </a:fld>
            <a:endParaRPr lang="es-ES_tradnl" altLang="es-CL" sz="1200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01611c57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01611c57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0004398A-82D4-C4B5-EBBD-96DCD52A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01611c57f_0_3:notes">
            <a:extLst>
              <a:ext uri="{FF2B5EF4-FFF2-40B4-BE49-F238E27FC236}">
                <a16:creationId xmlns:a16="http://schemas.microsoft.com/office/drawing/2014/main" id="{70B8F1D7-47F2-6650-E401-DE4512172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01611c57f_0_3:notes">
            <a:extLst>
              <a:ext uri="{FF2B5EF4-FFF2-40B4-BE49-F238E27FC236}">
                <a16:creationId xmlns:a16="http://schemas.microsoft.com/office/drawing/2014/main" id="{45908BFB-9758-2933-6E2B-1F278E7CC9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5555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2AECA096-0313-44A5-30B6-551938E53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01611c57f_0_3:notes">
            <a:extLst>
              <a:ext uri="{FF2B5EF4-FFF2-40B4-BE49-F238E27FC236}">
                <a16:creationId xmlns:a16="http://schemas.microsoft.com/office/drawing/2014/main" id="{598ADB8D-63BF-CFD3-D7E5-5347D5B258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01611c57f_0_3:notes">
            <a:extLst>
              <a:ext uri="{FF2B5EF4-FFF2-40B4-BE49-F238E27FC236}">
                <a16:creationId xmlns:a16="http://schemas.microsoft.com/office/drawing/2014/main" id="{E79CAD42-65E4-1D94-3782-BB39A6B13D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8499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2BB20326-E78F-96AE-56D3-327C2B014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01611c57f_0_3:notes">
            <a:extLst>
              <a:ext uri="{FF2B5EF4-FFF2-40B4-BE49-F238E27FC236}">
                <a16:creationId xmlns:a16="http://schemas.microsoft.com/office/drawing/2014/main" id="{D1574D35-3D30-CFB9-67F8-90FC3E5F82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01611c57f_0_3:notes">
            <a:extLst>
              <a:ext uri="{FF2B5EF4-FFF2-40B4-BE49-F238E27FC236}">
                <a16:creationId xmlns:a16="http://schemas.microsoft.com/office/drawing/2014/main" id="{F0E4F57F-58B6-9883-0F29-3004DD20B5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0193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803A7D35-F97A-37A8-3772-09FE5CF15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01611c57f_0_3:notes">
            <a:extLst>
              <a:ext uri="{FF2B5EF4-FFF2-40B4-BE49-F238E27FC236}">
                <a16:creationId xmlns:a16="http://schemas.microsoft.com/office/drawing/2014/main" id="{0DB49CD4-8041-DA67-A1BD-5A39791D2C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01611c57f_0_3:notes">
            <a:extLst>
              <a:ext uri="{FF2B5EF4-FFF2-40B4-BE49-F238E27FC236}">
                <a16:creationId xmlns:a16="http://schemas.microsoft.com/office/drawing/2014/main" id="{DAB5395E-82C2-58EB-75E9-A07494CAD1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0523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32271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C3387190-A95A-4D27-AF56-6AEC92112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01611c57f_0_3:notes">
            <a:extLst>
              <a:ext uri="{FF2B5EF4-FFF2-40B4-BE49-F238E27FC236}">
                <a16:creationId xmlns:a16="http://schemas.microsoft.com/office/drawing/2014/main" id="{69CD1E3C-1CA5-3DF7-6B9B-36755A9E23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01611c57f_0_3:notes">
            <a:extLst>
              <a:ext uri="{FF2B5EF4-FFF2-40B4-BE49-F238E27FC236}">
                <a16:creationId xmlns:a16="http://schemas.microsoft.com/office/drawing/2014/main" id="{38BD6283-4CBD-A430-542E-99D55B1239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8255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62F46213-26D7-D2F0-9EDF-DA133051D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01611c57f_0_3:notes">
            <a:extLst>
              <a:ext uri="{FF2B5EF4-FFF2-40B4-BE49-F238E27FC236}">
                <a16:creationId xmlns:a16="http://schemas.microsoft.com/office/drawing/2014/main" id="{FAB96DBC-6896-7F11-7ADF-423F3301C7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01611c57f_0_3:notes">
            <a:extLst>
              <a:ext uri="{FF2B5EF4-FFF2-40B4-BE49-F238E27FC236}">
                <a16:creationId xmlns:a16="http://schemas.microsoft.com/office/drawing/2014/main" id="{A151C0F8-0E0E-F481-A92C-21EACED151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7021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D2F7230F-4E9D-56DA-67BF-92C51CD855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3C773C76-B1F7-4878-9EE3-4F27BAD9869A}" type="slidenum">
              <a:rPr lang="es-ES_tradnl" altLang="es-CL" sz="1200" b="0" smtClean="0">
                <a:latin typeface="Times New Roman" panose="02020603050405020304" pitchFamily="18" charset="0"/>
              </a:rPr>
              <a:pPr>
                <a:defRPr/>
              </a:pPr>
              <a:t>24</a:t>
            </a:fld>
            <a:endParaRPr lang="es-ES_tradnl" altLang="es-CL" sz="1200" b="0">
              <a:latin typeface="Times New Roman" panose="02020603050405020304" pitchFamily="18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F7F3F6E6-F90E-08A7-C15A-4CC1126B23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F040A327-D2D3-0FEE-849D-CB083D0782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7150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20000"/>
              </a:spcBef>
              <a:buClr>
                <a:srgbClr val="FF6600"/>
              </a:buClr>
            </a:pPr>
            <a:endParaRPr lang="es-CL" altLang="es-CL" sz="1800">
              <a:solidFill>
                <a:schemeClr val="accent2"/>
              </a:solidFill>
              <a:latin typeface="Arial" panose="020B0604020202020204" pitchFamily="34" charset="0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480310bb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480310bb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ámina interior_op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67309"/>
            <a:ext cx="7886700" cy="388791"/>
          </a:xfrm>
        </p:spPr>
        <p:txBody>
          <a:bodyPr>
            <a:normAutofit/>
          </a:bodyPr>
          <a:lstStyle>
            <a:lvl1pPr marL="0" indent="0">
              <a:buNone/>
              <a:defRPr sz="3000" b="1" i="0">
                <a:solidFill>
                  <a:srgbClr val="0B458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6"/>
          </p:nvPr>
        </p:nvSpPr>
        <p:spPr>
          <a:xfrm>
            <a:off x="2865835" y="1493743"/>
            <a:ext cx="5676900" cy="2688431"/>
          </a:xfrm>
        </p:spPr>
        <p:txBody>
          <a:bodyPr/>
          <a:lstStyle>
            <a:lvl1pPr marL="0" indent="0">
              <a:buNone/>
              <a:defRPr sz="1500">
                <a:solidFill>
                  <a:srgbClr val="0C4581"/>
                </a:solidFill>
              </a:defRPr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40013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3.png"/><Relationship Id="rId5" Type="http://schemas.openxmlformats.org/officeDocument/2006/relationships/image" Target="../media/image15.png"/><Relationship Id="rId10" Type="http://schemas.openxmlformats.org/officeDocument/2006/relationships/image" Target="../media/image12.png"/><Relationship Id="rId4" Type="http://schemas.openxmlformats.org/officeDocument/2006/relationships/image" Target="../media/image14.png"/><Relationship Id="rId9" Type="http://schemas.openxmlformats.org/officeDocument/2006/relationships/image" Target="../media/image10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customXml" Target="../ink/ink2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4.png"/><Relationship Id="rId10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openxmlformats.org/officeDocument/2006/relationships/image" Target="../media/image12.pn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customXml" Target="../ink/ink3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4.png"/><Relationship Id="rId10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openxmlformats.org/officeDocument/2006/relationships/image" Target="../media/image12.pn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8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customXml" Target="../ink/ink4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4.png"/><Relationship Id="rId10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openxmlformats.org/officeDocument/2006/relationships/image" Target="../media/image12.png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8.png"/><Relationship Id="rId7" Type="http://schemas.openxmlformats.org/officeDocument/2006/relationships/image" Target="../media/image31.jpeg"/><Relationship Id="rId12" Type="http://schemas.openxmlformats.org/officeDocument/2006/relationships/image" Target="../media/image36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3.png"/><Relationship Id="rId11" Type="http://schemas.openxmlformats.org/officeDocument/2006/relationships/image" Target="../media/image35.png"/><Relationship Id="rId5" Type="http://schemas.openxmlformats.org/officeDocument/2006/relationships/image" Target="../media/image12.png"/><Relationship Id="rId10" Type="http://schemas.openxmlformats.org/officeDocument/2006/relationships/image" Target="../media/image34.jpeg"/><Relationship Id="rId4" Type="http://schemas.openxmlformats.org/officeDocument/2006/relationships/image" Target="../media/image11.png"/><Relationship Id="rId9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8.pn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0.png"/><Relationship Id="rId11" Type="http://schemas.openxmlformats.org/officeDocument/2006/relationships/image" Target="../media/image22.png"/><Relationship Id="rId5" Type="http://schemas.openxmlformats.org/officeDocument/2006/relationships/customXml" Target="../ink/ink5.xml"/><Relationship Id="rId15" Type="http://schemas.openxmlformats.org/officeDocument/2006/relationships/image" Target="../media/image44.jpg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0.png"/><Relationship Id="rId11" Type="http://schemas.openxmlformats.org/officeDocument/2006/relationships/image" Target="../media/image22.png"/><Relationship Id="rId5" Type="http://schemas.openxmlformats.org/officeDocument/2006/relationships/customXml" Target="../ink/ink6.xml"/><Relationship Id="rId15" Type="http://schemas.openxmlformats.org/officeDocument/2006/relationships/image" Target="../media/image47.jpeg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0.png"/><Relationship Id="rId11" Type="http://schemas.openxmlformats.org/officeDocument/2006/relationships/image" Target="../media/image22.png"/><Relationship Id="rId5" Type="http://schemas.openxmlformats.org/officeDocument/2006/relationships/customXml" Target="../ink/ink7.xml"/><Relationship Id="rId15" Type="http://schemas.openxmlformats.org/officeDocument/2006/relationships/image" Target="../media/image49.jpg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0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://www.sec.cl/" TargetMode="External"/><Relationship Id="rId9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12.png"/><Relationship Id="rId7" Type="http://schemas.openxmlformats.org/officeDocument/2006/relationships/image" Target="../media/image6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3.png"/><Relationship Id="rId9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F3F9EBB2-17E4-51B3-D2AC-93A9D0A7C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117" y="346134"/>
            <a:ext cx="1143001" cy="373421"/>
          </a:xfrm>
          <a:prstGeom prst="rect">
            <a:avLst/>
          </a:prstGeom>
        </p:spPr>
      </p:pic>
      <p:sp>
        <p:nvSpPr>
          <p:cNvPr id="6" name="Google Shape;110;p18">
            <a:extLst>
              <a:ext uri="{FF2B5EF4-FFF2-40B4-BE49-F238E27FC236}">
                <a16:creationId xmlns:a16="http://schemas.microsoft.com/office/drawing/2014/main" id="{FC6A6FBA-BD6F-03C1-A17E-5E6A1CADB023}"/>
              </a:ext>
            </a:extLst>
          </p:cNvPr>
          <p:cNvSpPr txBox="1"/>
          <p:nvPr/>
        </p:nvSpPr>
        <p:spPr>
          <a:xfrm>
            <a:off x="3131474" y="3522000"/>
            <a:ext cx="5825489" cy="16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 b="1" dirty="0">
                <a:solidFill>
                  <a:srgbClr val="3547C7"/>
                </a:solidFill>
                <a:latin typeface="Montserrat"/>
                <a:ea typeface="Montserrat"/>
                <a:cs typeface="Montserrat"/>
                <a:sym typeface="Montserrat"/>
              </a:rPr>
              <a:t>Región de la Araucanía</a:t>
            </a:r>
            <a:endParaRPr sz="1700"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Imagen 27">
            <a:extLst>
              <a:ext uri="{FF2B5EF4-FFF2-40B4-BE49-F238E27FC236}">
                <a16:creationId xmlns:a16="http://schemas.microsoft.com/office/drawing/2014/main" id="{1B8FB37A-6FF6-4D80-F854-B39E7C54C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42" y="1934235"/>
            <a:ext cx="3579019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Rectangle 1027">
            <a:extLst>
              <a:ext uri="{FF2B5EF4-FFF2-40B4-BE49-F238E27FC236}">
                <a16:creationId xmlns:a16="http://schemas.microsoft.com/office/drawing/2014/main" id="{57E76FC2-0852-C3FF-852B-55DFEDC43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762" y="5848350"/>
            <a:ext cx="1071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endParaRPr lang="es-CL" altLang="es-CL" sz="1500"/>
          </a:p>
        </p:txBody>
      </p:sp>
      <p:sp>
        <p:nvSpPr>
          <p:cNvPr id="33797" name="Rectangle 1028">
            <a:extLst>
              <a:ext uri="{FF2B5EF4-FFF2-40B4-BE49-F238E27FC236}">
                <a16:creationId xmlns:a16="http://schemas.microsoft.com/office/drawing/2014/main" id="{B038603A-065C-DF13-1E92-6668C508C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363" y="5848350"/>
            <a:ext cx="1628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endParaRPr lang="es-CL" altLang="es-CL" sz="1500"/>
          </a:p>
        </p:txBody>
      </p:sp>
      <p:pic>
        <p:nvPicPr>
          <p:cNvPr id="33798" name="Imagen 2">
            <a:extLst>
              <a:ext uri="{FF2B5EF4-FFF2-40B4-BE49-F238E27FC236}">
                <a16:creationId xmlns:a16="http://schemas.microsoft.com/office/drawing/2014/main" id="{364C916A-9381-C285-1F61-7F2683F97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99D9EA"/>
              </a:clrFrom>
              <a:clrTo>
                <a:srgbClr val="99D9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195" y="2756956"/>
            <a:ext cx="3218260" cy="176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Imagen 14">
            <a:extLst>
              <a:ext uri="{FF2B5EF4-FFF2-40B4-BE49-F238E27FC236}">
                <a16:creationId xmlns:a16="http://schemas.microsoft.com/office/drawing/2014/main" id="{E2C1844F-C7BE-790F-D0CB-AE79C9FD9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11" y="1110323"/>
            <a:ext cx="2496740" cy="43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Imagen 9">
            <a:extLst>
              <a:ext uri="{FF2B5EF4-FFF2-40B4-BE49-F238E27FC236}">
                <a16:creationId xmlns:a16="http://schemas.microsoft.com/office/drawing/2014/main" id="{54B55BD5-AE88-AF9D-7A64-8547380A3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132" y="1172234"/>
            <a:ext cx="3905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Imagen 11">
            <a:extLst>
              <a:ext uri="{FF2B5EF4-FFF2-40B4-BE49-F238E27FC236}">
                <a16:creationId xmlns:a16="http://schemas.microsoft.com/office/drawing/2014/main" id="{807EA69E-1B0A-675B-E5FC-3DFA9E1CC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48" y="3858285"/>
            <a:ext cx="285750" cy="29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3" name="Elipse 12">
            <a:extLst>
              <a:ext uri="{FF2B5EF4-FFF2-40B4-BE49-F238E27FC236}">
                <a16:creationId xmlns:a16="http://schemas.microsoft.com/office/drawing/2014/main" id="{F5F62510-8BE3-1D8C-28BB-AF742920B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719" y="1110323"/>
            <a:ext cx="433388" cy="439340"/>
          </a:xfrm>
          <a:prstGeom prst="ellipse">
            <a:avLst/>
          </a:prstGeom>
          <a:noFill/>
          <a:ln w="31750" algn="ctr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endParaRPr lang="es-CL" altLang="es-CL" sz="1500"/>
          </a:p>
        </p:txBody>
      </p:sp>
      <p:sp>
        <p:nvSpPr>
          <p:cNvPr id="33804" name="Elipse 15">
            <a:extLst>
              <a:ext uri="{FF2B5EF4-FFF2-40B4-BE49-F238E27FC236}">
                <a16:creationId xmlns:a16="http://schemas.microsoft.com/office/drawing/2014/main" id="{0FD2F8AB-58AC-6665-5413-99034F430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735" y="1103179"/>
            <a:ext cx="433388" cy="439340"/>
          </a:xfrm>
          <a:prstGeom prst="ellipse">
            <a:avLst/>
          </a:prstGeom>
          <a:noFill/>
          <a:ln w="31750" algn="ctr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endParaRPr lang="es-CL" altLang="es-CL" sz="1500"/>
          </a:p>
        </p:txBody>
      </p:sp>
      <p:sp>
        <p:nvSpPr>
          <p:cNvPr id="33805" name="Elipse 16">
            <a:extLst>
              <a:ext uri="{FF2B5EF4-FFF2-40B4-BE49-F238E27FC236}">
                <a16:creationId xmlns:a16="http://schemas.microsoft.com/office/drawing/2014/main" id="{BCC9F184-5CD8-73B2-CE10-59FF50DBA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4417" y="1110323"/>
            <a:ext cx="433388" cy="439340"/>
          </a:xfrm>
          <a:prstGeom prst="ellipse">
            <a:avLst/>
          </a:prstGeom>
          <a:noFill/>
          <a:ln w="31750" algn="ctr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endParaRPr lang="es-CL" altLang="es-CL" sz="1500"/>
          </a:p>
        </p:txBody>
      </p:sp>
      <p:sp>
        <p:nvSpPr>
          <p:cNvPr id="33806" name="Elipse 17">
            <a:extLst>
              <a:ext uri="{FF2B5EF4-FFF2-40B4-BE49-F238E27FC236}">
                <a16:creationId xmlns:a16="http://schemas.microsoft.com/office/drawing/2014/main" id="{1C59493A-4C56-82F5-1DFA-82EA5E5B1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051" y="1110323"/>
            <a:ext cx="434579" cy="439340"/>
          </a:xfrm>
          <a:prstGeom prst="ellipse">
            <a:avLst/>
          </a:prstGeom>
          <a:noFill/>
          <a:ln w="31750" algn="ctr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endParaRPr lang="es-CL" altLang="es-CL" sz="1500"/>
          </a:p>
        </p:txBody>
      </p:sp>
      <p:sp>
        <p:nvSpPr>
          <p:cNvPr id="33807" name="Elipse 18">
            <a:extLst>
              <a:ext uri="{FF2B5EF4-FFF2-40B4-BE49-F238E27FC236}">
                <a16:creationId xmlns:a16="http://schemas.microsoft.com/office/drawing/2014/main" id="{EFADA791-8D05-59CA-6626-F292036C6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542" y="1103179"/>
            <a:ext cx="433388" cy="439340"/>
          </a:xfrm>
          <a:prstGeom prst="ellipse">
            <a:avLst/>
          </a:prstGeom>
          <a:noFill/>
          <a:ln w="31750" algn="ctr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endParaRPr lang="es-CL" altLang="es-CL" sz="1500"/>
          </a:p>
        </p:txBody>
      </p:sp>
      <p:sp>
        <p:nvSpPr>
          <p:cNvPr id="33808" name="Elipse 19">
            <a:extLst>
              <a:ext uri="{FF2B5EF4-FFF2-40B4-BE49-F238E27FC236}">
                <a16:creationId xmlns:a16="http://schemas.microsoft.com/office/drawing/2014/main" id="{E405111C-5398-332A-2268-1CB42F48D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2938" y="1103179"/>
            <a:ext cx="433388" cy="439340"/>
          </a:xfrm>
          <a:prstGeom prst="ellipse">
            <a:avLst/>
          </a:prstGeom>
          <a:noFill/>
          <a:ln w="31750" algn="ctr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endParaRPr lang="es-CL" altLang="es-CL" sz="1500"/>
          </a:p>
        </p:txBody>
      </p:sp>
      <p:sp>
        <p:nvSpPr>
          <p:cNvPr id="33809" name="Elipse 20">
            <a:extLst>
              <a:ext uri="{FF2B5EF4-FFF2-40B4-BE49-F238E27FC236}">
                <a16:creationId xmlns:a16="http://schemas.microsoft.com/office/drawing/2014/main" id="{D30AB161-A3D7-48C8-EECE-25D1E599C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907" y="1110323"/>
            <a:ext cx="433388" cy="439340"/>
          </a:xfrm>
          <a:prstGeom prst="ellipse">
            <a:avLst/>
          </a:prstGeom>
          <a:noFill/>
          <a:ln w="31750" algn="ctr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/>
            <a:endParaRPr lang="es-CL" altLang="es-CL" sz="1500"/>
          </a:p>
        </p:txBody>
      </p:sp>
      <p:pic>
        <p:nvPicPr>
          <p:cNvPr id="33810" name="Picture 65" descr="logo SEC final-2">
            <a:extLst>
              <a:ext uri="{FF2B5EF4-FFF2-40B4-BE49-F238E27FC236}">
                <a16:creationId xmlns:a16="http://schemas.microsoft.com/office/drawing/2014/main" id="{E3065747-E5AF-8B7B-1C0B-725659D7B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" t="19000" r="9290" b="17755"/>
          <a:stretch>
            <a:fillRect/>
          </a:stretch>
        </p:blipFill>
        <p:spPr bwMode="auto">
          <a:xfrm>
            <a:off x="2056804" y="1947331"/>
            <a:ext cx="1028700" cy="52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1" name="Imagen 7">
            <a:extLst>
              <a:ext uri="{FF2B5EF4-FFF2-40B4-BE49-F238E27FC236}">
                <a16:creationId xmlns:a16="http://schemas.microsoft.com/office/drawing/2014/main" id="{E6FA0432-303E-A2A0-3506-D57AAAF39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670" y="1126991"/>
            <a:ext cx="428625" cy="40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2" name="Rectangle 6">
            <a:extLst>
              <a:ext uri="{FF2B5EF4-FFF2-40B4-BE49-F238E27FC236}">
                <a16:creationId xmlns:a16="http://schemas.microsoft.com/office/drawing/2014/main" id="{CCFDA0F2-7878-92BA-1EE4-9E914921A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387707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Nuestra Misión</a:t>
            </a:r>
          </a:p>
        </p:txBody>
      </p:sp>
      <p:sp>
        <p:nvSpPr>
          <p:cNvPr id="4" name="Google Shape;59;p14">
            <a:extLst>
              <a:ext uri="{FF2B5EF4-FFF2-40B4-BE49-F238E27FC236}">
                <a16:creationId xmlns:a16="http://schemas.microsoft.com/office/drawing/2014/main" id="{51E9F1F1-66F0-FB56-F28E-51D2EDA5F712}"/>
              </a:ext>
            </a:extLst>
          </p:cNvPr>
          <p:cNvSpPr txBox="1"/>
          <p:nvPr/>
        </p:nvSpPr>
        <p:spPr>
          <a:xfrm>
            <a:off x="5213483" y="879544"/>
            <a:ext cx="3747426" cy="3908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Aft>
                <a:spcPts val="450"/>
              </a:spcAft>
            </a:pPr>
            <a:r>
              <a:rPr lang="es-CL" altLang="es-CL" sz="1600" dirty="0">
                <a:solidFill>
                  <a:srgbClr val="3547C7"/>
                </a:solidFill>
                <a:latin typeface="Montserrat"/>
              </a:rPr>
              <a:t>Vigilar que la ciudadanía reciba productos y servicios energéticos en condiciones de </a:t>
            </a:r>
            <a:r>
              <a:rPr lang="es-CL" altLang="es-CL" sz="1600" b="1" dirty="0">
                <a:solidFill>
                  <a:srgbClr val="3547C7"/>
                </a:solidFill>
                <a:latin typeface="Montserrat"/>
              </a:rPr>
              <a:t>seguridad y calidad.</a:t>
            </a:r>
            <a:r>
              <a:rPr lang="es-CL" altLang="es-CL" sz="1600" dirty="0">
                <a:solidFill>
                  <a:srgbClr val="3547C7"/>
                </a:solidFill>
                <a:latin typeface="Montserrat"/>
              </a:rPr>
              <a:t> </a:t>
            </a:r>
          </a:p>
          <a:p>
            <a:pPr>
              <a:spcAft>
                <a:spcPts val="450"/>
              </a:spcAft>
            </a:pPr>
            <a:endParaRPr lang="es-CL" altLang="es-CL" sz="1600" dirty="0">
              <a:solidFill>
                <a:srgbClr val="3547C7"/>
              </a:solidFill>
              <a:latin typeface="Montserrat"/>
            </a:endParaRPr>
          </a:p>
          <a:p>
            <a:pPr algn="just">
              <a:spcAft>
                <a:spcPts val="450"/>
              </a:spcAft>
            </a:pPr>
            <a:r>
              <a:rPr lang="es-CL" altLang="es-CL" sz="1600" dirty="0">
                <a:solidFill>
                  <a:srgbClr val="3547C7"/>
                </a:solidFill>
                <a:latin typeface="Montserrat"/>
              </a:rPr>
              <a:t>Lo anterior, mediante la </a:t>
            </a:r>
            <a:r>
              <a:rPr lang="es-CL" altLang="es-CL" sz="1600" b="1" dirty="0">
                <a:solidFill>
                  <a:srgbClr val="3547C7"/>
                </a:solidFill>
                <a:latin typeface="Montserrat"/>
              </a:rPr>
              <a:t>fiscalización</a:t>
            </a:r>
            <a:r>
              <a:rPr lang="es-CL" altLang="es-CL" sz="1600" dirty="0">
                <a:solidFill>
                  <a:srgbClr val="3547C7"/>
                </a:solidFill>
                <a:latin typeface="Montserrat"/>
              </a:rPr>
              <a:t> de la normativa vigente </a:t>
            </a:r>
          </a:p>
          <a:p>
            <a:pPr>
              <a:spcAft>
                <a:spcPts val="450"/>
              </a:spcAft>
            </a:pPr>
            <a:endParaRPr lang="es-CL" altLang="es-CL" sz="1600" dirty="0">
              <a:solidFill>
                <a:srgbClr val="3547C7"/>
              </a:solidFill>
              <a:latin typeface="Montserrat"/>
            </a:endParaRPr>
          </a:p>
          <a:p>
            <a:pPr>
              <a:spcAft>
                <a:spcPts val="450"/>
              </a:spcAft>
            </a:pPr>
            <a:r>
              <a:rPr lang="es-CL" altLang="es-CL" sz="1600" dirty="0">
                <a:solidFill>
                  <a:srgbClr val="3547C7"/>
                </a:solidFill>
                <a:latin typeface="Montserrat"/>
              </a:rPr>
              <a:t>y </a:t>
            </a:r>
            <a:r>
              <a:rPr lang="es-CL" altLang="es-CL" sz="1600" b="1" dirty="0">
                <a:solidFill>
                  <a:srgbClr val="3547C7"/>
                </a:solidFill>
                <a:latin typeface="Montserrat"/>
              </a:rPr>
              <a:t>resguardando los derechos de las usuarias y los usuarios</a:t>
            </a:r>
            <a:r>
              <a:rPr lang="es-CL" altLang="es-CL" sz="1600" dirty="0">
                <a:solidFill>
                  <a:srgbClr val="3547C7"/>
                </a:solidFill>
                <a:latin typeface="Montserrat"/>
              </a:rPr>
              <a:t>, así como de todas las entidades que participan en el mercado energético.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D5DE2421-DA47-7797-01CF-B6E471696AD9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1613E9A5-D111-728B-82E8-7EFE13FCD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73645416-11D6-4844-794A-CACCF78C815B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14" name="Google Shape;58;p14" title="logo-1.png">
                <a:extLst>
                  <a:ext uri="{FF2B5EF4-FFF2-40B4-BE49-F238E27FC236}">
                    <a16:creationId xmlns:a16="http://schemas.microsoft.com/office/drawing/2014/main" id="{339E9BEA-898C-AFA5-59C8-81A0C25114B8}"/>
                  </a:ext>
                </a:extLst>
              </p:cNvPr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Imagen 14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46473BB4-FC11-3EE6-4EA5-B348BA401C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/>
          <p:cNvPicPr preferRelativeResize="0"/>
          <p:nvPr/>
        </p:nvPicPr>
        <p:blipFill rotWithShape="1">
          <a:blip r:embed="rId4">
            <a:alphaModFix/>
          </a:blip>
          <a:srcRect t="2947" b="1986"/>
          <a:stretch/>
        </p:blipFill>
        <p:spPr>
          <a:xfrm>
            <a:off x="418900" y="427598"/>
            <a:ext cx="4312875" cy="440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 title="c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900" y="3802925"/>
            <a:ext cx="1033749" cy="103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 title="G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625" y="972400"/>
            <a:ext cx="1141499" cy="1141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 title="i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46376" y="433183"/>
            <a:ext cx="1141499" cy="114149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4957675" y="1574676"/>
            <a:ext cx="3608810" cy="16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 b="1" dirty="0">
                <a:solidFill>
                  <a:srgbClr val="3547C7"/>
                </a:solidFill>
                <a:latin typeface="Montserrat"/>
                <a:ea typeface="Montserrat"/>
                <a:cs typeface="Montserrat"/>
                <a:sym typeface="Montserrat"/>
              </a:rPr>
              <a:t>La reducción de interrupciones que afectan a la comunidad son una constante preocupación de la SEC.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 dirty="0">
                <a:solidFill>
                  <a:srgbClr val="3547C7"/>
                </a:solidFill>
                <a:latin typeface="Montserrat"/>
                <a:sym typeface="Montserrat"/>
              </a:rPr>
              <a:t>Esto genera acciones de  fiscalización a las distribuidoras y transmisoras eléctricas.</a:t>
            </a:r>
            <a:endParaRPr sz="1700"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4957675" y="562125"/>
            <a:ext cx="4118948" cy="96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 dirty="0">
                <a:solidFill>
                  <a:srgbClr val="3547C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CONTINUIDAD DE SUMINISTRO</a:t>
            </a:r>
            <a:endParaRPr sz="2800"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83948CD6-97BA-A84D-C25C-6F0DED3DD972}"/>
                  </a:ext>
                </a:extLst>
              </p14:cNvPr>
              <p14:cNvContentPartPr/>
              <p14:nvPr/>
            </p14:nvContentPartPr>
            <p14:xfrm>
              <a:off x="731536" y="479340"/>
              <a:ext cx="360" cy="36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83948CD6-97BA-A84D-C25C-6F0DED3DD97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2536" y="47070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upo 2">
            <a:extLst>
              <a:ext uri="{FF2B5EF4-FFF2-40B4-BE49-F238E27FC236}">
                <a16:creationId xmlns:a16="http://schemas.microsoft.com/office/drawing/2014/main" id="{F174ADE5-0750-BC3B-A593-3AB4FC43E6E5}"/>
              </a:ext>
            </a:extLst>
          </p:cNvPr>
          <p:cNvGrpSpPr/>
          <p:nvPr/>
        </p:nvGrpSpPr>
        <p:grpSpPr>
          <a:xfrm>
            <a:off x="223625" y="189659"/>
            <a:ext cx="1611015" cy="288961"/>
            <a:chOff x="5872261" y="1125027"/>
            <a:chExt cx="2275755" cy="408193"/>
          </a:xfrm>
        </p:grpSpPr>
        <p:pic>
          <p:nvPicPr>
            <p:cNvPr id="4" name="Google Shape;58;p14" title="logo-1.png">
              <a:extLst>
                <a:ext uri="{FF2B5EF4-FFF2-40B4-BE49-F238E27FC236}">
                  <a16:creationId xmlns:a16="http://schemas.microsoft.com/office/drawing/2014/main" id="{A581C144-CEF7-AD4C-F0F3-A5239A78AF30}"/>
                </a:ext>
              </a:extLst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777569" y="1125027"/>
              <a:ext cx="1370447" cy="408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 descr="Logotipo&#10;&#10;El contenido generado por IA puede ser incorrecto.">
              <a:extLst>
                <a:ext uri="{FF2B5EF4-FFF2-40B4-BE49-F238E27FC236}">
                  <a16:creationId xmlns:a16="http://schemas.microsoft.com/office/drawing/2014/main" id="{52F9EEA3-EDB9-D56C-335D-487F9A463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872261" y="1191164"/>
              <a:ext cx="826379" cy="2699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Imagen 6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5A312792-FFC9-556A-E444-BC2CC713F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Imagen 6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98647D4E-5F3E-F6BA-E308-31546A08D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2" name="Rectangle 3">
            <a:extLst>
              <a:ext uri="{FF2B5EF4-FFF2-40B4-BE49-F238E27FC236}">
                <a16:creationId xmlns:a16="http://schemas.microsoft.com/office/drawing/2014/main" id="{3519A792-3B90-DB33-398B-28525264D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35" y="823086"/>
            <a:ext cx="3811604" cy="134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ct val="20000"/>
              </a:spcBef>
              <a:spcAft>
                <a:spcPts val="225"/>
              </a:spcAft>
              <a:buNone/>
            </a:pPr>
            <a:r>
              <a:rPr lang="es-ES" altLang="es-CL" sz="1400" dirty="0">
                <a:solidFill>
                  <a:srgbClr val="3547C7"/>
                </a:solidFill>
                <a:latin typeface="Montserrat"/>
              </a:rPr>
              <a:t>En 2024, la región alcanzó un promedio total de interrupciones, por cliente conectado (SAIDI) de 42,34 </a:t>
            </a:r>
            <a:r>
              <a:rPr lang="es-ES" altLang="es-CL" sz="1400" dirty="0" err="1">
                <a:solidFill>
                  <a:srgbClr val="3547C7"/>
                </a:solidFill>
                <a:latin typeface="Montserrat"/>
              </a:rPr>
              <a:t>hrs</a:t>
            </a:r>
            <a:r>
              <a:rPr lang="es-ES" altLang="es-CL" sz="1400" dirty="0">
                <a:solidFill>
                  <a:srgbClr val="3547C7"/>
                </a:solidFill>
                <a:latin typeface="Montserrat"/>
              </a:rPr>
              <a:t>. Siendo impactado fuertemente por el mes de agosto en el cual se vio afectada la región a un evento climático de grandes proporciones que solo ese mes significo 21.16 </a:t>
            </a:r>
            <a:r>
              <a:rPr lang="es-ES" altLang="es-CL" sz="1400" dirty="0" err="1">
                <a:solidFill>
                  <a:srgbClr val="3547C7"/>
                </a:solidFill>
                <a:latin typeface="Montserrat"/>
              </a:rPr>
              <a:t>hrs</a:t>
            </a:r>
            <a:r>
              <a:rPr lang="es-ES" altLang="es-CL" sz="1400" dirty="0">
                <a:solidFill>
                  <a:srgbClr val="3547C7"/>
                </a:solidFill>
                <a:latin typeface="Montserrat"/>
              </a:rPr>
              <a:t>.,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AAC3D3-791D-9889-7CC1-153A71DF5239}"/>
              </a:ext>
            </a:extLst>
          </p:cNvPr>
          <p:cNvSpPr txBox="1"/>
          <p:nvPr/>
        </p:nvSpPr>
        <p:spPr>
          <a:xfrm>
            <a:off x="5390568" y="3717898"/>
            <a:ext cx="4119613" cy="106182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s-CL" sz="1050" dirty="0"/>
              <a:t>	</a:t>
            </a:r>
            <a:r>
              <a:rPr lang="es-CL" sz="1050" b="1" dirty="0"/>
              <a:t>Araucania</a:t>
            </a:r>
            <a:r>
              <a:rPr lang="es-CL" sz="1050" dirty="0"/>
              <a:t>	País</a:t>
            </a:r>
          </a:p>
          <a:p>
            <a:pPr>
              <a:defRPr/>
            </a:pPr>
            <a:r>
              <a:rPr lang="es-CL" sz="1050" dirty="0"/>
              <a:t>Internas:	20,25 h	16,863 h</a:t>
            </a:r>
          </a:p>
          <a:p>
            <a:pPr>
              <a:defRPr/>
            </a:pPr>
            <a:r>
              <a:rPr lang="es-CL" sz="1050" dirty="0"/>
              <a:t>Externas: 	  4,71 h	 2,985 h</a:t>
            </a:r>
          </a:p>
          <a:p>
            <a:pPr>
              <a:defRPr/>
            </a:pPr>
            <a:r>
              <a:rPr lang="es-CL" sz="1050" dirty="0"/>
              <a:t>F. Mayor:  	 16,72 h	 7.751 h</a:t>
            </a:r>
          </a:p>
          <a:p>
            <a:pPr>
              <a:defRPr/>
            </a:pPr>
            <a:endParaRPr lang="es-CL" sz="1050" dirty="0">
              <a:highlight>
                <a:srgbClr val="FF0000"/>
              </a:highlight>
            </a:endParaRPr>
          </a:p>
          <a:p>
            <a:pPr>
              <a:defRPr/>
            </a:pPr>
            <a:r>
              <a:rPr lang="es-CL" sz="1050" dirty="0"/>
              <a:t>TOTAL:     	42</a:t>
            </a:r>
            <a:r>
              <a:rPr lang="es-CL" sz="1050" b="1" dirty="0"/>
              <a:t>,34 </a:t>
            </a:r>
            <a:r>
              <a:rPr lang="es-CL" sz="1050" b="1" dirty="0" err="1"/>
              <a:t>hrs</a:t>
            </a:r>
            <a:r>
              <a:rPr lang="es-CL" sz="1050" b="1" dirty="0"/>
              <a:t>	27,6 </a:t>
            </a:r>
            <a:r>
              <a:rPr lang="es-CL" sz="1050" b="1" dirty="0" err="1"/>
              <a:t>hrs</a:t>
            </a:r>
            <a:endParaRPr lang="es-CL" sz="1050" b="1" dirty="0"/>
          </a:p>
        </p:txBody>
      </p:sp>
      <p:sp>
        <p:nvSpPr>
          <p:cNvPr id="13325" name="Rectangle 3">
            <a:extLst>
              <a:ext uri="{FF2B5EF4-FFF2-40B4-BE49-F238E27FC236}">
                <a16:creationId xmlns:a16="http://schemas.microsoft.com/office/drawing/2014/main" id="{3F92A240-96DB-A32F-A3F6-698C6C4E4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34" y="2690114"/>
            <a:ext cx="3811603" cy="132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ct val="20000"/>
              </a:spcBef>
              <a:spcAft>
                <a:spcPts val="225"/>
              </a:spcAft>
              <a:buNone/>
            </a:pPr>
            <a:r>
              <a:rPr lang="es-CL" altLang="es-CL" sz="1400" dirty="0">
                <a:solidFill>
                  <a:srgbClr val="3547C7"/>
                </a:solidFill>
                <a:latin typeface="Montserrat"/>
              </a:rPr>
              <a:t>El indicador SAIDI agrupa tres tipos de fallas:</a:t>
            </a:r>
          </a:p>
          <a:p>
            <a:pPr algn="just">
              <a:lnSpc>
                <a:spcPct val="110000"/>
              </a:lnSpc>
              <a:spcBef>
                <a:spcPct val="20000"/>
              </a:spcBef>
              <a:spcAft>
                <a:spcPts val="225"/>
              </a:spcAft>
              <a:buNone/>
            </a:pPr>
            <a:r>
              <a:rPr lang="es-CL" altLang="es-CL" sz="1400" b="1" dirty="0">
                <a:solidFill>
                  <a:srgbClr val="3547C7"/>
                </a:solidFill>
                <a:latin typeface="Montserrat"/>
              </a:rPr>
              <a:t>Externas</a:t>
            </a:r>
            <a:r>
              <a:rPr lang="es-CL" altLang="es-CL" sz="1400" dirty="0">
                <a:solidFill>
                  <a:srgbClr val="3547C7"/>
                </a:solidFill>
                <a:latin typeface="Montserrat"/>
              </a:rPr>
              <a:t> (ubicadas en el segmento de la Transmisión); </a:t>
            </a:r>
          </a:p>
          <a:p>
            <a:pPr algn="just">
              <a:lnSpc>
                <a:spcPct val="110000"/>
              </a:lnSpc>
              <a:spcBef>
                <a:spcPct val="20000"/>
              </a:spcBef>
              <a:spcAft>
                <a:spcPts val="225"/>
              </a:spcAft>
              <a:buNone/>
            </a:pPr>
            <a:r>
              <a:rPr lang="es-CL" altLang="es-CL" sz="1400" b="1" dirty="0">
                <a:solidFill>
                  <a:srgbClr val="3547C7"/>
                </a:solidFill>
                <a:latin typeface="Montserrat"/>
              </a:rPr>
              <a:t>Internas</a:t>
            </a:r>
            <a:r>
              <a:rPr lang="es-CL" altLang="es-CL" sz="1400" dirty="0">
                <a:solidFill>
                  <a:srgbClr val="3547C7"/>
                </a:solidFill>
                <a:latin typeface="Montserrat"/>
              </a:rPr>
              <a:t> (de responsabilidad de la distribuidora); y</a:t>
            </a:r>
          </a:p>
          <a:p>
            <a:pPr algn="just">
              <a:lnSpc>
                <a:spcPct val="110000"/>
              </a:lnSpc>
              <a:spcBef>
                <a:spcPct val="20000"/>
              </a:spcBef>
              <a:spcAft>
                <a:spcPts val="225"/>
              </a:spcAft>
              <a:buNone/>
            </a:pPr>
            <a:r>
              <a:rPr lang="es-CL" altLang="es-CL" sz="1400" b="1" dirty="0">
                <a:solidFill>
                  <a:srgbClr val="3547C7"/>
                </a:solidFill>
                <a:latin typeface="Montserrat"/>
              </a:rPr>
              <a:t>Fallas de Fuerza Mayor</a:t>
            </a:r>
            <a:r>
              <a:rPr lang="es-CL" altLang="es-CL" sz="1400" dirty="0">
                <a:solidFill>
                  <a:srgbClr val="3547C7"/>
                </a:solidFill>
                <a:latin typeface="Montserrat"/>
              </a:rPr>
              <a:t>, calificadas por la SEC en base a los probatorios presentados por las distribuidoras.</a:t>
            </a:r>
            <a:endParaRPr lang="es-MX" altLang="es-CL" sz="1400" dirty="0">
              <a:solidFill>
                <a:srgbClr val="3547C7"/>
              </a:solidFill>
              <a:latin typeface="Montserrat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14C818B6-E474-FB90-A89E-F835E2B1B009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36908F53-AE39-A8B2-4B6C-1404B1A00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A90AB09A-6E8E-D052-03C6-0FC51E363A7F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7" name="Google Shape;58;p14" title="logo-1.png">
                <a:extLst>
                  <a:ext uri="{FF2B5EF4-FFF2-40B4-BE49-F238E27FC236}">
                    <a16:creationId xmlns:a16="http://schemas.microsoft.com/office/drawing/2014/main" id="{268D835A-1D47-0721-F698-CBD8683633B4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" name="Imagen 7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D4033E3A-3EA1-E97B-C35D-2D102FB1C6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9" name="Rectangle 6">
            <a:extLst>
              <a:ext uri="{FF2B5EF4-FFF2-40B4-BE49-F238E27FC236}">
                <a16:creationId xmlns:a16="http://schemas.microsoft.com/office/drawing/2014/main" id="{BB41D980-0D6B-8D8B-570C-B5EF2FA9A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Continuidad de suministro</a:t>
            </a:r>
          </a:p>
        </p:txBody>
      </p:sp>
      <p:pic>
        <p:nvPicPr>
          <p:cNvPr id="2" name="Imagen 1" descr="Gráfico&#10;&#10;El contenido generado por IA puede ser incorrecto.">
            <a:extLst>
              <a:ext uri="{FF2B5EF4-FFF2-40B4-BE49-F238E27FC236}">
                <a16:creationId xmlns:a16="http://schemas.microsoft.com/office/drawing/2014/main" id="{54426816-4E3D-0B26-387E-CC83176353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622" y="763458"/>
            <a:ext cx="3953234" cy="2635490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97E7AA-F442-B2A4-66B0-B949926AC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Imagen 6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1BEFB099-4365-1F63-87B8-E546B3514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Imagen 6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87ECBCA8-BB28-E42C-4082-D1C3CCD0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6E71B2AD-D77E-2C68-9F81-C5ECD199DC8E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425ACB19-6AA7-9C90-727C-5B2DB4640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00363E7-60C5-F189-8F60-655DF71BA392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7" name="Google Shape;58;p14" title="logo-1.png">
                <a:extLst>
                  <a:ext uri="{FF2B5EF4-FFF2-40B4-BE49-F238E27FC236}">
                    <a16:creationId xmlns:a16="http://schemas.microsoft.com/office/drawing/2014/main" id="{A2E5A2BD-1AC7-A2EB-64B2-6A8EA8D056B4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" name="Imagen 7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1461E4D6-DDD4-E58E-8AAF-79C28ABC0A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9" name="Rectangle 6">
            <a:extLst>
              <a:ext uri="{FF2B5EF4-FFF2-40B4-BE49-F238E27FC236}">
                <a16:creationId xmlns:a16="http://schemas.microsoft.com/office/drawing/2014/main" id="{526EB894-21F1-AACE-41CA-9486B1D42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Continuidad de suministro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EBAB8E7-F51E-532C-B413-AF87A299A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34" y="900239"/>
            <a:ext cx="8306603" cy="11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ct val="20000"/>
              </a:spcBef>
              <a:spcAft>
                <a:spcPts val="300"/>
              </a:spcAft>
              <a:buFontTx/>
              <a:buNone/>
            </a:pPr>
            <a:r>
              <a:rPr lang="es-ES" altLang="es-CL" sz="1400" dirty="0">
                <a:solidFill>
                  <a:srgbClr val="3547C7"/>
                </a:solidFill>
                <a:latin typeface="Montserrat"/>
              </a:rPr>
              <a:t>La evolución del indicador SAIDI, muestra como el indicador regional se vio afectado con el evento climático de Agosto 2024.</a:t>
            </a:r>
            <a:endParaRPr lang="es-MX" altLang="es-CL" sz="1400" dirty="0">
              <a:solidFill>
                <a:srgbClr val="3547C7"/>
              </a:solidFill>
              <a:latin typeface="Montserrat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CL" sz="2000" dirty="0">
              <a:solidFill>
                <a:srgbClr val="000099"/>
              </a:solidFill>
              <a:latin typeface="Arial" panose="020B0604020202020204" pitchFamily="34" charset="0"/>
              <a:ea typeface="ヒラギノ角ゴ Pro W3"/>
              <a:cs typeface="ヒラギノ角ゴ Pro W3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CL" sz="2000" dirty="0">
              <a:solidFill>
                <a:srgbClr val="000099"/>
              </a:solidFill>
              <a:latin typeface="Arial" panose="020B0604020202020204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2" name="Image 74">
            <a:extLst>
              <a:ext uri="{FF2B5EF4-FFF2-40B4-BE49-F238E27FC236}">
                <a16:creationId xmlns:a16="http://schemas.microsoft.com/office/drawing/2014/main" id="{3AF50B49-2ABF-B5B7-39A6-414073FE73ED}"/>
              </a:ext>
            </a:extLst>
          </p:cNvPr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0024" y="1677547"/>
            <a:ext cx="7163945" cy="251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76197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Imagen 6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8204CF60-660B-E5A1-6B39-59C8FECAF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Rectangle 3">
            <a:extLst>
              <a:ext uri="{FF2B5EF4-FFF2-40B4-BE49-F238E27FC236}">
                <a16:creationId xmlns:a16="http://schemas.microsoft.com/office/drawing/2014/main" id="{52A79F28-23BF-750D-BBDF-304CF8ABA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855445"/>
            <a:ext cx="7939088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ct val="20000"/>
              </a:spcBef>
              <a:spcAft>
                <a:spcPts val="225"/>
              </a:spcAft>
              <a:buNone/>
            </a:pPr>
            <a:r>
              <a:rPr lang="es-ES" altLang="es-CL" sz="1400" dirty="0">
                <a:solidFill>
                  <a:srgbClr val="3547C7"/>
                </a:solidFill>
                <a:latin typeface="Montserrat"/>
              </a:rPr>
              <a:t>Para continuar mejorando los indicadores de Calidad de Servicio en la región, en 2024 se instruyeron Planes de Acción a las distribuidoras y transmisoras de la región. Con el objetivo de reducir las interrupciones que afectan a las comunidades.</a:t>
            </a:r>
          </a:p>
        </p:txBody>
      </p:sp>
      <p:sp>
        <p:nvSpPr>
          <p:cNvPr id="16391" name="Rectángulo 7">
            <a:extLst>
              <a:ext uri="{FF2B5EF4-FFF2-40B4-BE49-F238E27FC236}">
                <a16:creationId xmlns:a16="http://schemas.microsoft.com/office/drawing/2014/main" id="{82364D8A-BBEF-4B12-3581-FED41BD05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1586413"/>
            <a:ext cx="2819686" cy="238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s-CL" altLang="es-CL" sz="1400" b="1" dirty="0">
                <a:solidFill>
                  <a:srgbClr val="3547C7"/>
                </a:solidFill>
                <a:latin typeface="Montserrat"/>
              </a:rPr>
              <a:t>Lo anterior para abordar, los indicadores Globales (SAIDI y SAIFI), que miden tiempo y frecuencia promedio de interrupciones, así como los indicadores individuales (TIC y FIC), que miden los tiempos y frecuencias individuales de interrupciones por cliente.</a:t>
            </a:r>
          </a:p>
        </p:txBody>
      </p:sp>
      <p:sp>
        <p:nvSpPr>
          <p:cNvPr id="16392" name="Rectángulo 8">
            <a:extLst>
              <a:ext uri="{FF2B5EF4-FFF2-40B4-BE49-F238E27FC236}">
                <a16:creationId xmlns:a16="http://schemas.microsoft.com/office/drawing/2014/main" id="{4DBE5470-C288-2ED7-C8B7-24EFDA5F5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3980984"/>
            <a:ext cx="7939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L" altLang="es-CL" sz="1400" dirty="0">
                <a:solidFill>
                  <a:srgbClr val="3547C7"/>
                </a:solidFill>
                <a:latin typeface="Montserrat"/>
              </a:rPr>
              <a:t>Los Planes de Acción incluyeron actividades sobre las 32 comunas de la región de la Araucanía, para mejorar la continuidad y calidad de servicio.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A229D504-C732-075E-BD4C-778D1F8E6A55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477DDCDE-DCBC-F175-51E6-D2C6CDB33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4B04D5CD-B8BA-43CB-7DAC-641FA1F963F7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8" name="Google Shape;58;p14" title="logo-1.png">
                <a:extLst>
                  <a:ext uri="{FF2B5EF4-FFF2-40B4-BE49-F238E27FC236}">
                    <a16:creationId xmlns:a16="http://schemas.microsoft.com/office/drawing/2014/main" id="{0CF41D79-CB80-82EA-C72E-4B619022D8BD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Imagen 8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9761BE83-570E-F539-4E3C-C366F8A043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10" name="Rectangle 6">
            <a:extLst>
              <a:ext uri="{FF2B5EF4-FFF2-40B4-BE49-F238E27FC236}">
                <a16:creationId xmlns:a16="http://schemas.microsoft.com/office/drawing/2014/main" id="{B3454127-3EFA-1E04-6B22-BE016DE5B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Continuidad de suministro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76E0B58-65B6-D00E-8A15-92B785095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028251"/>
              </p:ext>
            </p:extLst>
          </p:nvPr>
        </p:nvGraphicFramePr>
        <p:xfrm>
          <a:off x="3316247" y="1730784"/>
          <a:ext cx="5577840" cy="2095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3795154694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1806914729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371440833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 dirty="0">
                          <a:effectLst/>
                        </a:rPr>
                        <a:t>Plan de Acción</a:t>
                      </a:r>
                      <a:endParaRPr lang="es-C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Cantidad Actividades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Costo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153792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Alerta Temprana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12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$403.521.688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716721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Actividades. Normativas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1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 $      117.412.870 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7160721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Plan Invierno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124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 $   3.673.322.796 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4654240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Altas Temperaturas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91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 $   2.049.935.056 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509465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Plan Específico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163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 $   1.383.990.763 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463035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Mantención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477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$8.843.809.128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226403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Inversión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88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$4.685.497.156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528047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Gastos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39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 $   8.570.231.715 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660004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Calidad de Producto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200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$97.749.987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191388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100">
                          <a:effectLst/>
                        </a:rPr>
                        <a:t>Total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>
                          <a:effectLst/>
                        </a:rPr>
                        <a:t>1195</a:t>
                      </a:r>
                      <a:endParaRPr lang="es-CL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1100" dirty="0">
                          <a:effectLst/>
                        </a:rPr>
                        <a:t> $29.825.471.159 </a:t>
                      </a:r>
                      <a:endParaRPr lang="es-CL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57573518"/>
                  </a:ext>
                </a:extLst>
              </a:tr>
            </a:tbl>
          </a:graphicData>
        </a:graphic>
      </p:graphicFrame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">
          <a:extLst>
            <a:ext uri="{FF2B5EF4-FFF2-40B4-BE49-F238E27FC236}">
              <a16:creationId xmlns:a16="http://schemas.microsoft.com/office/drawing/2014/main" id="{7080C80B-9AA9-3D4D-CDDF-BB9139BEC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>
            <a:extLst>
              <a:ext uri="{FF2B5EF4-FFF2-40B4-BE49-F238E27FC236}">
                <a16:creationId xmlns:a16="http://schemas.microsoft.com/office/drawing/2014/main" id="{7044EF24-EDA0-3D83-404B-238897B74CC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947" b="1986"/>
          <a:stretch/>
        </p:blipFill>
        <p:spPr>
          <a:xfrm>
            <a:off x="418900" y="427598"/>
            <a:ext cx="4312875" cy="440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 title="c.png">
            <a:extLst>
              <a:ext uri="{FF2B5EF4-FFF2-40B4-BE49-F238E27FC236}">
                <a16:creationId xmlns:a16="http://schemas.microsoft.com/office/drawing/2014/main" id="{6A6C22CA-7B61-76A5-B783-E64A0A4DF8A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7126" y="3563940"/>
            <a:ext cx="1033749" cy="103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 title="i.png">
            <a:extLst>
              <a:ext uri="{FF2B5EF4-FFF2-40B4-BE49-F238E27FC236}">
                <a16:creationId xmlns:a16="http://schemas.microsoft.com/office/drawing/2014/main" id="{3198C21D-72B5-11B4-3019-EC7E76EBDCE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285" y="2957551"/>
            <a:ext cx="1141499" cy="114149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>
            <a:extLst>
              <a:ext uri="{FF2B5EF4-FFF2-40B4-BE49-F238E27FC236}">
                <a16:creationId xmlns:a16="http://schemas.microsoft.com/office/drawing/2014/main" id="{FC73B928-F6BF-7E7F-A626-1600077AFB1C}"/>
              </a:ext>
            </a:extLst>
          </p:cNvPr>
          <p:cNvSpPr txBox="1"/>
          <p:nvPr/>
        </p:nvSpPr>
        <p:spPr>
          <a:xfrm>
            <a:off x="5268448" y="2143915"/>
            <a:ext cx="3603337" cy="2157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rgbClr val="3547C7"/>
                </a:solidFill>
                <a:latin typeface="Montserrat"/>
                <a:sym typeface="Montserrat"/>
              </a:rPr>
              <a:t>La Ley Eléctrica señala que todas las instalaciones deben ser ejecutadas por instaladores eléctricos autorizados,</a:t>
            </a:r>
            <a:r>
              <a:rPr lang="es-419" b="1" dirty="0">
                <a:solidFill>
                  <a:srgbClr val="3547C7"/>
                </a:solidFill>
                <a:latin typeface="Montserrat"/>
                <a:sym typeface="Montserrat"/>
              </a:rPr>
              <a:t> y que deben ser comunicadas a la SEC, previo a su conexión o puesta en servicio</a:t>
            </a:r>
            <a:r>
              <a:rPr lang="es-419" dirty="0">
                <a:solidFill>
                  <a:srgbClr val="3547C7"/>
                </a:solidFill>
                <a:latin typeface="Montserrat"/>
                <a:sym typeface="Montserrat"/>
              </a:rPr>
              <a:t>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rgbClr val="3547C7"/>
                </a:solidFill>
                <a:latin typeface="Montserrat"/>
                <a:sym typeface="Montserrat"/>
              </a:rPr>
              <a:t>Los trámites mas frecuentes son: TE1 para instalaciones de consumo, TE2 para alumbrado público y TE4 para instalaciones de generación domiciliaria.. </a:t>
            </a:r>
            <a:endParaRPr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>
            <a:extLst>
              <a:ext uri="{FF2B5EF4-FFF2-40B4-BE49-F238E27FC236}">
                <a16:creationId xmlns:a16="http://schemas.microsoft.com/office/drawing/2014/main" id="{C248F19D-217B-D405-CF07-7E776F526D62}"/>
              </a:ext>
            </a:extLst>
          </p:cNvPr>
          <p:cNvSpPr txBox="1"/>
          <p:nvPr/>
        </p:nvSpPr>
        <p:spPr>
          <a:xfrm>
            <a:off x="5090679" y="842479"/>
            <a:ext cx="4053321" cy="1348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 dirty="0">
                <a:solidFill>
                  <a:srgbClr val="3547C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DECLARACIÓN DE INSTALACIONES ELÉCTRICAS</a:t>
            </a:r>
            <a:endParaRPr sz="2800"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0233B4B1-862E-880F-D03E-D48505CDCCDF}"/>
                  </a:ext>
                </a:extLst>
              </p14:cNvPr>
              <p14:cNvContentPartPr/>
              <p14:nvPr/>
            </p14:nvContentPartPr>
            <p14:xfrm>
              <a:off x="731536" y="479340"/>
              <a:ext cx="360" cy="36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0233B4B1-862E-880F-D03E-D48505CDCCD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2536" y="4703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upo 2">
            <a:extLst>
              <a:ext uri="{FF2B5EF4-FFF2-40B4-BE49-F238E27FC236}">
                <a16:creationId xmlns:a16="http://schemas.microsoft.com/office/drawing/2014/main" id="{EC671C0F-09DA-20EB-C96C-B0905A7A0A38}"/>
              </a:ext>
            </a:extLst>
          </p:cNvPr>
          <p:cNvGrpSpPr/>
          <p:nvPr/>
        </p:nvGrpSpPr>
        <p:grpSpPr>
          <a:xfrm>
            <a:off x="223625" y="189659"/>
            <a:ext cx="1611015" cy="288961"/>
            <a:chOff x="5872261" y="1125027"/>
            <a:chExt cx="2275755" cy="408193"/>
          </a:xfrm>
        </p:grpSpPr>
        <p:pic>
          <p:nvPicPr>
            <p:cNvPr id="4" name="Google Shape;58;p14" title="logo-1.png">
              <a:extLst>
                <a:ext uri="{FF2B5EF4-FFF2-40B4-BE49-F238E27FC236}">
                  <a16:creationId xmlns:a16="http://schemas.microsoft.com/office/drawing/2014/main" id="{F4FF64B7-53AB-6E43-DD20-C18A2786543A}"/>
                </a:ext>
              </a:extLst>
            </p:cNvPr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777569" y="1125027"/>
              <a:ext cx="1370447" cy="408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 descr="Logotipo&#10;&#10;El contenido generado por IA puede ser incorrecto.">
              <a:extLst>
                <a:ext uri="{FF2B5EF4-FFF2-40B4-BE49-F238E27FC236}">
                  <a16:creationId xmlns:a16="http://schemas.microsoft.com/office/drawing/2014/main" id="{8B48B4E8-BA79-4DF8-6FEF-A93BDECED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72261" y="1191164"/>
              <a:ext cx="826379" cy="269980"/>
            </a:xfrm>
            <a:prstGeom prst="rect">
              <a:avLst/>
            </a:prstGeom>
          </p:spPr>
        </p:pic>
      </p:grpSp>
      <p:pic>
        <p:nvPicPr>
          <p:cNvPr id="6" name="Google Shape;148;p21" title="a.png">
            <a:extLst>
              <a:ext uri="{FF2B5EF4-FFF2-40B4-BE49-F238E27FC236}">
                <a16:creationId xmlns:a16="http://schemas.microsoft.com/office/drawing/2014/main" id="{8B7C2F72-6074-A892-F618-ABFEA9691A9E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51837" y="2356300"/>
            <a:ext cx="1159875" cy="1159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4;p21" title="G.png">
            <a:extLst>
              <a:ext uri="{FF2B5EF4-FFF2-40B4-BE49-F238E27FC236}">
                <a16:creationId xmlns:a16="http://schemas.microsoft.com/office/drawing/2014/main" id="{1E24FAEF-B9B7-B4E9-741C-DFC35683CE11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31087" y="3983616"/>
            <a:ext cx="1159880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8;p21" title="k.png">
            <a:extLst>
              <a:ext uri="{FF2B5EF4-FFF2-40B4-BE49-F238E27FC236}">
                <a16:creationId xmlns:a16="http://schemas.microsoft.com/office/drawing/2014/main" id="{211C4BA2-5962-C439-C5D6-361BA0B36532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62994" y="799949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2;p21" title="o.png">
            <a:extLst>
              <a:ext uri="{FF2B5EF4-FFF2-40B4-BE49-F238E27FC236}">
                <a16:creationId xmlns:a16="http://schemas.microsoft.com/office/drawing/2014/main" id="{2656E34E-2A87-AD26-72A7-531ACBA61DB6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734543" y="-152344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6;p21" title="s.png">
            <a:extLst>
              <a:ext uri="{FF2B5EF4-FFF2-40B4-BE49-F238E27FC236}">
                <a16:creationId xmlns:a16="http://schemas.microsoft.com/office/drawing/2014/main" id="{72A15888-6D48-CF8A-9A9E-55892618208A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-49904" y="1357457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;p21" title="u.png">
            <a:extLst>
              <a:ext uri="{FF2B5EF4-FFF2-40B4-BE49-F238E27FC236}">
                <a16:creationId xmlns:a16="http://schemas.microsoft.com/office/drawing/2014/main" id="{D844A585-977F-5EF5-A3F4-A1877DB62246}"/>
              </a:ext>
            </a:extLst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8845" y="129247"/>
            <a:ext cx="1159879" cy="1159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1745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Marcador de texto 2">
            <a:extLst>
              <a:ext uri="{FF2B5EF4-FFF2-40B4-BE49-F238E27FC236}">
                <a16:creationId xmlns:a16="http://schemas.microsoft.com/office/drawing/2014/main" id="{A788D9D4-30C4-5DBD-D3C0-26130B42E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008" y="1477897"/>
            <a:ext cx="2640073" cy="184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s-ES" altLang="es-CL" sz="1700" dirty="0">
                <a:solidFill>
                  <a:srgbClr val="3547C7"/>
                </a:solidFill>
                <a:latin typeface="Montserrat"/>
                <a:cs typeface="Arial"/>
              </a:rPr>
              <a:t>En 2024, se declararon 23.005 instalaciones eléctricas, de las cuales 22.027 corresponden a instalaciones nuevas.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s-ES" altLang="es-CL" sz="1700" dirty="0">
              <a:solidFill>
                <a:srgbClr val="3547C7"/>
              </a:solidFill>
              <a:latin typeface="Montserrat"/>
              <a:cs typeface="Arial"/>
            </a:endParaRPr>
          </a:p>
        </p:txBody>
      </p:sp>
      <p:pic>
        <p:nvPicPr>
          <p:cNvPr id="19460" name="Imagen 8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A99DEF70-00DC-4EE1-3AA9-F21995AA8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56342181-2BBB-0296-C3B8-79F22F6C3047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87F9F9C5-E5D5-D490-7B58-876C34554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E6F73E74-CC49-945C-435D-4616AC392A38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5" name="Google Shape;58;p14" title="logo-1.png">
                <a:extLst>
                  <a:ext uri="{FF2B5EF4-FFF2-40B4-BE49-F238E27FC236}">
                    <a16:creationId xmlns:a16="http://schemas.microsoft.com/office/drawing/2014/main" id="{1D6D5C51-0B9B-B4F7-D11D-21919DE56DA8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Imagen 5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3CD83D1A-14CC-1D11-C9CA-10F14446EB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60B1FB0-9252-9E04-80D2-338CD55D5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Instalaciones Eléctricas Declaradas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E84A1949-A744-8424-3DDA-DF36147452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5080" y="1230813"/>
            <a:ext cx="6228920" cy="2681874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">
          <a:extLst>
            <a:ext uri="{FF2B5EF4-FFF2-40B4-BE49-F238E27FC236}">
              <a16:creationId xmlns:a16="http://schemas.microsoft.com/office/drawing/2014/main" id="{F506A9CD-F3B3-816C-99E0-337915E58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>
            <a:extLst>
              <a:ext uri="{FF2B5EF4-FFF2-40B4-BE49-F238E27FC236}">
                <a16:creationId xmlns:a16="http://schemas.microsoft.com/office/drawing/2014/main" id="{3200D083-7303-8148-C4ED-0DA742906D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947" b="1986"/>
          <a:stretch/>
        </p:blipFill>
        <p:spPr>
          <a:xfrm>
            <a:off x="418900" y="427598"/>
            <a:ext cx="4312875" cy="440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 title="c.png">
            <a:extLst>
              <a:ext uri="{FF2B5EF4-FFF2-40B4-BE49-F238E27FC236}">
                <a16:creationId xmlns:a16="http://schemas.microsoft.com/office/drawing/2014/main" id="{3A7A6907-9581-F4ED-058E-016311B47B6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7126" y="3563940"/>
            <a:ext cx="1033749" cy="103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 title="i.png">
            <a:extLst>
              <a:ext uri="{FF2B5EF4-FFF2-40B4-BE49-F238E27FC236}">
                <a16:creationId xmlns:a16="http://schemas.microsoft.com/office/drawing/2014/main" id="{C7AF6FC8-CDDD-5D5A-AAEC-1BCEF90C8E78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285" y="2957551"/>
            <a:ext cx="1141499" cy="114149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>
            <a:extLst>
              <a:ext uri="{FF2B5EF4-FFF2-40B4-BE49-F238E27FC236}">
                <a16:creationId xmlns:a16="http://schemas.microsoft.com/office/drawing/2014/main" id="{4DC46315-A06E-3DC2-C9DA-E58E50CC03CF}"/>
              </a:ext>
            </a:extLst>
          </p:cNvPr>
          <p:cNvSpPr txBox="1"/>
          <p:nvPr/>
        </p:nvSpPr>
        <p:spPr>
          <a:xfrm>
            <a:off x="5275474" y="1857698"/>
            <a:ext cx="3603337" cy="2157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rgbClr val="3547C7"/>
                </a:solidFill>
                <a:latin typeface="Montserrat"/>
                <a:sym typeface="Montserrat"/>
              </a:rPr>
              <a:t>Las empresas que exceden los rangos de interrupciones, por causas de tipo interna, dentro de un año móvil de 12 meses, </a:t>
            </a:r>
            <a:r>
              <a:rPr lang="es-419" b="1" dirty="0">
                <a:solidFill>
                  <a:srgbClr val="3547C7"/>
                </a:solidFill>
                <a:latin typeface="Montserrat"/>
                <a:ea typeface="Montserrat"/>
                <a:cs typeface="Montserrat"/>
                <a:sym typeface="Montserrat"/>
              </a:rPr>
              <a:t>deben pagar compensaciones a los usuarios.</a:t>
            </a:r>
            <a:r>
              <a:rPr lang="es-419" dirty="0">
                <a:solidFill>
                  <a:srgbClr val="3547C7"/>
                </a:solidFill>
                <a:latin typeface="Montserrat"/>
                <a:ea typeface="Montserrat"/>
                <a:cs typeface="Montserrat"/>
                <a:sym typeface="Montserrat"/>
              </a:rPr>
              <a:t> Las que se reflejan en descuento en boletas.</a:t>
            </a:r>
            <a:endParaRPr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>
            <a:extLst>
              <a:ext uri="{FF2B5EF4-FFF2-40B4-BE49-F238E27FC236}">
                <a16:creationId xmlns:a16="http://schemas.microsoft.com/office/drawing/2014/main" id="{5DCC400E-3821-C4BF-9978-7367D6BE104B}"/>
              </a:ext>
            </a:extLst>
          </p:cNvPr>
          <p:cNvSpPr txBox="1"/>
          <p:nvPr/>
        </p:nvSpPr>
        <p:spPr>
          <a:xfrm>
            <a:off x="5090679" y="842479"/>
            <a:ext cx="4053321" cy="57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 dirty="0">
                <a:solidFill>
                  <a:srgbClr val="3547C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COMPENSACIONES</a:t>
            </a:r>
            <a:endParaRPr sz="2800"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608A98C6-FB3D-DEC5-4295-E49D635A31A7}"/>
                  </a:ext>
                </a:extLst>
              </p14:cNvPr>
              <p14:cNvContentPartPr/>
              <p14:nvPr/>
            </p14:nvContentPartPr>
            <p14:xfrm>
              <a:off x="731536" y="479340"/>
              <a:ext cx="360" cy="36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608A98C6-FB3D-DEC5-4295-E49D635A31A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2536" y="4703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upo 2">
            <a:extLst>
              <a:ext uri="{FF2B5EF4-FFF2-40B4-BE49-F238E27FC236}">
                <a16:creationId xmlns:a16="http://schemas.microsoft.com/office/drawing/2014/main" id="{19886940-B443-E5A4-4D53-EF1359839A08}"/>
              </a:ext>
            </a:extLst>
          </p:cNvPr>
          <p:cNvGrpSpPr/>
          <p:nvPr/>
        </p:nvGrpSpPr>
        <p:grpSpPr>
          <a:xfrm>
            <a:off x="223625" y="189659"/>
            <a:ext cx="1611015" cy="288961"/>
            <a:chOff x="5872261" y="1125027"/>
            <a:chExt cx="2275755" cy="408193"/>
          </a:xfrm>
        </p:grpSpPr>
        <p:pic>
          <p:nvPicPr>
            <p:cNvPr id="4" name="Google Shape;58;p14" title="logo-1.png">
              <a:extLst>
                <a:ext uri="{FF2B5EF4-FFF2-40B4-BE49-F238E27FC236}">
                  <a16:creationId xmlns:a16="http://schemas.microsoft.com/office/drawing/2014/main" id="{F2BFAE6E-534D-6E13-6088-B7CE57F85AD8}"/>
                </a:ext>
              </a:extLst>
            </p:cNvPr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777569" y="1125027"/>
              <a:ext cx="1370447" cy="408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 descr="Logotipo&#10;&#10;El contenido generado por IA puede ser incorrecto.">
              <a:extLst>
                <a:ext uri="{FF2B5EF4-FFF2-40B4-BE49-F238E27FC236}">
                  <a16:creationId xmlns:a16="http://schemas.microsoft.com/office/drawing/2014/main" id="{883C0205-16A7-5D3B-A16B-FDB721578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72261" y="1191164"/>
              <a:ext cx="826379" cy="269980"/>
            </a:xfrm>
            <a:prstGeom prst="rect">
              <a:avLst/>
            </a:prstGeom>
          </p:spPr>
        </p:pic>
      </p:grpSp>
      <p:pic>
        <p:nvPicPr>
          <p:cNvPr id="6" name="Google Shape;148;p21" title="a.png">
            <a:extLst>
              <a:ext uri="{FF2B5EF4-FFF2-40B4-BE49-F238E27FC236}">
                <a16:creationId xmlns:a16="http://schemas.microsoft.com/office/drawing/2014/main" id="{F2B6677F-5650-91BE-864D-C57364CCC003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51837" y="2356300"/>
            <a:ext cx="1159875" cy="1159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4;p21" title="G.png">
            <a:extLst>
              <a:ext uri="{FF2B5EF4-FFF2-40B4-BE49-F238E27FC236}">
                <a16:creationId xmlns:a16="http://schemas.microsoft.com/office/drawing/2014/main" id="{35F2272D-60E6-EEFD-75F2-F2FC07E50C2C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31087" y="3983616"/>
            <a:ext cx="1159880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8;p21" title="k.png">
            <a:extLst>
              <a:ext uri="{FF2B5EF4-FFF2-40B4-BE49-F238E27FC236}">
                <a16:creationId xmlns:a16="http://schemas.microsoft.com/office/drawing/2014/main" id="{678D460F-549D-FB93-D5E3-00C6CE86E3D7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62994" y="799949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2;p21" title="o.png">
            <a:extLst>
              <a:ext uri="{FF2B5EF4-FFF2-40B4-BE49-F238E27FC236}">
                <a16:creationId xmlns:a16="http://schemas.microsoft.com/office/drawing/2014/main" id="{8C60CD08-95B7-5214-7BB0-02D1276CD83E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734543" y="-152344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6;p21" title="s.png">
            <a:extLst>
              <a:ext uri="{FF2B5EF4-FFF2-40B4-BE49-F238E27FC236}">
                <a16:creationId xmlns:a16="http://schemas.microsoft.com/office/drawing/2014/main" id="{B397FAF6-0D52-9294-AE09-CA76194F735A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-49904" y="1357457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;p21" title="u.png">
            <a:extLst>
              <a:ext uri="{FF2B5EF4-FFF2-40B4-BE49-F238E27FC236}">
                <a16:creationId xmlns:a16="http://schemas.microsoft.com/office/drawing/2014/main" id="{C4B81906-FCBC-17EB-46F8-A592324EF469}"/>
              </a:ext>
            </a:extLst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8845" y="129247"/>
            <a:ext cx="1159879" cy="1159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390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texto 2">
            <a:extLst>
              <a:ext uri="{FF2B5EF4-FFF2-40B4-BE49-F238E27FC236}">
                <a16:creationId xmlns:a16="http://schemas.microsoft.com/office/drawing/2014/main" id="{D1950957-0EDA-4108-0F30-624ED4C2C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47" y="677243"/>
            <a:ext cx="8422105" cy="128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s-ES" altLang="es-CL" sz="1400" dirty="0">
                <a:solidFill>
                  <a:srgbClr val="3547C7"/>
                </a:solidFill>
                <a:latin typeface="Montserrat"/>
              </a:rPr>
              <a:t>En La Araucanía, las empresas eléctricas pagaron </a:t>
            </a:r>
            <a:r>
              <a:rPr lang="es-ES" altLang="es-CL" sz="1400" b="1" dirty="0">
                <a:solidFill>
                  <a:srgbClr val="3547C7"/>
                </a:solidFill>
                <a:latin typeface="Montserrat"/>
              </a:rPr>
              <a:t>$1.358.800.000 en compensaciones, a un total de 718.787 boletas</a:t>
            </a:r>
            <a:r>
              <a:rPr lang="es-ES" altLang="es-CL" sz="1400" dirty="0">
                <a:solidFill>
                  <a:srgbClr val="3547C7"/>
                </a:solidFill>
                <a:latin typeface="Montserrat"/>
              </a:rPr>
              <a:t> de clientes durante 2024. Lo que representa un importante aumento respecto de los montos pagados en 2023. El total compensado incluye: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s-ES" altLang="es-CL" sz="1200" b="1" dirty="0">
                <a:solidFill>
                  <a:srgbClr val="3547C7"/>
                </a:solidFill>
                <a:latin typeface="Montserrat"/>
              </a:rPr>
              <a:t>Compensaciones voluntarias, </a:t>
            </a:r>
            <a:r>
              <a:rPr lang="es-ES" altLang="es-CL" sz="1200" dirty="0">
                <a:solidFill>
                  <a:srgbClr val="3547C7"/>
                </a:solidFill>
                <a:latin typeface="Montserrat"/>
              </a:rPr>
              <a:t>por $508,300 millones, </a:t>
            </a:r>
            <a:r>
              <a:rPr lang="es-ES" altLang="es-CL" sz="1200" b="1" dirty="0">
                <a:solidFill>
                  <a:srgbClr val="3547C7"/>
                </a:solidFill>
                <a:latin typeface="Montserrat"/>
              </a:rPr>
              <a:t>pagadas a 245.641 clientes </a:t>
            </a:r>
            <a:r>
              <a:rPr lang="es-ES" altLang="es-CL" sz="1200" dirty="0">
                <a:solidFill>
                  <a:srgbClr val="3547C7"/>
                </a:solidFill>
                <a:latin typeface="Montserrat"/>
              </a:rPr>
              <a:t>afectados principalmente por los temporales de agosto de 2024; 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s-ES" altLang="es-CL" sz="1200" b="1" dirty="0">
                <a:solidFill>
                  <a:srgbClr val="3547C7"/>
                </a:solidFill>
                <a:latin typeface="Montserrat"/>
              </a:rPr>
              <a:t>Compensaciones Instruidas</a:t>
            </a:r>
            <a:r>
              <a:rPr lang="es-ES" altLang="es-CL" sz="1200" dirty="0">
                <a:solidFill>
                  <a:srgbClr val="3547C7"/>
                </a:solidFill>
                <a:latin typeface="Montserrat"/>
              </a:rPr>
              <a:t> por la SEC, por 395,500 millones, </a:t>
            </a:r>
            <a:r>
              <a:rPr lang="es-ES" altLang="es-CL" sz="1200" b="1" dirty="0">
                <a:solidFill>
                  <a:srgbClr val="3547C7"/>
                </a:solidFill>
                <a:latin typeface="Montserrat"/>
              </a:rPr>
              <a:t>pagadas a 130.018 clientes</a:t>
            </a:r>
            <a:r>
              <a:rPr lang="es-ES" altLang="es-CL" sz="1200" dirty="0">
                <a:solidFill>
                  <a:srgbClr val="3547C7"/>
                </a:solidFill>
                <a:latin typeface="Montserrat"/>
              </a:rPr>
              <a:t>, en el marco de procesos administrativos a transmisoras y distribuidoras.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s-ES" altLang="es-CL" sz="1200" b="1" dirty="0">
                <a:solidFill>
                  <a:srgbClr val="3547C7"/>
                </a:solidFill>
                <a:latin typeface="Montserrat"/>
              </a:rPr>
              <a:t>Y compensaciones automáticas</a:t>
            </a:r>
            <a:r>
              <a:rPr lang="es-ES" altLang="es-CL" sz="1200" dirty="0">
                <a:solidFill>
                  <a:srgbClr val="3547C7"/>
                </a:solidFill>
                <a:latin typeface="Montserrat"/>
              </a:rPr>
              <a:t> por 430,500 millones, </a:t>
            </a:r>
            <a:r>
              <a:rPr lang="es-ES" altLang="es-CL" sz="1200" b="1" dirty="0">
                <a:solidFill>
                  <a:srgbClr val="3547C7"/>
                </a:solidFill>
                <a:latin typeface="Montserrat"/>
              </a:rPr>
              <a:t>pagadas en 307.226 clientes, </a:t>
            </a:r>
            <a:r>
              <a:rPr lang="es-ES" altLang="es-CL" sz="1200" dirty="0">
                <a:solidFill>
                  <a:srgbClr val="3547C7"/>
                </a:solidFill>
                <a:latin typeface="Montserrat"/>
              </a:rPr>
              <a:t>por exceder indicadores de interrupciones de las distribuidoras.</a:t>
            </a:r>
          </a:p>
          <a:p>
            <a:pPr algn="just">
              <a:buNone/>
            </a:pPr>
            <a:r>
              <a:rPr lang="es-ES" altLang="es-CL" sz="1200" b="1" dirty="0">
                <a:solidFill>
                  <a:srgbClr val="3547C7"/>
                </a:solidFill>
                <a:latin typeface="Montserrat"/>
              </a:rPr>
              <a:t>Y compensaciones Recalificadas </a:t>
            </a:r>
            <a:r>
              <a:rPr lang="es-ES" altLang="es-CL" sz="1200" dirty="0">
                <a:solidFill>
                  <a:srgbClr val="3547C7"/>
                </a:solidFill>
                <a:latin typeface="Montserrat"/>
              </a:rPr>
              <a:t>por el monto de 24,500 millones, </a:t>
            </a:r>
            <a:r>
              <a:rPr lang="es-ES" altLang="es-CL" sz="1200" b="1" dirty="0">
                <a:solidFill>
                  <a:srgbClr val="3547C7"/>
                </a:solidFill>
                <a:latin typeface="Montserrat"/>
              </a:rPr>
              <a:t>pagadas a 35.902 clientes.</a:t>
            </a:r>
            <a:endParaRPr lang="es-ES" altLang="es-CL" sz="1200" dirty="0">
              <a:solidFill>
                <a:srgbClr val="3547C7"/>
              </a:solidFill>
              <a:latin typeface="Montserrat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endParaRPr lang="es-ES" altLang="es-CL" sz="1400" dirty="0">
              <a:solidFill>
                <a:srgbClr val="3547C7"/>
              </a:solidFill>
              <a:latin typeface="Montserrat"/>
            </a:endParaRPr>
          </a:p>
        </p:txBody>
      </p:sp>
      <p:pic>
        <p:nvPicPr>
          <p:cNvPr id="17413" name="Imagen 8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C642FFFC-9A4B-0581-46E4-E9E2517EB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5D9B596-7524-882F-9FF1-573F209547BE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FEB2A84-BB32-2E58-4B6A-E499698E7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0D63C9AC-34CC-3FE3-BD77-51441D6529CF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7" name="Google Shape;58;p14" title="logo-1.png">
                <a:extLst>
                  <a:ext uri="{FF2B5EF4-FFF2-40B4-BE49-F238E27FC236}">
                    <a16:creationId xmlns:a16="http://schemas.microsoft.com/office/drawing/2014/main" id="{D866A70B-C5B0-B7AD-619C-A493F87BE300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Imagen 8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EC43E7D8-2256-FBFB-E87B-D233F947F0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10" name="Rectangle 6">
            <a:extLst>
              <a:ext uri="{FF2B5EF4-FFF2-40B4-BE49-F238E27FC236}">
                <a16:creationId xmlns:a16="http://schemas.microsoft.com/office/drawing/2014/main" id="{38E44A1D-3965-C12F-CBE1-D80ACF62F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Compensaciones</a:t>
            </a:r>
          </a:p>
        </p:txBody>
      </p:sp>
      <p:sp>
        <p:nvSpPr>
          <p:cNvPr id="8" name="Textbox 160">
            <a:extLst>
              <a:ext uri="{FF2B5EF4-FFF2-40B4-BE49-F238E27FC236}">
                <a16:creationId xmlns:a16="http://schemas.microsoft.com/office/drawing/2014/main" id="{B8B2C9B3-7FAF-9017-3338-2A337B9536CD}"/>
              </a:ext>
            </a:extLst>
          </p:cNvPr>
          <p:cNvSpPr txBox="1">
            <a:spLocks/>
          </p:cNvSpPr>
          <p:nvPr/>
        </p:nvSpPr>
        <p:spPr>
          <a:xfrm>
            <a:off x="12868275" y="4087813"/>
            <a:ext cx="900113" cy="8239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100" algn="l">
              <a:spcBef>
                <a:spcPts val="210"/>
              </a:spcBef>
              <a:buNone/>
            </a:pPr>
            <a:r>
              <a:rPr lang="es-ES" sz="900" spc="-1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Automática</a:t>
            </a:r>
            <a:endParaRPr lang="es-CL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8100" algn="l">
              <a:spcBef>
                <a:spcPts val="220"/>
              </a:spcBef>
              <a:buNone/>
            </a:pPr>
            <a:r>
              <a:rPr lang="es-ES" sz="900" spc="-1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Instruida</a:t>
            </a:r>
            <a:endParaRPr lang="es-CL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8100" algn="l">
              <a:spcBef>
                <a:spcPts val="210"/>
              </a:spcBef>
              <a:buNone/>
            </a:pPr>
            <a:r>
              <a:rPr lang="es-ES" sz="900" spc="-1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Recalificada</a:t>
            </a:r>
            <a:endParaRPr lang="es-CL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8100" algn="l">
              <a:spcBef>
                <a:spcPts val="215"/>
              </a:spcBef>
              <a:buNone/>
            </a:pPr>
            <a:r>
              <a:rPr lang="es-ES" sz="900" spc="-1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Voluntaria</a:t>
            </a:r>
            <a:endParaRPr lang="es-CL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s-ES" sz="110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es-CL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049" name="Image 159">
            <a:extLst>
              <a:ext uri="{FF2B5EF4-FFF2-40B4-BE49-F238E27FC236}">
                <a16:creationId xmlns:a16="http://schemas.microsoft.com/office/drawing/2014/main" id="{61213A2F-CF00-244E-511F-0F4CA08747DC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3386468"/>
            <a:ext cx="7664450" cy="140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 161">
            <a:extLst>
              <a:ext uri="{FF2B5EF4-FFF2-40B4-BE49-F238E27FC236}">
                <a16:creationId xmlns:a16="http://schemas.microsoft.com/office/drawing/2014/main" id="{1F0D6BAE-69FE-3492-ECCA-BB3F9D5A9AB3}"/>
              </a:ext>
            </a:extLst>
          </p:cNvPr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913" y="5327650"/>
            <a:ext cx="441325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Image 158">
            <a:extLst>
              <a:ext uri="{FF2B5EF4-FFF2-40B4-BE49-F238E27FC236}">
                <a16:creationId xmlns:a16="http://schemas.microsoft.com/office/drawing/2014/main" id="{4633BD7F-BB02-2D47-2D6E-7A5F73672EAE}"/>
              </a:ext>
            </a:extLst>
          </p:cNvPr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75" y="5497513"/>
            <a:ext cx="452438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E93138E0-0A20-C9FD-7EB2-FA8213C05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5913" y="2473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6DFC5AA3-982D-62E1-F44F-598B2B14C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081" y="3051414"/>
            <a:ext cx="868500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776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776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776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76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776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4776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4776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4776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767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76788" algn="l"/>
              </a:tabLst>
            </a:pPr>
            <a:r>
              <a:rPr kumimoji="0" lang="es-ES" altLang="es-CL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Monto </a:t>
            </a:r>
            <a:r>
              <a:rPr kumimoji="0" lang="es-ES" altLang="es-C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Compensaciones </a:t>
            </a:r>
            <a:r>
              <a:rPr kumimoji="0" lang="es-ES" altLang="es-CL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 Periodo	Cantidad </a:t>
            </a:r>
            <a:r>
              <a:rPr kumimoji="0" lang="es-ES" altLang="es-C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Compensaciones </a:t>
            </a:r>
            <a:r>
              <a:rPr kumimoji="0" lang="es-ES" altLang="es-CL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 Periodo</a:t>
            </a:r>
            <a:endParaRPr kumimoji="0" lang="es-CL" altLang="es-CL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76788" algn="l"/>
              </a:tabLst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F488001D-2859-FEAA-D354-19ED06D59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5913" y="2930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C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kumimoji="0" lang="es-ES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">
          <a:extLst>
            <a:ext uri="{FF2B5EF4-FFF2-40B4-BE49-F238E27FC236}">
              <a16:creationId xmlns:a16="http://schemas.microsoft.com/office/drawing/2014/main" id="{60AB479C-FBE6-76D9-3F96-B2CFFDFF1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>
            <a:extLst>
              <a:ext uri="{FF2B5EF4-FFF2-40B4-BE49-F238E27FC236}">
                <a16:creationId xmlns:a16="http://schemas.microsoft.com/office/drawing/2014/main" id="{79060E67-98AF-BC9F-D523-83463A5BC7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947" b="1986"/>
          <a:stretch/>
        </p:blipFill>
        <p:spPr>
          <a:xfrm>
            <a:off x="418900" y="427598"/>
            <a:ext cx="4312875" cy="440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 title="c.png">
            <a:extLst>
              <a:ext uri="{FF2B5EF4-FFF2-40B4-BE49-F238E27FC236}">
                <a16:creationId xmlns:a16="http://schemas.microsoft.com/office/drawing/2014/main" id="{512BE411-E163-38B4-3D8C-E62052062DB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7126" y="3563940"/>
            <a:ext cx="1033749" cy="103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 title="i.png">
            <a:extLst>
              <a:ext uri="{FF2B5EF4-FFF2-40B4-BE49-F238E27FC236}">
                <a16:creationId xmlns:a16="http://schemas.microsoft.com/office/drawing/2014/main" id="{568F2375-8CD7-4C3F-B786-5C44B1ED5D2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285" y="2957551"/>
            <a:ext cx="1141499" cy="114149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>
            <a:extLst>
              <a:ext uri="{FF2B5EF4-FFF2-40B4-BE49-F238E27FC236}">
                <a16:creationId xmlns:a16="http://schemas.microsoft.com/office/drawing/2014/main" id="{F85D07D5-6614-E564-B98A-4B9286E11CE5}"/>
              </a:ext>
            </a:extLst>
          </p:cNvPr>
          <p:cNvSpPr txBox="1"/>
          <p:nvPr/>
        </p:nvSpPr>
        <p:spPr>
          <a:xfrm>
            <a:off x="5275474" y="1959833"/>
            <a:ext cx="3603337" cy="2157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rgbClr val="3547C7"/>
                </a:solidFill>
                <a:latin typeface="Montserrat"/>
                <a:sym typeface="Montserrat"/>
              </a:rPr>
              <a:t>Son aquellas que las empresas informan y pueden ser catalogadas como incidentes o accidentes, dependiendo si existe afectación a las personas o bienes.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rgbClr val="3547C7"/>
                </a:solidFill>
                <a:latin typeface="Montserrat"/>
                <a:ea typeface="Montserrat"/>
                <a:cs typeface="Montserrat"/>
                <a:sym typeface="Montserrat"/>
              </a:rPr>
              <a:t>Las instalaciones interiores de gas nuevas deben ser certificadas e inspeccionas, para verificar su condición de seguridad.</a:t>
            </a:r>
            <a:endParaRPr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>
            <a:extLst>
              <a:ext uri="{FF2B5EF4-FFF2-40B4-BE49-F238E27FC236}">
                <a16:creationId xmlns:a16="http://schemas.microsoft.com/office/drawing/2014/main" id="{59CDEC3D-EE50-ADCE-E138-740BE24F4310}"/>
              </a:ext>
            </a:extLst>
          </p:cNvPr>
          <p:cNvSpPr txBox="1"/>
          <p:nvPr/>
        </p:nvSpPr>
        <p:spPr>
          <a:xfrm>
            <a:off x="5090679" y="419341"/>
            <a:ext cx="4053321" cy="173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 dirty="0">
                <a:solidFill>
                  <a:srgbClr val="3547C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EMERGENCIAS Y SEGURIDAD EN INSTALACIONES DE GAS</a:t>
            </a:r>
            <a:endParaRPr sz="2800"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6C0D2E07-E352-967F-A225-0DF47B31995A}"/>
                  </a:ext>
                </a:extLst>
              </p14:cNvPr>
              <p14:cNvContentPartPr/>
              <p14:nvPr/>
            </p14:nvContentPartPr>
            <p14:xfrm>
              <a:off x="731536" y="479340"/>
              <a:ext cx="360" cy="36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6C0D2E07-E352-967F-A225-0DF47B31995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2536" y="4703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upo 2">
            <a:extLst>
              <a:ext uri="{FF2B5EF4-FFF2-40B4-BE49-F238E27FC236}">
                <a16:creationId xmlns:a16="http://schemas.microsoft.com/office/drawing/2014/main" id="{AA563B9E-65AB-2EE4-E8CF-902D9CD6A776}"/>
              </a:ext>
            </a:extLst>
          </p:cNvPr>
          <p:cNvGrpSpPr/>
          <p:nvPr/>
        </p:nvGrpSpPr>
        <p:grpSpPr>
          <a:xfrm>
            <a:off x="223625" y="189659"/>
            <a:ext cx="1611015" cy="288961"/>
            <a:chOff x="5872261" y="1125027"/>
            <a:chExt cx="2275755" cy="408193"/>
          </a:xfrm>
        </p:grpSpPr>
        <p:pic>
          <p:nvPicPr>
            <p:cNvPr id="4" name="Google Shape;58;p14" title="logo-1.png">
              <a:extLst>
                <a:ext uri="{FF2B5EF4-FFF2-40B4-BE49-F238E27FC236}">
                  <a16:creationId xmlns:a16="http://schemas.microsoft.com/office/drawing/2014/main" id="{8F149F86-FC7D-F1A1-B3B3-CDCAE0EE5876}"/>
                </a:ext>
              </a:extLst>
            </p:cNvPr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777569" y="1125027"/>
              <a:ext cx="1370447" cy="408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 descr="Logotipo&#10;&#10;El contenido generado por IA puede ser incorrecto.">
              <a:extLst>
                <a:ext uri="{FF2B5EF4-FFF2-40B4-BE49-F238E27FC236}">
                  <a16:creationId xmlns:a16="http://schemas.microsoft.com/office/drawing/2014/main" id="{F23F303E-8792-08AC-049E-EC4381310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72261" y="1191164"/>
              <a:ext cx="826379" cy="269980"/>
            </a:xfrm>
            <a:prstGeom prst="rect">
              <a:avLst/>
            </a:prstGeom>
          </p:spPr>
        </p:pic>
      </p:grpSp>
      <p:pic>
        <p:nvPicPr>
          <p:cNvPr id="6" name="Google Shape;148;p21" title="a.png">
            <a:extLst>
              <a:ext uri="{FF2B5EF4-FFF2-40B4-BE49-F238E27FC236}">
                <a16:creationId xmlns:a16="http://schemas.microsoft.com/office/drawing/2014/main" id="{60B32F1E-6110-6C7F-605D-B2C822FFC3CB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51837" y="2356300"/>
            <a:ext cx="1159875" cy="1159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4;p21" title="G.png">
            <a:extLst>
              <a:ext uri="{FF2B5EF4-FFF2-40B4-BE49-F238E27FC236}">
                <a16:creationId xmlns:a16="http://schemas.microsoft.com/office/drawing/2014/main" id="{1B6FBBC0-E416-9CE3-D4DD-BE9837ACF9DD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31087" y="3983616"/>
            <a:ext cx="1159880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8;p21" title="k.png">
            <a:extLst>
              <a:ext uri="{FF2B5EF4-FFF2-40B4-BE49-F238E27FC236}">
                <a16:creationId xmlns:a16="http://schemas.microsoft.com/office/drawing/2014/main" id="{450B6341-A4FB-57BE-530F-F011F3F389E9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62994" y="799949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2;p21" title="o.png">
            <a:extLst>
              <a:ext uri="{FF2B5EF4-FFF2-40B4-BE49-F238E27FC236}">
                <a16:creationId xmlns:a16="http://schemas.microsoft.com/office/drawing/2014/main" id="{CBAC783D-2917-E321-72F0-2B030F20C6F5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734543" y="-152344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6;p21" title="s.png">
            <a:extLst>
              <a:ext uri="{FF2B5EF4-FFF2-40B4-BE49-F238E27FC236}">
                <a16:creationId xmlns:a16="http://schemas.microsoft.com/office/drawing/2014/main" id="{B362F8FC-F4A2-33F3-6D2C-7726FA280298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-49904" y="1357457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;p21" title="u.png">
            <a:extLst>
              <a:ext uri="{FF2B5EF4-FFF2-40B4-BE49-F238E27FC236}">
                <a16:creationId xmlns:a16="http://schemas.microsoft.com/office/drawing/2014/main" id="{BA093DD9-57ED-9FFB-259E-E9B4FB1F2F82}"/>
              </a:ext>
            </a:extLst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8845" y="129247"/>
            <a:ext cx="1159879" cy="1159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1966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7701F-E09C-EA4E-A759-5DC173E45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Imagen 8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10051C95-9E2B-0031-7B52-AF28C0A1B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8571FD2-9AD9-60A2-E19D-0D4FB5E74423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52BDCC36-C9B3-6482-2175-CEB7EC390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0152592C-EFB9-46BA-980A-5A2174DA5CC9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5" name="Google Shape;58;p14" title="logo-1.png">
                <a:extLst>
                  <a:ext uri="{FF2B5EF4-FFF2-40B4-BE49-F238E27FC236}">
                    <a16:creationId xmlns:a16="http://schemas.microsoft.com/office/drawing/2014/main" id="{05D89D9B-23C6-7C34-C84C-0F71023B9CB9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Imagen 5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88FBF5DB-70C7-A339-6CC5-BBCEB6E617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29EDD16-E8E5-B272-ABB9-8C1F26B39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33" y="305267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Indicador de Emergencia por Tipo de Gas</a:t>
            </a:r>
          </a:p>
        </p:txBody>
      </p:sp>
      <p:sp>
        <p:nvSpPr>
          <p:cNvPr id="18456" name="Textbox 197">
            <a:extLst>
              <a:ext uri="{FF2B5EF4-FFF2-40B4-BE49-F238E27FC236}">
                <a16:creationId xmlns:a16="http://schemas.microsoft.com/office/drawing/2014/main" id="{95C46002-D1BD-1272-B443-1A75604FA4E9}"/>
              </a:ext>
            </a:extLst>
          </p:cNvPr>
          <p:cNvSpPr txBox="1"/>
          <p:nvPr/>
        </p:nvSpPr>
        <p:spPr>
          <a:xfrm>
            <a:off x="967995" y="1753031"/>
            <a:ext cx="1570355" cy="509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8260" algn="ctr">
              <a:spcBef>
                <a:spcPts val="1200"/>
              </a:spcBef>
            </a:pPr>
            <a:r>
              <a:rPr lang="es-ES" sz="1100" b="1" spc="-1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Granel</a:t>
            </a:r>
            <a:endParaRPr lang="es-CL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8319814-A511-4A34-B29A-9F1C79F15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876024" rIns="91440" bIns="17774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CF288078-8A16-D752-4ED7-90CF9D3B5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876024" rIns="91440" bIns="17774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4375E6E7-629B-ABC2-1660-902578E6F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490" y="996790"/>
            <a:ext cx="277529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59B97B4-33B2-AD5B-F474-3C39A9E6A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C1886DB2-2465-97D4-FBEA-0EB49DD75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482" y="1115110"/>
            <a:ext cx="784183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Con el objetivo de que las empresas de gas desarrollen sus operaciones de almacenamiento, transporte y distribución de gas en forma segura, controlando el riesgo de manera tal que no constituyan peligro para las personas o las cosas, y lograr una reducción en la cantidad de emergencias de gas ocurridas en la región de la Araucanía, durante el año 2024, se instruyó planes de acción a las empresas, y se realizó seguimiento mediante reuniones y fiscalización indirecta, con el fin de reducir las emergencias en instalaciones de su propiedad. </a:t>
            </a:r>
          </a:p>
          <a:p>
            <a:pPr algn="just"/>
            <a:r>
              <a:rPr lang="es-CL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 </a:t>
            </a:r>
          </a:p>
          <a:p>
            <a:pPr algn="just"/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Se realizo un monitoreo permanente al modelo de mantenimiento, y de cada actividad contenida en sus planes, (registros, cantidad de patrullajes, pruebas de hermeticidad ejecutadas, porcentaje de cumplimiento según lo comprometido, registros fotográficos del antes y después del estado de sus instalaciones).</a:t>
            </a:r>
            <a:r>
              <a:rPr lang="es-ES" altLang="es-CL" dirty="0">
                <a:solidFill>
                  <a:schemeClr val="accent1">
                    <a:lumMod val="75000"/>
                  </a:schemeClr>
                </a:solidFill>
                <a:latin typeface="Montserrat"/>
              </a:rPr>
              <a:t> </a:t>
            </a:r>
            <a:endParaRPr kumimoji="0" lang="es-CL" altLang="es-CL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00674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Imagen 8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9E66ACDD-3475-9F71-14A7-410748C99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54D69724-3CB1-F880-2DC8-937A2CF22118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562ACC0F-8ACA-5244-7287-2EBD5F20D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63E1BBF6-BA8A-73B8-DC13-61E05605E194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5" name="Google Shape;58;p14" title="logo-1.png">
                <a:extLst>
                  <a:ext uri="{FF2B5EF4-FFF2-40B4-BE49-F238E27FC236}">
                    <a16:creationId xmlns:a16="http://schemas.microsoft.com/office/drawing/2014/main" id="{94601647-376F-5A1C-803E-B725739029C3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Imagen 5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D598450B-7B8C-D1D5-96DC-24905EB030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C44A98B-747C-F8D9-6D80-FF4DF2EC7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Indicador de Emergencia por Tipo de Gas</a:t>
            </a:r>
          </a:p>
        </p:txBody>
      </p:sp>
      <p:graphicFrame>
        <p:nvGraphicFramePr>
          <p:cNvPr id="18455" name="Tabla 18454">
            <a:extLst>
              <a:ext uri="{FF2B5EF4-FFF2-40B4-BE49-F238E27FC236}">
                <a16:creationId xmlns:a16="http://schemas.microsoft.com/office/drawing/2014/main" id="{9E2D4C4B-1831-A287-75FC-681FA188A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829605"/>
              </p:ext>
            </p:extLst>
          </p:nvPr>
        </p:nvGraphicFramePr>
        <p:xfrm>
          <a:off x="2328725" y="1678522"/>
          <a:ext cx="2430780" cy="24641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59435">
                  <a:extLst>
                    <a:ext uri="{9D8B030D-6E8A-4147-A177-3AD203B41FA5}">
                      <a16:colId xmlns:a16="http://schemas.microsoft.com/office/drawing/2014/main" val="2838276773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33324667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1951062458"/>
                    </a:ext>
                  </a:extLst>
                </a:gridCol>
                <a:gridCol w="598170">
                  <a:extLst>
                    <a:ext uri="{9D8B030D-6E8A-4147-A177-3AD203B41FA5}">
                      <a16:colId xmlns:a16="http://schemas.microsoft.com/office/drawing/2014/main" val="3638870324"/>
                    </a:ext>
                  </a:extLst>
                </a:gridCol>
              </a:tblGrid>
              <a:tr h="230109">
                <a:tc>
                  <a:txBody>
                    <a:bodyPr/>
                    <a:lstStyle/>
                    <a:p>
                      <a:pPr marL="1206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20">
                          <a:effectLst/>
                        </a:rPr>
                        <a:t>2023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marR="63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63145768"/>
                  </a:ext>
                </a:extLst>
              </a:tr>
              <a:tr h="234054">
                <a:tc>
                  <a:txBody>
                    <a:bodyPr/>
                    <a:lstStyle/>
                    <a:p>
                      <a:pPr marL="12065" algn="ctr">
                        <a:spcBef>
                          <a:spcPts val="205"/>
                        </a:spcBef>
                        <a:buNone/>
                      </a:pPr>
                      <a:r>
                        <a:rPr lang="es-ES" sz="900" spc="-20">
                          <a:effectLst/>
                        </a:rPr>
                        <a:t>2024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spcBef>
                          <a:spcPts val="205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spcBef>
                          <a:spcPts val="205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spcBef>
                          <a:spcPts val="205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27695943"/>
                  </a:ext>
                </a:extLst>
              </a:tr>
              <a:tr h="20052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1471812"/>
                  </a:ext>
                </a:extLst>
              </a:tr>
              <a:tr h="237998">
                <a:tc>
                  <a:txBody>
                    <a:bodyPr/>
                    <a:lstStyle/>
                    <a:p>
                      <a:pPr marL="1206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20">
                          <a:effectLst/>
                        </a:rPr>
                        <a:t>2023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marR="63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04834288"/>
                  </a:ext>
                </a:extLst>
              </a:tr>
              <a:tr h="234711">
                <a:tc>
                  <a:txBody>
                    <a:bodyPr/>
                    <a:lstStyle/>
                    <a:p>
                      <a:pPr marL="1206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20">
                          <a:effectLst/>
                        </a:rPr>
                        <a:t>2024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marR="63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57945745"/>
                  </a:ext>
                </a:extLst>
              </a:tr>
              <a:tr h="1998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621061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marL="1206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20">
                          <a:effectLst/>
                        </a:rPr>
                        <a:t>2023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50" dirty="0">
                          <a:effectLst/>
                        </a:rPr>
                        <a:t>0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marR="63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77903171"/>
                  </a:ext>
                </a:extLst>
              </a:tr>
              <a:tr h="233396">
                <a:tc>
                  <a:txBody>
                    <a:bodyPr/>
                    <a:lstStyle/>
                    <a:p>
                      <a:pPr marL="1206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20">
                          <a:effectLst/>
                        </a:rPr>
                        <a:t>2024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marR="63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53134970"/>
                  </a:ext>
                </a:extLst>
              </a:tr>
              <a:tr h="19657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92335442"/>
                  </a:ext>
                </a:extLst>
              </a:tr>
              <a:tr h="234711">
                <a:tc>
                  <a:txBody>
                    <a:bodyPr/>
                    <a:lstStyle/>
                    <a:p>
                      <a:pPr marL="1206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20">
                          <a:effectLst/>
                        </a:rPr>
                        <a:t>2023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marR="635" algn="ctr">
                        <a:spcBef>
                          <a:spcPts val="210"/>
                        </a:spcBef>
                        <a:buNone/>
                      </a:pPr>
                      <a:r>
                        <a:rPr lang="es-ES" sz="900" spc="-50">
                          <a:effectLst/>
                        </a:rPr>
                        <a:t>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6417577"/>
                  </a:ext>
                </a:extLst>
              </a:tr>
              <a:tr h="234711">
                <a:tc>
                  <a:txBody>
                    <a:bodyPr/>
                    <a:lstStyle/>
                    <a:p>
                      <a:pPr marL="1206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20" dirty="0">
                          <a:effectLst/>
                        </a:rPr>
                        <a:t>2024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 dirty="0">
                          <a:effectLst/>
                        </a:rPr>
                        <a:t>1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 dirty="0">
                          <a:effectLst/>
                        </a:rPr>
                        <a:t>1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marR="635" algn="ctr">
                        <a:spcBef>
                          <a:spcPts val="200"/>
                        </a:spcBef>
                        <a:buNone/>
                      </a:pPr>
                      <a:r>
                        <a:rPr lang="es-ES" sz="900" spc="-50" dirty="0">
                          <a:effectLst/>
                        </a:rPr>
                        <a:t>0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11018442"/>
                  </a:ext>
                </a:extLst>
              </a:tr>
            </a:tbl>
          </a:graphicData>
        </a:graphic>
      </p:graphicFrame>
      <p:sp>
        <p:nvSpPr>
          <p:cNvPr id="18456" name="Textbox 197">
            <a:extLst>
              <a:ext uri="{FF2B5EF4-FFF2-40B4-BE49-F238E27FC236}">
                <a16:creationId xmlns:a16="http://schemas.microsoft.com/office/drawing/2014/main" id="{62F2E8E1-D330-4221-EC0B-59D1AD72B5BB}"/>
              </a:ext>
            </a:extLst>
          </p:cNvPr>
          <p:cNvSpPr txBox="1"/>
          <p:nvPr/>
        </p:nvSpPr>
        <p:spPr>
          <a:xfrm>
            <a:off x="967995" y="1753031"/>
            <a:ext cx="1570355" cy="509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8260" algn="ctr">
              <a:spcBef>
                <a:spcPts val="1200"/>
              </a:spcBef>
            </a:pPr>
            <a:r>
              <a:rPr lang="es-ES" sz="1100" b="1" spc="-1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Granel</a:t>
            </a:r>
            <a:endParaRPr lang="es-CL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18457" name="Group 191">
            <a:extLst>
              <a:ext uri="{FF2B5EF4-FFF2-40B4-BE49-F238E27FC236}">
                <a16:creationId xmlns:a16="http://schemas.microsoft.com/office/drawing/2014/main" id="{7CB8B925-154D-2F42-8E93-75166140A1C5}"/>
              </a:ext>
            </a:extLst>
          </p:cNvPr>
          <p:cNvGrpSpPr>
            <a:grpSpLocks/>
          </p:cNvGrpSpPr>
          <p:nvPr/>
        </p:nvGrpSpPr>
        <p:grpSpPr>
          <a:xfrm>
            <a:off x="457200" y="1678559"/>
            <a:ext cx="1570583" cy="509905"/>
            <a:chOff x="0" y="0"/>
            <a:chExt cx="1570583" cy="509905"/>
          </a:xfrm>
        </p:grpSpPr>
        <p:sp>
          <p:nvSpPr>
            <p:cNvPr id="18458" name="Graphic 192">
              <a:extLst>
                <a:ext uri="{FF2B5EF4-FFF2-40B4-BE49-F238E27FC236}">
                  <a16:creationId xmlns:a16="http://schemas.microsoft.com/office/drawing/2014/main" id="{B820B430-0C87-D908-4C8F-FC21BB70F32D}"/>
                </a:ext>
              </a:extLst>
            </p:cNvPr>
            <p:cNvSpPr/>
            <p:nvPr/>
          </p:nvSpPr>
          <p:spPr>
            <a:xfrm>
              <a:off x="197078" y="1650"/>
              <a:ext cx="1373505" cy="495300"/>
            </a:xfrm>
            <a:custGeom>
              <a:avLst/>
              <a:gdLst/>
              <a:ahLst/>
              <a:cxnLst/>
              <a:rect l="l" t="t" r="r" b="b"/>
              <a:pathLst>
                <a:path w="1373505" h="495300">
                  <a:moveTo>
                    <a:pt x="1290446" y="0"/>
                  </a:moveTo>
                  <a:lnTo>
                    <a:pt x="82562" y="0"/>
                  </a:lnTo>
                  <a:lnTo>
                    <a:pt x="50427" y="6486"/>
                  </a:lnTo>
                  <a:lnTo>
                    <a:pt x="24183" y="24177"/>
                  </a:lnTo>
                  <a:lnTo>
                    <a:pt x="6488" y="50417"/>
                  </a:lnTo>
                  <a:lnTo>
                    <a:pt x="0" y="82550"/>
                  </a:lnTo>
                  <a:lnTo>
                    <a:pt x="0" y="412750"/>
                  </a:lnTo>
                  <a:lnTo>
                    <a:pt x="6488" y="444882"/>
                  </a:lnTo>
                  <a:lnTo>
                    <a:pt x="24183" y="471122"/>
                  </a:lnTo>
                  <a:lnTo>
                    <a:pt x="50427" y="488813"/>
                  </a:lnTo>
                  <a:lnTo>
                    <a:pt x="82562" y="495300"/>
                  </a:lnTo>
                  <a:lnTo>
                    <a:pt x="1290446" y="495300"/>
                  </a:lnTo>
                  <a:lnTo>
                    <a:pt x="1322579" y="488813"/>
                  </a:lnTo>
                  <a:lnTo>
                    <a:pt x="1348819" y="471122"/>
                  </a:lnTo>
                  <a:lnTo>
                    <a:pt x="1366510" y="444882"/>
                  </a:lnTo>
                  <a:lnTo>
                    <a:pt x="1372996" y="412750"/>
                  </a:lnTo>
                  <a:lnTo>
                    <a:pt x="1372996" y="82550"/>
                  </a:lnTo>
                  <a:lnTo>
                    <a:pt x="1366510" y="50417"/>
                  </a:lnTo>
                  <a:lnTo>
                    <a:pt x="1348819" y="24177"/>
                  </a:lnTo>
                  <a:lnTo>
                    <a:pt x="1322579" y="6486"/>
                  </a:lnTo>
                  <a:lnTo>
                    <a:pt x="1290446" y="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sp>
          <p:nvSpPr>
            <p:cNvPr id="18459" name="Graphic 193">
              <a:extLst>
                <a:ext uri="{FF2B5EF4-FFF2-40B4-BE49-F238E27FC236}">
                  <a16:creationId xmlns:a16="http://schemas.microsoft.com/office/drawing/2014/main" id="{2A68B2F7-78C6-2173-995D-501FBD61C9A5}"/>
                </a:ext>
              </a:extLst>
            </p:cNvPr>
            <p:cNvSpPr/>
            <p:nvPr/>
          </p:nvSpPr>
          <p:spPr>
            <a:xfrm>
              <a:off x="12700" y="12700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5" h="484505">
                  <a:moveTo>
                    <a:pt x="242112" y="0"/>
                  </a:moveTo>
                  <a:lnTo>
                    <a:pt x="193317" y="4921"/>
                  </a:lnTo>
                  <a:lnTo>
                    <a:pt x="147870" y="19036"/>
                  </a:lnTo>
                  <a:lnTo>
                    <a:pt x="106743" y="41369"/>
                  </a:lnTo>
                  <a:lnTo>
                    <a:pt x="70912" y="70945"/>
                  </a:lnTo>
                  <a:lnTo>
                    <a:pt x="41348" y="106790"/>
                  </a:lnTo>
                  <a:lnTo>
                    <a:pt x="19025" y="147929"/>
                  </a:lnTo>
                  <a:lnTo>
                    <a:pt x="4918" y="193387"/>
                  </a:lnTo>
                  <a:lnTo>
                    <a:pt x="0" y="242188"/>
                  </a:lnTo>
                  <a:lnTo>
                    <a:pt x="4918" y="290985"/>
                  </a:lnTo>
                  <a:lnTo>
                    <a:pt x="19025" y="336428"/>
                  </a:lnTo>
                  <a:lnTo>
                    <a:pt x="41348" y="377547"/>
                  </a:lnTo>
                  <a:lnTo>
                    <a:pt x="70912" y="413369"/>
                  </a:lnTo>
                  <a:lnTo>
                    <a:pt x="106743" y="442922"/>
                  </a:lnTo>
                  <a:lnTo>
                    <a:pt x="147870" y="465234"/>
                  </a:lnTo>
                  <a:lnTo>
                    <a:pt x="193317" y="479334"/>
                  </a:lnTo>
                  <a:lnTo>
                    <a:pt x="242112" y="484250"/>
                  </a:lnTo>
                  <a:lnTo>
                    <a:pt x="290912" y="479334"/>
                  </a:lnTo>
                  <a:lnTo>
                    <a:pt x="336362" y="465234"/>
                  </a:lnTo>
                  <a:lnTo>
                    <a:pt x="377491" y="442922"/>
                  </a:lnTo>
                  <a:lnTo>
                    <a:pt x="413324" y="413369"/>
                  </a:lnTo>
                  <a:lnTo>
                    <a:pt x="442889" y="377547"/>
                  </a:lnTo>
                  <a:lnTo>
                    <a:pt x="465212" y="336428"/>
                  </a:lnTo>
                  <a:lnTo>
                    <a:pt x="479319" y="290985"/>
                  </a:lnTo>
                  <a:lnTo>
                    <a:pt x="484238" y="242188"/>
                  </a:lnTo>
                  <a:lnTo>
                    <a:pt x="479319" y="193387"/>
                  </a:lnTo>
                  <a:lnTo>
                    <a:pt x="465212" y="147929"/>
                  </a:lnTo>
                  <a:lnTo>
                    <a:pt x="442889" y="106790"/>
                  </a:lnTo>
                  <a:lnTo>
                    <a:pt x="413324" y="70945"/>
                  </a:lnTo>
                  <a:lnTo>
                    <a:pt x="377491" y="41369"/>
                  </a:lnTo>
                  <a:lnTo>
                    <a:pt x="336362" y="19036"/>
                  </a:lnTo>
                  <a:lnTo>
                    <a:pt x="290912" y="4921"/>
                  </a:lnTo>
                  <a:lnTo>
                    <a:pt x="242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sp>
          <p:nvSpPr>
            <p:cNvPr id="18460" name="Graphic 194">
              <a:extLst>
                <a:ext uri="{FF2B5EF4-FFF2-40B4-BE49-F238E27FC236}">
                  <a16:creationId xmlns:a16="http://schemas.microsoft.com/office/drawing/2014/main" id="{8B094845-9C92-99B9-7011-8304EB3077E3}"/>
                </a:ext>
              </a:extLst>
            </p:cNvPr>
            <p:cNvSpPr/>
            <p:nvPr/>
          </p:nvSpPr>
          <p:spPr>
            <a:xfrm>
              <a:off x="12700" y="12700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5" h="484505">
                  <a:moveTo>
                    <a:pt x="242112" y="0"/>
                  </a:moveTo>
                  <a:lnTo>
                    <a:pt x="193317" y="4921"/>
                  </a:lnTo>
                  <a:lnTo>
                    <a:pt x="147870" y="19036"/>
                  </a:lnTo>
                  <a:lnTo>
                    <a:pt x="106743" y="41369"/>
                  </a:lnTo>
                  <a:lnTo>
                    <a:pt x="70912" y="70945"/>
                  </a:lnTo>
                  <a:lnTo>
                    <a:pt x="41348" y="106790"/>
                  </a:lnTo>
                  <a:lnTo>
                    <a:pt x="19025" y="147929"/>
                  </a:lnTo>
                  <a:lnTo>
                    <a:pt x="4918" y="193387"/>
                  </a:lnTo>
                  <a:lnTo>
                    <a:pt x="0" y="242188"/>
                  </a:lnTo>
                  <a:lnTo>
                    <a:pt x="4918" y="290985"/>
                  </a:lnTo>
                  <a:lnTo>
                    <a:pt x="19025" y="336428"/>
                  </a:lnTo>
                  <a:lnTo>
                    <a:pt x="41348" y="377547"/>
                  </a:lnTo>
                  <a:lnTo>
                    <a:pt x="70912" y="413369"/>
                  </a:lnTo>
                  <a:lnTo>
                    <a:pt x="106743" y="442922"/>
                  </a:lnTo>
                  <a:lnTo>
                    <a:pt x="147870" y="465234"/>
                  </a:lnTo>
                  <a:lnTo>
                    <a:pt x="193317" y="479334"/>
                  </a:lnTo>
                  <a:lnTo>
                    <a:pt x="242112" y="484250"/>
                  </a:lnTo>
                  <a:lnTo>
                    <a:pt x="290912" y="479334"/>
                  </a:lnTo>
                  <a:lnTo>
                    <a:pt x="336362" y="465234"/>
                  </a:lnTo>
                  <a:lnTo>
                    <a:pt x="377491" y="442922"/>
                  </a:lnTo>
                  <a:lnTo>
                    <a:pt x="413324" y="413369"/>
                  </a:lnTo>
                  <a:lnTo>
                    <a:pt x="442889" y="377547"/>
                  </a:lnTo>
                  <a:lnTo>
                    <a:pt x="465212" y="336428"/>
                  </a:lnTo>
                  <a:lnTo>
                    <a:pt x="479319" y="290985"/>
                  </a:lnTo>
                  <a:lnTo>
                    <a:pt x="484238" y="242188"/>
                  </a:lnTo>
                  <a:lnTo>
                    <a:pt x="479319" y="193387"/>
                  </a:lnTo>
                  <a:lnTo>
                    <a:pt x="465212" y="147929"/>
                  </a:lnTo>
                  <a:lnTo>
                    <a:pt x="442889" y="106790"/>
                  </a:lnTo>
                  <a:lnTo>
                    <a:pt x="413324" y="70945"/>
                  </a:lnTo>
                  <a:lnTo>
                    <a:pt x="377491" y="41369"/>
                  </a:lnTo>
                  <a:lnTo>
                    <a:pt x="336362" y="19036"/>
                  </a:lnTo>
                  <a:lnTo>
                    <a:pt x="290912" y="4921"/>
                  </a:lnTo>
                  <a:lnTo>
                    <a:pt x="242112" y="0"/>
                  </a:lnTo>
                  <a:close/>
                </a:path>
              </a:pathLst>
            </a:custGeom>
            <a:ln w="25400">
              <a:solidFill>
                <a:srgbClr val="8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sp>
          <p:nvSpPr>
            <p:cNvPr id="18461" name="Graphic 195">
              <a:extLst>
                <a:ext uri="{FF2B5EF4-FFF2-40B4-BE49-F238E27FC236}">
                  <a16:creationId xmlns:a16="http://schemas.microsoft.com/office/drawing/2014/main" id="{58625D1A-D00E-F173-6DA1-23B3ABD11023}"/>
                </a:ext>
              </a:extLst>
            </p:cNvPr>
            <p:cNvSpPr/>
            <p:nvPr/>
          </p:nvSpPr>
          <p:spPr>
            <a:xfrm>
              <a:off x="48958" y="37084"/>
              <a:ext cx="443865" cy="443865"/>
            </a:xfrm>
            <a:custGeom>
              <a:avLst/>
              <a:gdLst/>
              <a:ahLst/>
              <a:cxnLst/>
              <a:rect l="l" t="t" r="r" b="b"/>
              <a:pathLst>
                <a:path w="443865" h="443865">
                  <a:moveTo>
                    <a:pt x="221805" y="0"/>
                  </a:moveTo>
                  <a:lnTo>
                    <a:pt x="177102" y="4506"/>
                  </a:lnTo>
                  <a:lnTo>
                    <a:pt x="135466" y="17432"/>
                  </a:lnTo>
                  <a:lnTo>
                    <a:pt x="97790" y="37886"/>
                  </a:lnTo>
                  <a:lnTo>
                    <a:pt x="64963" y="64976"/>
                  </a:lnTo>
                  <a:lnTo>
                    <a:pt x="37879" y="97811"/>
                  </a:lnTo>
                  <a:lnTo>
                    <a:pt x="17429" y="135499"/>
                  </a:lnTo>
                  <a:lnTo>
                    <a:pt x="4506" y="177148"/>
                  </a:lnTo>
                  <a:lnTo>
                    <a:pt x="0" y="221868"/>
                  </a:lnTo>
                  <a:lnTo>
                    <a:pt x="4506" y="266583"/>
                  </a:lnTo>
                  <a:lnTo>
                    <a:pt x="17429" y="308219"/>
                  </a:lnTo>
                  <a:lnTo>
                    <a:pt x="37879" y="345886"/>
                  </a:lnTo>
                  <a:lnTo>
                    <a:pt x="64963" y="378698"/>
                  </a:lnTo>
                  <a:lnTo>
                    <a:pt x="97790" y="405764"/>
                  </a:lnTo>
                  <a:lnTo>
                    <a:pt x="135466" y="426198"/>
                  </a:lnTo>
                  <a:lnTo>
                    <a:pt x="177102" y="439109"/>
                  </a:lnTo>
                  <a:lnTo>
                    <a:pt x="221805" y="443611"/>
                  </a:lnTo>
                  <a:lnTo>
                    <a:pt x="266508" y="439109"/>
                  </a:lnTo>
                  <a:lnTo>
                    <a:pt x="308144" y="426198"/>
                  </a:lnTo>
                  <a:lnTo>
                    <a:pt x="345820" y="405764"/>
                  </a:lnTo>
                  <a:lnTo>
                    <a:pt x="378647" y="378698"/>
                  </a:lnTo>
                  <a:lnTo>
                    <a:pt x="405731" y="345886"/>
                  </a:lnTo>
                  <a:lnTo>
                    <a:pt x="426181" y="308219"/>
                  </a:lnTo>
                  <a:lnTo>
                    <a:pt x="439104" y="266583"/>
                  </a:lnTo>
                  <a:lnTo>
                    <a:pt x="443611" y="221868"/>
                  </a:lnTo>
                  <a:lnTo>
                    <a:pt x="439104" y="177148"/>
                  </a:lnTo>
                  <a:lnTo>
                    <a:pt x="426181" y="135499"/>
                  </a:lnTo>
                  <a:lnTo>
                    <a:pt x="405731" y="97811"/>
                  </a:lnTo>
                  <a:lnTo>
                    <a:pt x="378647" y="64976"/>
                  </a:lnTo>
                  <a:lnTo>
                    <a:pt x="345821" y="37886"/>
                  </a:lnTo>
                  <a:lnTo>
                    <a:pt x="308144" y="17432"/>
                  </a:lnTo>
                  <a:lnTo>
                    <a:pt x="266508" y="4506"/>
                  </a:lnTo>
                  <a:lnTo>
                    <a:pt x="221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pic>
          <p:nvPicPr>
            <p:cNvPr id="18462" name="Image 196">
              <a:extLst>
                <a:ext uri="{FF2B5EF4-FFF2-40B4-BE49-F238E27FC236}">
                  <a16:creationId xmlns:a16="http://schemas.microsoft.com/office/drawing/2014/main" id="{A8D08BDE-DF88-DE23-45CE-AEF61E06898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395" y="127609"/>
              <a:ext cx="336016" cy="243738"/>
            </a:xfrm>
            <a:prstGeom prst="rect">
              <a:avLst/>
            </a:prstGeom>
          </p:spPr>
        </p:pic>
        <p:sp>
          <p:nvSpPr>
            <p:cNvPr id="18463" name="Textbox 197">
              <a:extLst>
                <a:ext uri="{FF2B5EF4-FFF2-40B4-BE49-F238E27FC236}">
                  <a16:creationId xmlns:a16="http://schemas.microsoft.com/office/drawing/2014/main" id="{C9F70440-CF63-BAC4-26CE-E97451156600}"/>
                </a:ext>
              </a:extLst>
            </p:cNvPr>
            <p:cNvSpPr txBox="1"/>
            <p:nvPr/>
          </p:nvSpPr>
          <p:spPr>
            <a:xfrm>
              <a:off x="0" y="0"/>
              <a:ext cx="1570355" cy="509905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R="48260" algn="ctr">
                <a:spcBef>
                  <a:spcPts val="1200"/>
                </a:spcBef>
              </a:pPr>
              <a:r>
                <a:rPr lang="es-ES" sz="1100" b="1" spc="-1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Granel</a:t>
              </a:r>
              <a:endParaRPr lang="es-CL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18464" name="Group 185">
            <a:extLst>
              <a:ext uri="{FF2B5EF4-FFF2-40B4-BE49-F238E27FC236}">
                <a16:creationId xmlns:a16="http://schemas.microsoft.com/office/drawing/2014/main" id="{FB2A3A0C-D648-852A-26C9-0908A49B5127}"/>
              </a:ext>
            </a:extLst>
          </p:cNvPr>
          <p:cNvGrpSpPr>
            <a:grpSpLocks/>
          </p:cNvGrpSpPr>
          <p:nvPr/>
        </p:nvGrpSpPr>
        <p:grpSpPr>
          <a:xfrm>
            <a:off x="457200" y="2316797"/>
            <a:ext cx="1558302" cy="509905"/>
            <a:chOff x="0" y="0"/>
            <a:chExt cx="1558302" cy="509905"/>
          </a:xfrm>
        </p:grpSpPr>
        <p:sp>
          <p:nvSpPr>
            <p:cNvPr id="18465" name="Graphic 186">
              <a:extLst>
                <a:ext uri="{FF2B5EF4-FFF2-40B4-BE49-F238E27FC236}">
                  <a16:creationId xmlns:a16="http://schemas.microsoft.com/office/drawing/2014/main" id="{3A315526-FC54-D75C-D79C-F56CF931A0EE}"/>
                </a:ext>
              </a:extLst>
            </p:cNvPr>
            <p:cNvSpPr/>
            <p:nvPr/>
          </p:nvSpPr>
          <p:spPr>
            <a:xfrm>
              <a:off x="196862" y="8636"/>
              <a:ext cx="1361440" cy="495934"/>
            </a:xfrm>
            <a:custGeom>
              <a:avLst/>
              <a:gdLst/>
              <a:ahLst/>
              <a:cxnLst/>
              <a:rect l="l" t="t" r="r" b="b"/>
              <a:pathLst>
                <a:path w="1361440" h="495934">
                  <a:moveTo>
                    <a:pt x="1278597" y="0"/>
                  </a:moveTo>
                  <a:lnTo>
                    <a:pt x="82562" y="0"/>
                  </a:lnTo>
                  <a:lnTo>
                    <a:pt x="50427" y="6486"/>
                  </a:lnTo>
                  <a:lnTo>
                    <a:pt x="24183" y="24177"/>
                  </a:lnTo>
                  <a:lnTo>
                    <a:pt x="6488" y="50417"/>
                  </a:lnTo>
                  <a:lnTo>
                    <a:pt x="0" y="82550"/>
                  </a:lnTo>
                  <a:lnTo>
                    <a:pt x="0" y="412876"/>
                  </a:lnTo>
                  <a:lnTo>
                    <a:pt x="6488" y="445009"/>
                  </a:lnTo>
                  <a:lnTo>
                    <a:pt x="24183" y="471249"/>
                  </a:lnTo>
                  <a:lnTo>
                    <a:pt x="50427" y="488940"/>
                  </a:lnTo>
                  <a:lnTo>
                    <a:pt x="82562" y="495426"/>
                  </a:lnTo>
                  <a:lnTo>
                    <a:pt x="1278597" y="495426"/>
                  </a:lnTo>
                  <a:lnTo>
                    <a:pt x="1310730" y="488940"/>
                  </a:lnTo>
                  <a:lnTo>
                    <a:pt x="1336970" y="471249"/>
                  </a:lnTo>
                  <a:lnTo>
                    <a:pt x="1354660" y="445009"/>
                  </a:lnTo>
                  <a:lnTo>
                    <a:pt x="1361147" y="412876"/>
                  </a:lnTo>
                  <a:lnTo>
                    <a:pt x="1361147" y="82550"/>
                  </a:lnTo>
                  <a:lnTo>
                    <a:pt x="1354660" y="50417"/>
                  </a:lnTo>
                  <a:lnTo>
                    <a:pt x="1336970" y="24177"/>
                  </a:lnTo>
                  <a:lnTo>
                    <a:pt x="1310730" y="6486"/>
                  </a:lnTo>
                  <a:lnTo>
                    <a:pt x="1278597" y="0"/>
                  </a:lnTo>
                  <a:close/>
                </a:path>
              </a:pathLst>
            </a:custGeom>
            <a:solidFill>
              <a:srgbClr val="0066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sp>
          <p:nvSpPr>
            <p:cNvPr id="18466" name="Graphic 187">
              <a:extLst>
                <a:ext uri="{FF2B5EF4-FFF2-40B4-BE49-F238E27FC236}">
                  <a16:creationId xmlns:a16="http://schemas.microsoft.com/office/drawing/2014/main" id="{E652C420-AF1A-1FAC-A8F8-10F58A4953EC}"/>
                </a:ext>
              </a:extLst>
            </p:cNvPr>
            <p:cNvSpPr/>
            <p:nvPr/>
          </p:nvSpPr>
          <p:spPr>
            <a:xfrm>
              <a:off x="12700" y="12700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5" h="484505">
                  <a:moveTo>
                    <a:pt x="242125" y="0"/>
                  </a:moveTo>
                  <a:lnTo>
                    <a:pt x="193326" y="4916"/>
                  </a:lnTo>
                  <a:lnTo>
                    <a:pt x="147875" y="19016"/>
                  </a:lnTo>
                  <a:lnTo>
                    <a:pt x="106746" y="41328"/>
                  </a:lnTo>
                  <a:lnTo>
                    <a:pt x="70913" y="70881"/>
                  </a:lnTo>
                  <a:lnTo>
                    <a:pt x="41348" y="106703"/>
                  </a:lnTo>
                  <a:lnTo>
                    <a:pt x="19026" y="147822"/>
                  </a:lnTo>
                  <a:lnTo>
                    <a:pt x="4918" y="193265"/>
                  </a:lnTo>
                  <a:lnTo>
                    <a:pt x="0" y="242062"/>
                  </a:lnTo>
                  <a:lnTo>
                    <a:pt x="4918" y="290863"/>
                  </a:lnTo>
                  <a:lnTo>
                    <a:pt x="19026" y="336321"/>
                  </a:lnTo>
                  <a:lnTo>
                    <a:pt x="41348" y="377460"/>
                  </a:lnTo>
                  <a:lnTo>
                    <a:pt x="70913" y="413305"/>
                  </a:lnTo>
                  <a:lnTo>
                    <a:pt x="106746" y="442881"/>
                  </a:lnTo>
                  <a:lnTo>
                    <a:pt x="147875" y="465214"/>
                  </a:lnTo>
                  <a:lnTo>
                    <a:pt x="193326" y="479329"/>
                  </a:lnTo>
                  <a:lnTo>
                    <a:pt x="242125" y="484250"/>
                  </a:lnTo>
                  <a:lnTo>
                    <a:pt x="290921" y="479329"/>
                  </a:lnTo>
                  <a:lnTo>
                    <a:pt x="336370" y="465214"/>
                  </a:lnTo>
                  <a:lnTo>
                    <a:pt x="377498" y="442881"/>
                  </a:lnTo>
                  <a:lnTo>
                    <a:pt x="413332" y="413305"/>
                  </a:lnTo>
                  <a:lnTo>
                    <a:pt x="442898" y="377460"/>
                  </a:lnTo>
                  <a:lnTo>
                    <a:pt x="465223" y="336321"/>
                  </a:lnTo>
                  <a:lnTo>
                    <a:pt x="479331" y="290863"/>
                  </a:lnTo>
                  <a:lnTo>
                    <a:pt x="484250" y="242062"/>
                  </a:lnTo>
                  <a:lnTo>
                    <a:pt x="479331" y="193265"/>
                  </a:lnTo>
                  <a:lnTo>
                    <a:pt x="465223" y="147822"/>
                  </a:lnTo>
                  <a:lnTo>
                    <a:pt x="442898" y="106703"/>
                  </a:lnTo>
                  <a:lnTo>
                    <a:pt x="413332" y="70881"/>
                  </a:lnTo>
                  <a:lnTo>
                    <a:pt x="377498" y="41328"/>
                  </a:lnTo>
                  <a:lnTo>
                    <a:pt x="336370" y="19016"/>
                  </a:lnTo>
                  <a:lnTo>
                    <a:pt x="290921" y="4916"/>
                  </a:lnTo>
                  <a:lnTo>
                    <a:pt x="2421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sp>
          <p:nvSpPr>
            <p:cNvPr id="18467" name="Graphic 188">
              <a:extLst>
                <a:ext uri="{FF2B5EF4-FFF2-40B4-BE49-F238E27FC236}">
                  <a16:creationId xmlns:a16="http://schemas.microsoft.com/office/drawing/2014/main" id="{3E0B1232-6637-9BB9-1FF6-457C394244CF}"/>
                </a:ext>
              </a:extLst>
            </p:cNvPr>
            <p:cNvSpPr/>
            <p:nvPr/>
          </p:nvSpPr>
          <p:spPr>
            <a:xfrm>
              <a:off x="12700" y="12700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5" h="484505">
                  <a:moveTo>
                    <a:pt x="242125" y="0"/>
                  </a:moveTo>
                  <a:lnTo>
                    <a:pt x="193326" y="4916"/>
                  </a:lnTo>
                  <a:lnTo>
                    <a:pt x="147875" y="19016"/>
                  </a:lnTo>
                  <a:lnTo>
                    <a:pt x="106746" y="41328"/>
                  </a:lnTo>
                  <a:lnTo>
                    <a:pt x="70913" y="70881"/>
                  </a:lnTo>
                  <a:lnTo>
                    <a:pt x="41348" y="106703"/>
                  </a:lnTo>
                  <a:lnTo>
                    <a:pt x="19026" y="147822"/>
                  </a:lnTo>
                  <a:lnTo>
                    <a:pt x="4918" y="193265"/>
                  </a:lnTo>
                  <a:lnTo>
                    <a:pt x="0" y="242062"/>
                  </a:lnTo>
                  <a:lnTo>
                    <a:pt x="4918" y="290863"/>
                  </a:lnTo>
                  <a:lnTo>
                    <a:pt x="19026" y="336321"/>
                  </a:lnTo>
                  <a:lnTo>
                    <a:pt x="41348" y="377460"/>
                  </a:lnTo>
                  <a:lnTo>
                    <a:pt x="70913" y="413305"/>
                  </a:lnTo>
                  <a:lnTo>
                    <a:pt x="106746" y="442881"/>
                  </a:lnTo>
                  <a:lnTo>
                    <a:pt x="147875" y="465214"/>
                  </a:lnTo>
                  <a:lnTo>
                    <a:pt x="193326" y="479329"/>
                  </a:lnTo>
                  <a:lnTo>
                    <a:pt x="242125" y="484250"/>
                  </a:lnTo>
                  <a:lnTo>
                    <a:pt x="290921" y="479329"/>
                  </a:lnTo>
                  <a:lnTo>
                    <a:pt x="336370" y="465214"/>
                  </a:lnTo>
                  <a:lnTo>
                    <a:pt x="377498" y="442881"/>
                  </a:lnTo>
                  <a:lnTo>
                    <a:pt x="413332" y="413305"/>
                  </a:lnTo>
                  <a:lnTo>
                    <a:pt x="442898" y="377460"/>
                  </a:lnTo>
                  <a:lnTo>
                    <a:pt x="465223" y="336321"/>
                  </a:lnTo>
                  <a:lnTo>
                    <a:pt x="479331" y="290863"/>
                  </a:lnTo>
                  <a:lnTo>
                    <a:pt x="484250" y="242062"/>
                  </a:lnTo>
                  <a:lnTo>
                    <a:pt x="479331" y="193265"/>
                  </a:lnTo>
                  <a:lnTo>
                    <a:pt x="465223" y="147822"/>
                  </a:lnTo>
                  <a:lnTo>
                    <a:pt x="442898" y="106703"/>
                  </a:lnTo>
                  <a:lnTo>
                    <a:pt x="413332" y="70881"/>
                  </a:lnTo>
                  <a:lnTo>
                    <a:pt x="377498" y="41328"/>
                  </a:lnTo>
                  <a:lnTo>
                    <a:pt x="336370" y="19016"/>
                  </a:lnTo>
                  <a:lnTo>
                    <a:pt x="290921" y="4916"/>
                  </a:lnTo>
                  <a:lnTo>
                    <a:pt x="242125" y="0"/>
                  </a:lnTo>
                  <a:close/>
                </a:path>
              </a:pathLst>
            </a:custGeom>
            <a:ln w="25400">
              <a:solidFill>
                <a:srgbClr val="0066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pic>
          <p:nvPicPr>
            <p:cNvPr id="18468" name="Image 189">
              <a:extLst>
                <a:ext uri="{FF2B5EF4-FFF2-40B4-BE49-F238E27FC236}">
                  <a16:creationId xmlns:a16="http://schemas.microsoft.com/office/drawing/2014/main" id="{61EBF7A0-E98E-2AC4-800B-BCF9EBEA193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699" y="121831"/>
              <a:ext cx="327456" cy="240499"/>
            </a:xfrm>
            <a:prstGeom prst="rect">
              <a:avLst/>
            </a:prstGeom>
          </p:spPr>
        </p:pic>
        <p:sp>
          <p:nvSpPr>
            <p:cNvPr id="18469" name="Textbox 190">
              <a:extLst>
                <a:ext uri="{FF2B5EF4-FFF2-40B4-BE49-F238E27FC236}">
                  <a16:creationId xmlns:a16="http://schemas.microsoft.com/office/drawing/2014/main" id="{B857B8B5-4930-1942-0978-49CA6212D404}"/>
                </a:ext>
              </a:extLst>
            </p:cNvPr>
            <p:cNvSpPr txBox="1"/>
            <p:nvPr/>
          </p:nvSpPr>
          <p:spPr>
            <a:xfrm>
              <a:off x="0" y="0"/>
              <a:ext cx="1558290" cy="509905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15"/>
                </a:spcBef>
                <a:buNone/>
              </a:pPr>
              <a:r>
                <a:rPr lang="es-ES" sz="1100" dirty="0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 </a:t>
              </a:r>
              <a:endParaRPr lang="es-CL" sz="110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548005"/>
              <a:r>
                <a:rPr lang="es-ES" sz="1100" b="1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Gas</a:t>
              </a:r>
              <a:r>
                <a:rPr lang="es-ES" sz="1100" b="1" spc="-1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Red</a:t>
              </a:r>
              <a:r>
                <a:rPr lang="es-ES" sz="1100" b="1" spc="-2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-25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GLP</a:t>
              </a:r>
              <a:endParaRPr lang="es-CL" sz="110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18470" name="Group 224">
            <a:extLst>
              <a:ext uri="{FF2B5EF4-FFF2-40B4-BE49-F238E27FC236}">
                <a16:creationId xmlns:a16="http://schemas.microsoft.com/office/drawing/2014/main" id="{14A1304B-F2D5-6EF6-A9E0-E909FF379040}"/>
              </a:ext>
            </a:extLst>
          </p:cNvPr>
          <p:cNvGrpSpPr>
            <a:grpSpLocks/>
          </p:cNvGrpSpPr>
          <p:nvPr/>
        </p:nvGrpSpPr>
        <p:grpSpPr>
          <a:xfrm>
            <a:off x="478308" y="2974776"/>
            <a:ext cx="1537182" cy="509905"/>
            <a:chOff x="0" y="0"/>
            <a:chExt cx="1537182" cy="509905"/>
          </a:xfrm>
        </p:grpSpPr>
        <p:sp>
          <p:nvSpPr>
            <p:cNvPr id="18471" name="Graphic 225">
              <a:extLst>
                <a:ext uri="{FF2B5EF4-FFF2-40B4-BE49-F238E27FC236}">
                  <a16:creationId xmlns:a16="http://schemas.microsoft.com/office/drawing/2014/main" id="{A03F3CD8-9E04-4D4F-8BBD-70F5B8E1F084}"/>
                </a:ext>
              </a:extLst>
            </p:cNvPr>
            <p:cNvSpPr/>
            <p:nvPr/>
          </p:nvSpPr>
          <p:spPr>
            <a:xfrm>
              <a:off x="154152" y="5206"/>
              <a:ext cx="1383030" cy="495934"/>
            </a:xfrm>
            <a:custGeom>
              <a:avLst/>
              <a:gdLst/>
              <a:ahLst/>
              <a:cxnLst/>
              <a:rect l="l" t="t" r="r" b="b"/>
              <a:pathLst>
                <a:path w="1383030" h="495934">
                  <a:moveTo>
                    <a:pt x="1299933" y="0"/>
                  </a:moveTo>
                  <a:lnTo>
                    <a:pt x="82562" y="0"/>
                  </a:lnTo>
                  <a:lnTo>
                    <a:pt x="50427" y="6486"/>
                  </a:lnTo>
                  <a:lnTo>
                    <a:pt x="24183" y="24177"/>
                  </a:lnTo>
                  <a:lnTo>
                    <a:pt x="6488" y="50417"/>
                  </a:lnTo>
                  <a:lnTo>
                    <a:pt x="0" y="82550"/>
                  </a:lnTo>
                  <a:lnTo>
                    <a:pt x="0" y="412876"/>
                  </a:lnTo>
                  <a:lnTo>
                    <a:pt x="6488" y="445009"/>
                  </a:lnTo>
                  <a:lnTo>
                    <a:pt x="24183" y="471249"/>
                  </a:lnTo>
                  <a:lnTo>
                    <a:pt x="50427" y="488940"/>
                  </a:lnTo>
                  <a:lnTo>
                    <a:pt x="82562" y="495426"/>
                  </a:lnTo>
                  <a:lnTo>
                    <a:pt x="1299933" y="495426"/>
                  </a:lnTo>
                  <a:lnTo>
                    <a:pt x="1332066" y="488940"/>
                  </a:lnTo>
                  <a:lnTo>
                    <a:pt x="1358306" y="471249"/>
                  </a:lnTo>
                  <a:lnTo>
                    <a:pt x="1375996" y="445009"/>
                  </a:lnTo>
                  <a:lnTo>
                    <a:pt x="1382483" y="412876"/>
                  </a:lnTo>
                  <a:lnTo>
                    <a:pt x="1382483" y="82550"/>
                  </a:lnTo>
                  <a:lnTo>
                    <a:pt x="1375996" y="50417"/>
                  </a:lnTo>
                  <a:lnTo>
                    <a:pt x="1358306" y="24177"/>
                  </a:lnTo>
                  <a:lnTo>
                    <a:pt x="1332066" y="6486"/>
                  </a:lnTo>
                  <a:lnTo>
                    <a:pt x="1299933" y="0"/>
                  </a:lnTo>
                  <a:close/>
                </a:path>
              </a:pathLst>
            </a:custGeom>
            <a:solidFill>
              <a:srgbClr val="009B21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sp>
          <p:nvSpPr>
            <p:cNvPr id="18472" name="Graphic 226">
              <a:extLst>
                <a:ext uri="{FF2B5EF4-FFF2-40B4-BE49-F238E27FC236}">
                  <a16:creationId xmlns:a16="http://schemas.microsoft.com/office/drawing/2014/main" id="{AAE331D8-0365-ED15-38CB-6DC6B21EFCF6}"/>
                </a:ext>
              </a:extLst>
            </p:cNvPr>
            <p:cNvSpPr/>
            <p:nvPr/>
          </p:nvSpPr>
          <p:spPr>
            <a:xfrm>
              <a:off x="12700" y="12700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5" h="484505">
                  <a:moveTo>
                    <a:pt x="242112" y="0"/>
                  </a:moveTo>
                  <a:lnTo>
                    <a:pt x="193317" y="4921"/>
                  </a:lnTo>
                  <a:lnTo>
                    <a:pt x="147870" y="19036"/>
                  </a:lnTo>
                  <a:lnTo>
                    <a:pt x="106743" y="41369"/>
                  </a:lnTo>
                  <a:lnTo>
                    <a:pt x="70912" y="70945"/>
                  </a:lnTo>
                  <a:lnTo>
                    <a:pt x="41348" y="106790"/>
                  </a:lnTo>
                  <a:lnTo>
                    <a:pt x="19025" y="147929"/>
                  </a:lnTo>
                  <a:lnTo>
                    <a:pt x="4918" y="193387"/>
                  </a:lnTo>
                  <a:lnTo>
                    <a:pt x="0" y="242188"/>
                  </a:lnTo>
                  <a:lnTo>
                    <a:pt x="4918" y="290949"/>
                  </a:lnTo>
                  <a:lnTo>
                    <a:pt x="19025" y="336375"/>
                  </a:lnTo>
                  <a:lnTo>
                    <a:pt x="41348" y="377491"/>
                  </a:lnTo>
                  <a:lnTo>
                    <a:pt x="70912" y="413321"/>
                  </a:lnTo>
                  <a:lnTo>
                    <a:pt x="106743" y="442888"/>
                  </a:lnTo>
                  <a:lnTo>
                    <a:pt x="147870" y="465216"/>
                  </a:lnTo>
                  <a:lnTo>
                    <a:pt x="193317" y="479329"/>
                  </a:lnTo>
                  <a:lnTo>
                    <a:pt x="242112" y="484250"/>
                  </a:lnTo>
                  <a:lnTo>
                    <a:pt x="290912" y="479329"/>
                  </a:lnTo>
                  <a:lnTo>
                    <a:pt x="336362" y="465216"/>
                  </a:lnTo>
                  <a:lnTo>
                    <a:pt x="377491" y="442888"/>
                  </a:lnTo>
                  <a:lnTo>
                    <a:pt x="413324" y="413321"/>
                  </a:lnTo>
                  <a:lnTo>
                    <a:pt x="442889" y="377491"/>
                  </a:lnTo>
                  <a:lnTo>
                    <a:pt x="465212" y="336375"/>
                  </a:lnTo>
                  <a:lnTo>
                    <a:pt x="479319" y="290949"/>
                  </a:lnTo>
                  <a:lnTo>
                    <a:pt x="484238" y="242188"/>
                  </a:lnTo>
                  <a:lnTo>
                    <a:pt x="479319" y="193387"/>
                  </a:lnTo>
                  <a:lnTo>
                    <a:pt x="465212" y="147929"/>
                  </a:lnTo>
                  <a:lnTo>
                    <a:pt x="442889" y="106790"/>
                  </a:lnTo>
                  <a:lnTo>
                    <a:pt x="413324" y="70945"/>
                  </a:lnTo>
                  <a:lnTo>
                    <a:pt x="377491" y="41369"/>
                  </a:lnTo>
                  <a:lnTo>
                    <a:pt x="336362" y="19036"/>
                  </a:lnTo>
                  <a:lnTo>
                    <a:pt x="290912" y="4921"/>
                  </a:lnTo>
                  <a:lnTo>
                    <a:pt x="242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sp>
          <p:nvSpPr>
            <p:cNvPr id="18473" name="Graphic 227">
              <a:extLst>
                <a:ext uri="{FF2B5EF4-FFF2-40B4-BE49-F238E27FC236}">
                  <a16:creationId xmlns:a16="http://schemas.microsoft.com/office/drawing/2014/main" id="{B7D75934-A5A9-1F5D-78F1-4F2833C64DC4}"/>
                </a:ext>
              </a:extLst>
            </p:cNvPr>
            <p:cNvSpPr/>
            <p:nvPr/>
          </p:nvSpPr>
          <p:spPr>
            <a:xfrm>
              <a:off x="12700" y="12700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5" h="484505">
                  <a:moveTo>
                    <a:pt x="242112" y="0"/>
                  </a:moveTo>
                  <a:lnTo>
                    <a:pt x="193317" y="4921"/>
                  </a:lnTo>
                  <a:lnTo>
                    <a:pt x="147870" y="19036"/>
                  </a:lnTo>
                  <a:lnTo>
                    <a:pt x="106743" y="41369"/>
                  </a:lnTo>
                  <a:lnTo>
                    <a:pt x="70912" y="70945"/>
                  </a:lnTo>
                  <a:lnTo>
                    <a:pt x="41348" y="106790"/>
                  </a:lnTo>
                  <a:lnTo>
                    <a:pt x="19025" y="147929"/>
                  </a:lnTo>
                  <a:lnTo>
                    <a:pt x="4918" y="193387"/>
                  </a:lnTo>
                  <a:lnTo>
                    <a:pt x="0" y="242188"/>
                  </a:lnTo>
                  <a:lnTo>
                    <a:pt x="4918" y="290949"/>
                  </a:lnTo>
                  <a:lnTo>
                    <a:pt x="19025" y="336375"/>
                  </a:lnTo>
                  <a:lnTo>
                    <a:pt x="41348" y="377491"/>
                  </a:lnTo>
                  <a:lnTo>
                    <a:pt x="70912" y="413321"/>
                  </a:lnTo>
                  <a:lnTo>
                    <a:pt x="106743" y="442888"/>
                  </a:lnTo>
                  <a:lnTo>
                    <a:pt x="147870" y="465216"/>
                  </a:lnTo>
                  <a:lnTo>
                    <a:pt x="193317" y="479329"/>
                  </a:lnTo>
                  <a:lnTo>
                    <a:pt x="242112" y="484250"/>
                  </a:lnTo>
                  <a:lnTo>
                    <a:pt x="290912" y="479329"/>
                  </a:lnTo>
                  <a:lnTo>
                    <a:pt x="336362" y="465216"/>
                  </a:lnTo>
                  <a:lnTo>
                    <a:pt x="377491" y="442888"/>
                  </a:lnTo>
                  <a:lnTo>
                    <a:pt x="413324" y="413321"/>
                  </a:lnTo>
                  <a:lnTo>
                    <a:pt x="442889" y="377491"/>
                  </a:lnTo>
                  <a:lnTo>
                    <a:pt x="465212" y="336375"/>
                  </a:lnTo>
                  <a:lnTo>
                    <a:pt x="479319" y="290949"/>
                  </a:lnTo>
                  <a:lnTo>
                    <a:pt x="484238" y="242188"/>
                  </a:lnTo>
                  <a:lnTo>
                    <a:pt x="479319" y="193387"/>
                  </a:lnTo>
                  <a:lnTo>
                    <a:pt x="465212" y="147929"/>
                  </a:lnTo>
                  <a:lnTo>
                    <a:pt x="442889" y="106790"/>
                  </a:lnTo>
                  <a:lnTo>
                    <a:pt x="413324" y="70945"/>
                  </a:lnTo>
                  <a:lnTo>
                    <a:pt x="377491" y="41369"/>
                  </a:lnTo>
                  <a:lnTo>
                    <a:pt x="336362" y="19036"/>
                  </a:lnTo>
                  <a:lnTo>
                    <a:pt x="290912" y="4921"/>
                  </a:lnTo>
                  <a:lnTo>
                    <a:pt x="242112" y="0"/>
                  </a:lnTo>
                  <a:close/>
                </a:path>
              </a:pathLst>
            </a:custGeom>
            <a:ln w="25400">
              <a:solidFill>
                <a:srgbClr val="0099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pic>
          <p:nvPicPr>
            <p:cNvPr id="18474" name="Image 228">
              <a:extLst>
                <a:ext uri="{FF2B5EF4-FFF2-40B4-BE49-F238E27FC236}">
                  <a16:creationId xmlns:a16="http://schemas.microsoft.com/office/drawing/2014/main" id="{D04B8B8C-89AC-48FB-84FD-38C5033BF19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183" y="118198"/>
              <a:ext cx="322364" cy="236766"/>
            </a:xfrm>
            <a:prstGeom prst="rect">
              <a:avLst/>
            </a:prstGeom>
          </p:spPr>
        </p:pic>
        <p:sp>
          <p:nvSpPr>
            <p:cNvPr id="18475" name="Textbox 229">
              <a:extLst>
                <a:ext uri="{FF2B5EF4-FFF2-40B4-BE49-F238E27FC236}">
                  <a16:creationId xmlns:a16="http://schemas.microsoft.com/office/drawing/2014/main" id="{6EACCB3F-D750-22A7-8AB5-008CBD668A65}"/>
                </a:ext>
              </a:extLst>
            </p:cNvPr>
            <p:cNvSpPr txBox="1"/>
            <p:nvPr/>
          </p:nvSpPr>
          <p:spPr>
            <a:xfrm>
              <a:off x="0" y="0"/>
              <a:ext cx="1536700" cy="509905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545465">
                <a:spcBef>
                  <a:spcPts val="1220"/>
                </a:spcBef>
              </a:pPr>
              <a:r>
                <a:rPr lang="es-ES" sz="1100" b="1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Gas</a:t>
              </a:r>
              <a:r>
                <a:rPr lang="es-ES" sz="1100" b="1" spc="-1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de</a:t>
              </a:r>
              <a:r>
                <a:rPr lang="es-ES" sz="1100" b="1" spc="-15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-25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Red</a:t>
              </a:r>
              <a:endParaRPr lang="es-CL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18476" name="Group 230">
            <a:extLst>
              <a:ext uri="{FF2B5EF4-FFF2-40B4-BE49-F238E27FC236}">
                <a16:creationId xmlns:a16="http://schemas.microsoft.com/office/drawing/2014/main" id="{2C5479ED-4CE4-C8B0-2232-249469821147}"/>
              </a:ext>
            </a:extLst>
          </p:cNvPr>
          <p:cNvGrpSpPr>
            <a:grpSpLocks/>
          </p:cNvGrpSpPr>
          <p:nvPr/>
        </p:nvGrpSpPr>
        <p:grpSpPr>
          <a:xfrm>
            <a:off x="498247" y="3632755"/>
            <a:ext cx="1496822" cy="509905"/>
            <a:chOff x="0" y="0"/>
            <a:chExt cx="1496822" cy="509905"/>
          </a:xfrm>
        </p:grpSpPr>
        <p:sp>
          <p:nvSpPr>
            <p:cNvPr id="18477" name="Graphic 231">
              <a:extLst>
                <a:ext uri="{FF2B5EF4-FFF2-40B4-BE49-F238E27FC236}">
                  <a16:creationId xmlns:a16="http://schemas.microsoft.com/office/drawing/2014/main" id="{1AD2DEC9-42BA-AD58-B18E-19B0EC9E0319}"/>
                </a:ext>
              </a:extLst>
            </p:cNvPr>
            <p:cNvSpPr/>
            <p:nvPr/>
          </p:nvSpPr>
          <p:spPr>
            <a:xfrm>
              <a:off x="123952" y="5206"/>
              <a:ext cx="1372870" cy="495934"/>
            </a:xfrm>
            <a:custGeom>
              <a:avLst/>
              <a:gdLst/>
              <a:ahLst/>
              <a:cxnLst/>
              <a:rect l="l" t="t" r="r" b="b"/>
              <a:pathLst>
                <a:path w="1372870" h="495934">
                  <a:moveTo>
                    <a:pt x="1289761" y="0"/>
                  </a:moveTo>
                  <a:lnTo>
                    <a:pt x="82562" y="0"/>
                  </a:lnTo>
                  <a:lnTo>
                    <a:pt x="50427" y="6486"/>
                  </a:lnTo>
                  <a:lnTo>
                    <a:pt x="24183" y="24177"/>
                  </a:lnTo>
                  <a:lnTo>
                    <a:pt x="6488" y="50417"/>
                  </a:lnTo>
                  <a:lnTo>
                    <a:pt x="0" y="82550"/>
                  </a:lnTo>
                  <a:lnTo>
                    <a:pt x="0" y="412876"/>
                  </a:lnTo>
                  <a:lnTo>
                    <a:pt x="6488" y="445009"/>
                  </a:lnTo>
                  <a:lnTo>
                    <a:pt x="24183" y="471249"/>
                  </a:lnTo>
                  <a:lnTo>
                    <a:pt x="50427" y="488940"/>
                  </a:lnTo>
                  <a:lnTo>
                    <a:pt x="82562" y="495426"/>
                  </a:lnTo>
                  <a:lnTo>
                    <a:pt x="1289761" y="495426"/>
                  </a:lnTo>
                  <a:lnTo>
                    <a:pt x="1321894" y="488940"/>
                  </a:lnTo>
                  <a:lnTo>
                    <a:pt x="1348133" y="471249"/>
                  </a:lnTo>
                  <a:lnTo>
                    <a:pt x="1365824" y="445009"/>
                  </a:lnTo>
                  <a:lnTo>
                    <a:pt x="1372311" y="412876"/>
                  </a:lnTo>
                  <a:lnTo>
                    <a:pt x="1372311" y="82550"/>
                  </a:lnTo>
                  <a:lnTo>
                    <a:pt x="1365824" y="50417"/>
                  </a:lnTo>
                  <a:lnTo>
                    <a:pt x="1348133" y="24177"/>
                  </a:lnTo>
                  <a:lnTo>
                    <a:pt x="1321894" y="6486"/>
                  </a:lnTo>
                  <a:lnTo>
                    <a:pt x="1289761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sp>
          <p:nvSpPr>
            <p:cNvPr id="18478" name="Graphic 232">
              <a:extLst>
                <a:ext uri="{FF2B5EF4-FFF2-40B4-BE49-F238E27FC236}">
                  <a16:creationId xmlns:a16="http://schemas.microsoft.com/office/drawing/2014/main" id="{56ABE3F3-0124-53C0-762B-75D405138291}"/>
                </a:ext>
              </a:extLst>
            </p:cNvPr>
            <p:cNvSpPr/>
            <p:nvPr/>
          </p:nvSpPr>
          <p:spPr>
            <a:xfrm>
              <a:off x="12700" y="12700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5" h="484505">
                  <a:moveTo>
                    <a:pt x="242125" y="0"/>
                  </a:moveTo>
                  <a:lnTo>
                    <a:pt x="193326" y="4916"/>
                  </a:lnTo>
                  <a:lnTo>
                    <a:pt x="147875" y="19016"/>
                  </a:lnTo>
                  <a:lnTo>
                    <a:pt x="106746" y="41328"/>
                  </a:lnTo>
                  <a:lnTo>
                    <a:pt x="70913" y="70881"/>
                  </a:lnTo>
                  <a:lnTo>
                    <a:pt x="41348" y="106703"/>
                  </a:lnTo>
                  <a:lnTo>
                    <a:pt x="19026" y="147822"/>
                  </a:lnTo>
                  <a:lnTo>
                    <a:pt x="4918" y="193265"/>
                  </a:lnTo>
                  <a:lnTo>
                    <a:pt x="0" y="242062"/>
                  </a:lnTo>
                  <a:lnTo>
                    <a:pt x="4918" y="290863"/>
                  </a:lnTo>
                  <a:lnTo>
                    <a:pt x="19026" y="336321"/>
                  </a:lnTo>
                  <a:lnTo>
                    <a:pt x="41348" y="377460"/>
                  </a:lnTo>
                  <a:lnTo>
                    <a:pt x="70913" y="413305"/>
                  </a:lnTo>
                  <a:lnTo>
                    <a:pt x="106746" y="442881"/>
                  </a:lnTo>
                  <a:lnTo>
                    <a:pt x="147875" y="465214"/>
                  </a:lnTo>
                  <a:lnTo>
                    <a:pt x="193326" y="479329"/>
                  </a:lnTo>
                  <a:lnTo>
                    <a:pt x="242125" y="484250"/>
                  </a:lnTo>
                  <a:lnTo>
                    <a:pt x="290924" y="479329"/>
                  </a:lnTo>
                  <a:lnTo>
                    <a:pt x="336375" y="465214"/>
                  </a:lnTo>
                  <a:lnTo>
                    <a:pt x="377504" y="442881"/>
                  </a:lnTo>
                  <a:lnTo>
                    <a:pt x="413337" y="413305"/>
                  </a:lnTo>
                  <a:lnTo>
                    <a:pt x="442902" y="377460"/>
                  </a:lnTo>
                  <a:lnTo>
                    <a:pt x="465224" y="336321"/>
                  </a:lnTo>
                  <a:lnTo>
                    <a:pt x="479332" y="290863"/>
                  </a:lnTo>
                  <a:lnTo>
                    <a:pt x="484250" y="242062"/>
                  </a:lnTo>
                  <a:lnTo>
                    <a:pt x="479332" y="193265"/>
                  </a:lnTo>
                  <a:lnTo>
                    <a:pt x="465224" y="147822"/>
                  </a:lnTo>
                  <a:lnTo>
                    <a:pt x="442902" y="106703"/>
                  </a:lnTo>
                  <a:lnTo>
                    <a:pt x="413337" y="70881"/>
                  </a:lnTo>
                  <a:lnTo>
                    <a:pt x="377504" y="41328"/>
                  </a:lnTo>
                  <a:lnTo>
                    <a:pt x="336375" y="19016"/>
                  </a:lnTo>
                  <a:lnTo>
                    <a:pt x="290924" y="4916"/>
                  </a:lnTo>
                  <a:lnTo>
                    <a:pt x="2421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sp>
          <p:nvSpPr>
            <p:cNvPr id="18479" name="Graphic 233">
              <a:extLst>
                <a:ext uri="{FF2B5EF4-FFF2-40B4-BE49-F238E27FC236}">
                  <a16:creationId xmlns:a16="http://schemas.microsoft.com/office/drawing/2014/main" id="{6CE41C82-1361-8121-AED2-9FE397C6DC3F}"/>
                </a:ext>
              </a:extLst>
            </p:cNvPr>
            <p:cNvSpPr/>
            <p:nvPr/>
          </p:nvSpPr>
          <p:spPr>
            <a:xfrm>
              <a:off x="12700" y="12700"/>
              <a:ext cx="484505" cy="484505"/>
            </a:xfrm>
            <a:custGeom>
              <a:avLst/>
              <a:gdLst/>
              <a:ahLst/>
              <a:cxnLst/>
              <a:rect l="l" t="t" r="r" b="b"/>
              <a:pathLst>
                <a:path w="484505" h="484505">
                  <a:moveTo>
                    <a:pt x="242125" y="0"/>
                  </a:moveTo>
                  <a:lnTo>
                    <a:pt x="193326" y="4916"/>
                  </a:lnTo>
                  <a:lnTo>
                    <a:pt x="147875" y="19016"/>
                  </a:lnTo>
                  <a:lnTo>
                    <a:pt x="106746" y="41328"/>
                  </a:lnTo>
                  <a:lnTo>
                    <a:pt x="70913" y="70881"/>
                  </a:lnTo>
                  <a:lnTo>
                    <a:pt x="41348" y="106703"/>
                  </a:lnTo>
                  <a:lnTo>
                    <a:pt x="19026" y="147822"/>
                  </a:lnTo>
                  <a:lnTo>
                    <a:pt x="4918" y="193265"/>
                  </a:lnTo>
                  <a:lnTo>
                    <a:pt x="0" y="242062"/>
                  </a:lnTo>
                  <a:lnTo>
                    <a:pt x="4918" y="290863"/>
                  </a:lnTo>
                  <a:lnTo>
                    <a:pt x="19026" y="336321"/>
                  </a:lnTo>
                  <a:lnTo>
                    <a:pt x="41348" y="377460"/>
                  </a:lnTo>
                  <a:lnTo>
                    <a:pt x="70913" y="413305"/>
                  </a:lnTo>
                  <a:lnTo>
                    <a:pt x="106746" y="442881"/>
                  </a:lnTo>
                  <a:lnTo>
                    <a:pt x="147875" y="465214"/>
                  </a:lnTo>
                  <a:lnTo>
                    <a:pt x="193326" y="479329"/>
                  </a:lnTo>
                  <a:lnTo>
                    <a:pt x="242125" y="484250"/>
                  </a:lnTo>
                  <a:lnTo>
                    <a:pt x="290924" y="479329"/>
                  </a:lnTo>
                  <a:lnTo>
                    <a:pt x="336375" y="465214"/>
                  </a:lnTo>
                  <a:lnTo>
                    <a:pt x="377504" y="442881"/>
                  </a:lnTo>
                  <a:lnTo>
                    <a:pt x="413337" y="413305"/>
                  </a:lnTo>
                  <a:lnTo>
                    <a:pt x="442902" y="377460"/>
                  </a:lnTo>
                  <a:lnTo>
                    <a:pt x="465224" y="336321"/>
                  </a:lnTo>
                  <a:lnTo>
                    <a:pt x="479332" y="290863"/>
                  </a:lnTo>
                  <a:lnTo>
                    <a:pt x="484250" y="242062"/>
                  </a:lnTo>
                  <a:lnTo>
                    <a:pt x="479332" y="193265"/>
                  </a:lnTo>
                  <a:lnTo>
                    <a:pt x="465224" y="147822"/>
                  </a:lnTo>
                  <a:lnTo>
                    <a:pt x="442902" y="106703"/>
                  </a:lnTo>
                  <a:lnTo>
                    <a:pt x="413337" y="70881"/>
                  </a:lnTo>
                  <a:lnTo>
                    <a:pt x="377504" y="41328"/>
                  </a:lnTo>
                  <a:lnTo>
                    <a:pt x="336375" y="19016"/>
                  </a:lnTo>
                  <a:lnTo>
                    <a:pt x="290924" y="4916"/>
                  </a:lnTo>
                  <a:lnTo>
                    <a:pt x="242125" y="0"/>
                  </a:lnTo>
                  <a:close/>
                </a:path>
              </a:pathLst>
            </a:custGeom>
            <a:ln w="25400">
              <a:solidFill>
                <a:srgbClr val="FFCC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pic>
          <p:nvPicPr>
            <p:cNvPr id="18480" name="Image 234">
              <a:extLst>
                <a:ext uri="{FF2B5EF4-FFF2-40B4-BE49-F238E27FC236}">
                  <a16:creationId xmlns:a16="http://schemas.microsoft.com/office/drawing/2014/main" id="{25FEF715-186A-E3DA-5EA2-EC0060FB6C9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220" y="129857"/>
              <a:ext cx="339686" cy="249491"/>
            </a:xfrm>
            <a:prstGeom prst="rect">
              <a:avLst/>
            </a:prstGeom>
          </p:spPr>
        </p:pic>
        <p:sp>
          <p:nvSpPr>
            <p:cNvPr id="18481" name="Textbox 235">
              <a:extLst>
                <a:ext uri="{FF2B5EF4-FFF2-40B4-BE49-F238E27FC236}">
                  <a16:creationId xmlns:a16="http://schemas.microsoft.com/office/drawing/2014/main" id="{33B5FDB4-AB1E-22DB-07F1-180262E6F6EF}"/>
                </a:ext>
              </a:extLst>
            </p:cNvPr>
            <p:cNvSpPr txBox="1"/>
            <p:nvPr/>
          </p:nvSpPr>
          <p:spPr>
            <a:xfrm>
              <a:off x="0" y="0"/>
              <a:ext cx="1496695" cy="509905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548005">
                <a:spcBef>
                  <a:spcPts val="1260"/>
                </a:spcBef>
              </a:pPr>
              <a:r>
                <a:rPr lang="es-ES" sz="1100" b="1" spc="-10">
                  <a:solidFill>
                    <a:srgbClr val="252525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Envasado</a:t>
              </a:r>
              <a:endParaRPr lang="es-CL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18483" name="CuadroTexto 18482">
            <a:extLst>
              <a:ext uri="{FF2B5EF4-FFF2-40B4-BE49-F238E27FC236}">
                <a16:creationId xmlns:a16="http://schemas.microsoft.com/office/drawing/2014/main" id="{EB902410-4169-F782-6B17-DEF2BBDF7FBC}"/>
              </a:ext>
            </a:extLst>
          </p:cNvPr>
          <p:cNvSpPr txBox="1"/>
          <p:nvPr/>
        </p:nvSpPr>
        <p:spPr>
          <a:xfrm>
            <a:off x="168442" y="88730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045">
              <a:spcBef>
                <a:spcPts val="465"/>
              </a:spcBef>
            </a:pPr>
            <a:r>
              <a:rPr lang="es-ES" sz="1400" b="1" dirty="0"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Accidentes</a:t>
            </a:r>
            <a:r>
              <a:rPr lang="es-ES" sz="1400" b="1" spc="-20" dirty="0"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r>
              <a:rPr lang="es-ES" sz="1400" b="1" dirty="0"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por</a:t>
            </a:r>
            <a:r>
              <a:rPr lang="es-ES" sz="1400" b="1" spc="-10" dirty="0"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r>
              <a:rPr lang="es-ES" sz="1400" b="1" dirty="0"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Tipo</a:t>
            </a:r>
            <a:r>
              <a:rPr lang="es-ES" sz="1400" b="1" spc="-15" dirty="0"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r>
              <a:rPr lang="es-ES" sz="1400" b="1" dirty="0"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de</a:t>
            </a:r>
            <a:r>
              <a:rPr lang="es-ES" sz="1400" b="1" spc="-30" dirty="0"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r>
              <a:rPr lang="es-ES" sz="1400" b="1" spc="-10" dirty="0"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Combustible</a:t>
            </a:r>
            <a:endParaRPr lang="es-CL" sz="1400" b="1" dirty="0">
              <a:effectLst/>
              <a:latin typeface="Montserrat" panose="00000500000000000000" pitchFamily="2" charset="0"/>
              <a:ea typeface="Arial" panose="020B0604020202020204" pitchFamily="34" charset="0"/>
            </a:endParaRPr>
          </a:p>
        </p:txBody>
      </p:sp>
      <p:pic>
        <p:nvPicPr>
          <p:cNvPr id="18484" name="Image 240">
            <a:extLst>
              <a:ext uri="{FF2B5EF4-FFF2-40B4-BE49-F238E27FC236}">
                <a16:creationId xmlns:a16="http://schemas.microsoft.com/office/drawing/2014/main" id="{EA3A249F-242C-1D05-247E-3E1E6F7D690F}"/>
              </a:ext>
            </a:extLst>
          </p:cNvPr>
          <p:cNvPicPr>
            <a:picLocks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412949" y="1678522"/>
            <a:ext cx="3663315" cy="2151380"/>
          </a:xfrm>
          <a:prstGeom prst="rect">
            <a:avLst/>
          </a:prstGeom>
        </p:spPr>
      </p:pic>
      <p:sp>
        <p:nvSpPr>
          <p:cNvPr id="18486" name="CuadroTexto 18485">
            <a:extLst>
              <a:ext uri="{FF2B5EF4-FFF2-40B4-BE49-F238E27FC236}">
                <a16:creationId xmlns:a16="http://schemas.microsoft.com/office/drawing/2014/main" id="{CCDC58F8-D4AF-5C10-4520-8492484E9075}"/>
              </a:ext>
            </a:extLst>
          </p:cNvPr>
          <p:cNvSpPr txBox="1"/>
          <p:nvPr/>
        </p:nvSpPr>
        <p:spPr>
          <a:xfrm>
            <a:off x="5412949" y="1272359"/>
            <a:ext cx="31329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025">
              <a:spcBef>
                <a:spcPts val="780"/>
              </a:spcBef>
            </a:pPr>
            <a:r>
              <a:rPr lang="es-ES" sz="1400" b="1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CODEC</a:t>
            </a:r>
            <a:r>
              <a:rPr lang="es-ES" sz="1400" b="1" spc="5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r>
              <a:rPr lang="es-ES" sz="1400" b="1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y</a:t>
            </a:r>
            <a:r>
              <a:rPr lang="es-ES" sz="1400" b="1" spc="-40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r>
              <a:rPr lang="es-ES" sz="1400" b="1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Patrullajes</a:t>
            </a:r>
            <a:r>
              <a:rPr lang="es-ES" sz="1400" b="1" spc="-5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r>
              <a:rPr lang="es-ES" sz="1400" b="1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al</a:t>
            </a:r>
            <a:r>
              <a:rPr lang="es-ES" sz="1400" b="1" spc="-5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r>
              <a:rPr lang="es-ES" sz="1400" b="1" spc="-10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Periodo</a:t>
            </a:r>
            <a:endParaRPr lang="es-CL" sz="2000" dirty="0">
              <a:solidFill>
                <a:schemeClr val="tx1"/>
              </a:solidFill>
              <a:effectLst/>
              <a:latin typeface="Montserrat" panose="00000500000000000000" pitchFamily="2" charset="0"/>
              <a:ea typeface="Arial" panose="020B0604020202020204" pitchFamily="34" charset="0"/>
            </a:endParaRPr>
          </a:p>
        </p:txBody>
      </p:sp>
      <p:sp>
        <p:nvSpPr>
          <p:cNvPr id="18490" name="CuadroTexto 18489">
            <a:extLst>
              <a:ext uri="{FF2B5EF4-FFF2-40B4-BE49-F238E27FC236}">
                <a16:creationId xmlns:a16="http://schemas.microsoft.com/office/drawing/2014/main" id="{F6761C68-2D30-4708-069C-37B3E8565DD5}"/>
              </a:ext>
            </a:extLst>
          </p:cNvPr>
          <p:cNvSpPr txBox="1"/>
          <p:nvPr/>
        </p:nvSpPr>
        <p:spPr>
          <a:xfrm>
            <a:off x="5520775" y="990027"/>
            <a:ext cx="2633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>
                <a:latin typeface="Montserrat" panose="00000500000000000000" pitchFamily="2" charset="0"/>
              </a:rPr>
              <a:t>Acciones Preventivas</a:t>
            </a:r>
          </a:p>
        </p:txBody>
      </p:sp>
      <p:pic>
        <p:nvPicPr>
          <p:cNvPr id="18494" name="Imagen 18493">
            <a:extLst>
              <a:ext uri="{FF2B5EF4-FFF2-40B4-BE49-F238E27FC236}">
                <a16:creationId xmlns:a16="http://schemas.microsoft.com/office/drawing/2014/main" id="{EF9A28AC-168D-C132-0EF9-397AC3C075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7814" y="829866"/>
            <a:ext cx="4791075" cy="4105275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9E0860-F2E0-73C6-C19C-CE1DB1D8F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Imagen 8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300AEE90-2107-7013-63E3-9E9E931DF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7F2F4CEE-1417-A3DF-81BE-B817A399D24B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BB5B1D1E-5EED-9A66-6E06-A8F1778FC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2BC27633-CB6C-EA9F-8FB2-E69EF5CDC9D5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5" name="Google Shape;58;p14" title="logo-1.png">
                <a:extLst>
                  <a:ext uri="{FF2B5EF4-FFF2-40B4-BE49-F238E27FC236}">
                    <a16:creationId xmlns:a16="http://schemas.microsoft.com/office/drawing/2014/main" id="{1FC8035E-B983-D377-1B85-AE7799D828A3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Imagen 5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D582BA03-D18A-E856-F649-00CD1402F0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E3972394-4A4E-7A00-19C1-A132A2F7D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Indicador de Emergencia por Tipo de Gas</a:t>
            </a:r>
          </a:p>
        </p:txBody>
      </p:sp>
      <p:sp>
        <p:nvSpPr>
          <p:cNvPr id="18456" name="Textbox 197">
            <a:extLst>
              <a:ext uri="{FF2B5EF4-FFF2-40B4-BE49-F238E27FC236}">
                <a16:creationId xmlns:a16="http://schemas.microsoft.com/office/drawing/2014/main" id="{0BD3D68E-3AE3-AFA6-9713-DD66D1AC50FF}"/>
              </a:ext>
            </a:extLst>
          </p:cNvPr>
          <p:cNvSpPr txBox="1"/>
          <p:nvPr/>
        </p:nvSpPr>
        <p:spPr>
          <a:xfrm>
            <a:off x="967995" y="1753031"/>
            <a:ext cx="1570355" cy="509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8260" algn="ctr">
              <a:spcBef>
                <a:spcPts val="1200"/>
              </a:spcBef>
            </a:pPr>
            <a:r>
              <a:rPr lang="es-ES" sz="1100" b="1" spc="-1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Granel</a:t>
            </a:r>
            <a:endParaRPr lang="es-CL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F2ED2F0-BCFB-9ADF-9050-6446D13F9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876024" rIns="91440" bIns="17774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pic>
        <p:nvPicPr>
          <p:cNvPr id="4102" name="Image 244">
            <a:extLst>
              <a:ext uri="{FF2B5EF4-FFF2-40B4-BE49-F238E27FC236}">
                <a16:creationId xmlns:a16="http://schemas.microsoft.com/office/drawing/2014/main" id="{EEDF4712-2C7E-CA42-835D-5CD1E151172F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9" y="3566479"/>
            <a:ext cx="246062" cy="24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id="{A547DDBF-8D5C-7277-AD25-FB4865800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876024" rIns="91440" bIns="17774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3584F5AE-B50A-5DD8-2CDA-06F922A5F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490" y="996790"/>
            <a:ext cx="277529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9B099934-3815-F6CD-4A5D-0FA92B40D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588" y="2889292"/>
            <a:ext cx="2775292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CL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PATRULLAJE: </a:t>
            </a:r>
            <a:r>
              <a:rPr kumimoji="0" lang="es-ES" altLang="es-CL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defectos detectados por las empresas de suministro de gas en conformidad de su gestión de mantención de las instalaciones de su responsabilidad.</a:t>
            </a:r>
            <a:endParaRPr kumimoji="0" lang="es-ES" altLang="es-CL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Montserrat" panose="00000500000000000000" pitchFamily="2" charset="0"/>
            </a:endParaRPr>
          </a:p>
        </p:txBody>
      </p:sp>
      <p:pic>
        <p:nvPicPr>
          <p:cNvPr id="16" name="Image 241">
            <a:extLst>
              <a:ext uri="{FF2B5EF4-FFF2-40B4-BE49-F238E27FC236}">
                <a16:creationId xmlns:a16="http://schemas.microsoft.com/office/drawing/2014/main" id="{3CA856A4-C986-0C56-E07C-4260D82ABDD4}"/>
              </a:ext>
            </a:extLst>
          </p:cNvPr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1199946"/>
            <a:ext cx="3594735" cy="2125980"/>
          </a:xfrm>
          <a:prstGeom prst="rect">
            <a:avLst/>
          </a:prstGeom>
        </p:spPr>
      </p:pic>
      <p:sp>
        <p:nvSpPr>
          <p:cNvPr id="17" name="Rectangle 15">
            <a:extLst>
              <a:ext uri="{FF2B5EF4-FFF2-40B4-BE49-F238E27FC236}">
                <a16:creationId xmlns:a16="http://schemas.microsoft.com/office/drawing/2014/main" id="{6E86582A-D2E0-FEEC-7600-F0AADE06B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pic>
        <p:nvPicPr>
          <p:cNvPr id="4110" name="Image 243">
            <a:extLst>
              <a:ext uri="{FF2B5EF4-FFF2-40B4-BE49-F238E27FC236}">
                <a16:creationId xmlns:a16="http://schemas.microsoft.com/office/drawing/2014/main" id="{DA8E0E82-EF1F-93F7-F169-747A36697A27}"/>
              </a:ext>
            </a:extLst>
          </p:cNvPr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34169" y="1579840"/>
            <a:ext cx="247650" cy="24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6">
            <a:extLst>
              <a:ext uri="{FF2B5EF4-FFF2-40B4-BE49-F238E27FC236}">
                <a16:creationId xmlns:a16="http://schemas.microsoft.com/office/drawing/2014/main" id="{0297E4F3-010C-7F11-99AD-AA9525F6E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995" y="1027491"/>
            <a:ext cx="2725885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CL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CODEC: </a:t>
            </a:r>
            <a:r>
              <a:rPr kumimoji="0" lang="es-ES" altLang="es-CL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defectos críticos detectados por los organismos de certificación de instalaciones interiores de gas que conllevan un corte del suministro de gas.</a:t>
            </a:r>
            <a:endParaRPr kumimoji="0" lang="es-CL" altLang="es-CL" b="0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Montserrat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FB80F87-9C63-A6FF-6342-E04CC919F7D4}"/>
              </a:ext>
            </a:extLst>
          </p:cNvPr>
          <p:cNvSpPr txBox="1"/>
          <p:nvPr/>
        </p:nvSpPr>
        <p:spPr>
          <a:xfrm>
            <a:off x="4402297" y="842901"/>
            <a:ext cx="37737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025">
              <a:spcBef>
                <a:spcPts val="780"/>
              </a:spcBef>
            </a:pPr>
            <a:r>
              <a:rPr lang="es-ES" sz="1400" b="1" dirty="0" err="1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Codec</a:t>
            </a:r>
            <a:r>
              <a:rPr lang="es-ES" sz="1400" b="1" spc="5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r>
              <a:rPr lang="es-ES" sz="1400" b="1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y</a:t>
            </a:r>
            <a:r>
              <a:rPr lang="es-ES" sz="1400" b="1" spc="-40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</a:t>
            </a:r>
            <a:r>
              <a:rPr lang="es-ES" sz="1400" b="1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Patrullajes</a:t>
            </a:r>
            <a:r>
              <a:rPr lang="es-ES" sz="1400" b="1" spc="-5" dirty="0">
                <a:solidFill>
                  <a:schemeClr val="tx1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 Año Completo</a:t>
            </a:r>
            <a:endParaRPr lang="es-CL" sz="2000" dirty="0">
              <a:solidFill>
                <a:schemeClr val="tx1"/>
              </a:solidFill>
              <a:effectLst/>
              <a:latin typeface="Montserrat" panose="00000500000000000000" pitchFamily="2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572277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FABBBB-6F52-010E-C89D-D804C98E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Imagen 8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8BCE7D32-707E-BE98-5830-E64C9C6AB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6CEB554B-A37B-B2BF-CE3B-F39237B46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876024" rIns="91440" bIns="17774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62EAC843-6797-CD96-F8AC-053ECDC54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876024" rIns="91440" bIns="17774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FF16FB2C-86D8-5E0F-2BB0-B77A20905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E766F28D-68CC-48C5-627A-AA9C3654E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9415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3DF9D5-A85B-9C4E-B4FB-0F7B1F359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Imagen 8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D0AEA9C3-F389-3432-E9BA-9568BCC21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4935141"/>
            <a:ext cx="376238" cy="12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63CD3054-30CE-B3DA-386B-CBADDB8F15A3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71B9E99-E479-4CC6-78D8-8B15C6BC0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030B11AE-C78B-D1A3-1DC1-6383D2D630F4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5" name="Google Shape;58;p14" title="logo-1.png">
                <a:extLst>
                  <a:ext uri="{FF2B5EF4-FFF2-40B4-BE49-F238E27FC236}">
                    <a16:creationId xmlns:a16="http://schemas.microsoft.com/office/drawing/2014/main" id="{C8E1AC23-676B-9EEB-7A0C-1EFDE25C9FCB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Imagen 5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37AADEE9-5482-7923-7AAE-3356A5C123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256EB47-C797-DC12-A7DF-10FC54044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2" y="342346"/>
            <a:ext cx="705394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Certificación e Inspección de Instalaciones de Gas</a:t>
            </a:r>
          </a:p>
        </p:txBody>
      </p:sp>
      <p:sp>
        <p:nvSpPr>
          <p:cNvPr id="18456" name="Textbox 197">
            <a:extLst>
              <a:ext uri="{FF2B5EF4-FFF2-40B4-BE49-F238E27FC236}">
                <a16:creationId xmlns:a16="http://schemas.microsoft.com/office/drawing/2014/main" id="{5FD334A8-BB24-B9C9-76A9-D20034863AAB}"/>
              </a:ext>
            </a:extLst>
          </p:cNvPr>
          <p:cNvSpPr txBox="1"/>
          <p:nvPr/>
        </p:nvSpPr>
        <p:spPr>
          <a:xfrm>
            <a:off x="967995" y="1753031"/>
            <a:ext cx="1570355" cy="509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8260" algn="ctr">
              <a:spcBef>
                <a:spcPts val="1200"/>
              </a:spcBef>
            </a:pPr>
            <a:r>
              <a:rPr lang="es-ES" sz="1100" b="1" spc="-1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Granel</a:t>
            </a:r>
            <a:endParaRPr lang="es-CL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0223EE0-9B68-C8D1-C118-B586118AE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876024" rIns="91440" bIns="17774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51A63C19-E575-013C-5E87-5328E46A0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876024" rIns="91440" bIns="177744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6C831981-B2BF-51AF-A912-321D348EA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490" y="996790"/>
            <a:ext cx="277529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924652C7-3838-0A1F-3837-75DDF07CD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2" y="703904"/>
            <a:ext cx="2775292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CL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Inspección Periódica: </a:t>
            </a:r>
            <a:r>
              <a:rPr kumimoji="0" lang="es-ES" altLang="es-CL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Es la revisión de las condiciones de seguridad de las instalaciones interiores de gas en </a:t>
            </a:r>
            <a:r>
              <a:rPr kumimoji="0" lang="es-ES" altLang="es-CL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uso</a:t>
            </a:r>
            <a:r>
              <a:rPr kumimoji="0" lang="es-ES" altLang="es-CL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CL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s-ES" altLang="es-CL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  <a:ea typeface="Arial" panose="020B0604020202020204" pitchFamily="34" charset="0"/>
              </a:rPr>
              <a:t>Conversión: </a:t>
            </a:r>
            <a:r>
              <a:rPr lang="es-ES" altLang="es-CL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  <a:ea typeface="Arial" panose="020B0604020202020204" pitchFamily="34" charset="0"/>
              </a:rPr>
              <a:t>Es la revisión de las condiciones de seguridad de una instalación de gas, que es abastecida con un tipo de gas, es adaptada o modificada para abastecerla con otro tipo de gas.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s-ES" altLang="es-CL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0"/>
              <a:ea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s-ES" altLang="es-CL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  <a:ea typeface="Arial" panose="020B0604020202020204" pitchFamily="34" charset="0"/>
              </a:rPr>
              <a:t>Certificación: </a:t>
            </a:r>
            <a:r>
              <a:rPr lang="es-ES" altLang="es-CL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  <a:ea typeface="Arial" panose="020B0604020202020204" pitchFamily="34" charset="0"/>
              </a:rPr>
              <a:t>Es la revisión de las condiciones de seguridad de las instalaciones interiores de gas nuevas o modificadas.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s-ES" altLang="es-CL" dirty="0">
              <a:solidFill>
                <a:srgbClr val="3E3E3E"/>
              </a:solidFill>
              <a:latin typeface="Montserrat" panose="00000500000000000000" pitchFamily="2" charset="0"/>
              <a:ea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kumimoji="0" lang="es-ES" altLang="es-C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17B99C75-7992-8E75-A9F3-23C4A1EC8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pic>
        <p:nvPicPr>
          <p:cNvPr id="20" name="Image 316">
            <a:extLst>
              <a:ext uri="{FF2B5EF4-FFF2-40B4-BE49-F238E27FC236}">
                <a16:creationId xmlns:a16="http://schemas.microsoft.com/office/drawing/2014/main" id="{80572101-CD19-CC7B-3CC0-C3EC19F15FA4}"/>
              </a:ext>
            </a:extLst>
          </p:cNvPr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57879" y="1579840"/>
            <a:ext cx="4259240" cy="2332142"/>
          </a:xfrm>
          <a:prstGeom prst="rect">
            <a:avLst/>
          </a:prstGeom>
        </p:spPr>
      </p:pic>
      <p:sp>
        <p:nvSpPr>
          <p:cNvPr id="21" name="Rectangle 18">
            <a:extLst>
              <a:ext uri="{FF2B5EF4-FFF2-40B4-BE49-F238E27FC236}">
                <a16:creationId xmlns:a16="http://schemas.microsoft.com/office/drawing/2014/main" id="{DCF77342-C476-B68A-92F1-071D551AC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pic>
        <p:nvPicPr>
          <p:cNvPr id="4113" name="Image 314">
            <a:extLst>
              <a:ext uri="{FF2B5EF4-FFF2-40B4-BE49-F238E27FC236}">
                <a16:creationId xmlns:a16="http://schemas.microsoft.com/office/drawing/2014/main" id="{260EDD41-5978-85FB-0D00-8BBB72ADCF2E}"/>
              </a:ext>
            </a:extLst>
          </p:cNvPr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963" y="1566863"/>
            <a:ext cx="452437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27F06EE-A641-DCB9-9715-6E6A2AEE6346}"/>
              </a:ext>
            </a:extLst>
          </p:cNvPr>
          <p:cNvSpPr txBox="1"/>
          <p:nvPr/>
        </p:nvSpPr>
        <p:spPr>
          <a:xfrm>
            <a:off x="4423154" y="1001150"/>
            <a:ext cx="47689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00" b="1" dirty="0">
                <a:latin typeface="Montserrat" panose="00000500000000000000" pitchFamily="2" charset="0"/>
              </a:rPr>
              <a:t>Instalaciones de Gas por año              Instalaciones de Gas del Período</a:t>
            </a:r>
          </a:p>
        </p:txBody>
      </p:sp>
    </p:spTree>
    <p:extLst>
      <p:ext uri="{BB962C8B-B14F-4D97-AF65-F5344CB8AC3E}">
        <p14:creationId xmlns:p14="http://schemas.microsoft.com/office/powerpoint/2010/main" val="230826199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n 18">
            <a:extLst>
              <a:ext uri="{FF2B5EF4-FFF2-40B4-BE49-F238E27FC236}">
                <a16:creationId xmlns:a16="http://schemas.microsoft.com/office/drawing/2014/main" id="{D259E05A-ADE6-75E1-29E8-AF099FBC3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1367">
            <a:off x="5886848" y="1114246"/>
            <a:ext cx="2771775" cy="318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CuadroTexto 9">
            <a:extLst>
              <a:ext uri="{FF2B5EF4-FFF2-40B4-BE49-F238E27FC236}">
                <a16:creationId xmlns:a16="http://schemas.microsoft.com/office/drawing/2014/main" id="{9C50B3E3-5182-A8D2-96D2-39E3DA4DC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46535"/>
            <a:ext cx="8237935" cy="343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s-CL" altLang="es-CL" sz="1400" dirty="0">
                <a:solidFill>
                  <a:srgbClr val="3547C7"/>
                </a:solidFill>
                <a:latin typeface="Montserrat"/>
                <a:cs typeface="Arial"/>
              </a:rPr>
              <a:t>Un eje central de la Agenda de Seguridad en materia de gas, lo constituye la certificación e inspección periódica de las instalaciones de gas.</a:t>
            </a: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s-CL" altLang="es-CL" sz="1500" dirty="0">
              <a:solidFill>
                <a:srgbClr val="0C4581"/>
              </a:solidFill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s-CL" altLang="es-CL" sz="1500" dirty="0">
                <a:solidFill>
                  <a:srgbClr val="0C4581"/>
                </a:solidFill>
              </a:rPr>
              <a:t> </a:t>
            </a: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s-CL" altLang="es-CL" sz="1500" dirty="0">
              <a:solidFill>
                <a:srgbClr val="0C4581"/>
              </a:solidFill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s-CL" altLang="es-CL" sz="1500" dirty="0">
              <a:solidFill>
                <a:srgbClr val="0C4581"/>
              </a:solidFill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s-CL" altLang="es-CL" sz="1500" dirty="0">
              <a:solidFill>
                <a:srgbClr val="0C4581"/>
              </a:solidFill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s-CL" altLang="es-CL" sz="1500" dirty="0">
              <a:solidFill>
                <a:srgbClr val="0C4581"/>
              </a:solidFill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s-CL" altLang="es-CL" sz="1500" dirty="0">
              <a:solidFill>
                <a:srgbClr val="0C4581"/>
              </a:solidFill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s-CL" altLang="es-CL" sz="1500" dirty="0">
              <a:solidFill>
                <a:srgbClr val="0C4581"/>
              </a:solidFill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s-CL" altLang="es-CL" sz="1425" dirty="0">
              <a:solidFill>
                <a:srgbClr val="0C4581"/>
              </a:solidFill>
            </a:endParaRPr>
          </a:p>
        </p:txBody>
      </p:sp>
      <p:sp>
        <p:nvSpPr>
          <p:cNvPr id="28678" name="CuadroTexto 7">
            <a:extLst>
              <a:ext uri="{FF2B5EF4-FFF2-40B4-BE49-F238E27FC236}">
                <a16:creationId xmlns:a16="http://schemas.microsoft.com/office/drawing/2014/main" id="{D8F4B01E-6FB6-1223-F356-0AB17790400D}"/>
              </a:ext>
            </a:extLst>
          </p:cNvPr>
          <p:cNvSpPr txBox="1">
            <a:spLocks noChangeArrowheads="1"/>
          </p:cNvSpPr>
          <p:nvPr/>
        </p:nvSpPr>
        <p:spPr bwMode="auto">
          <a:xfrm rot="20902634">
            <a:off x="6097589" y="1938709"/>
            <a:ext cx="2350294" cy="1574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s-CL" altLang="es-CL" sz="1500" dirty="0">
                <a:solidFill>
                  <a:srgbClr val="0C4581"/>
                </a:solidFill>
                <a:latin typeface="Monotype Corsiva" panose="03010101010201010101" pitchFamily="66" charset="0"/>
              </a:rPr>
              <a:t>La inspección periódica es la revisión de las instalaciones de gas con artefactos en funcionamiento. Ejecutada por Entidades Certificadoras Autorizadas.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BAE2CD3-740A-1F5B-9771-112F115E4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0381"/>
            <a:ext cx="8458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Certificación e Inspección Periódica de instalaciones de gas.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C862431-48C6-5F4C-8D15-6A87BEE07D31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AEF38E8B-A886-0DBD-B6A3-2639B9BFC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66DF0E08-9484-A8EA-733B-F69887D7A97A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8" name="Google Shape;58;p14" title="logo-1.png">
                <a:extLst>
                  <a:ext uri="{FF2B5EF4-FFF2-40B4-BE49-F238E27FC236}">
                    <a16:creationId xmlns:a16="http://schemas.microsoft.com/office/drawing/2014/main" id="{2093BBEB-F480-92EB-2C27-23EF9DDC85C9}"/>
                  </a:ext>
                </a:extLst>
              </p:cNvPr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Imagen 8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705C4D82-444F-1A20-77DE-21F958C4E9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pic>
        <p:nvPicPr>
          <p:cNvPr id="2" name="Imagen 1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E4915172-2FF3-E3A4-4C8A-4CA11F2FB3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72" y="1469542"/>
            <a:ext cx="5472430" cy="2745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>
          <a:extLst>
            <a:ext uri="{FF2B5EF4-FFF2-40B4-BE49-F238E27FC236}">
              <a16:creationId xmlns:a16="http://schemas.microsoft.com/office/drawing/2014/main" id="{DF1B67B2-7995-5D86-AB5E-075C6E9B4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>
            <a:extLst>
              <a:ext uri="{FF2B5EF4-FFF2-40B4-BE49-F238E27FC236}">
                <a16:creationId xmlns:a16="http://schemas.microsoft.com/office/drawing/2014/main" id="{8190110B-4A20-A388-6F61-53BD56BE50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947" b="1986"/>
          <a:stretch/>
        </p:blipFill>
        <p:spPr>
          <a:xfrm>
            <a:off x="418900" y="427598"/>
            <a:ext cx="4312875" cy="440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 title="c.png">
            <a:extLst>
              <a:ext uri="{FF2B5EF4-FFF2-40B4-BE49-F238E27FC236}">
                <a16:creationId xmlns:a16="http://schemas.microsoft.com/office/drawing/2014/main" id="{09CCA8F6-DE21-EDD9-1E6C-6A9D218FEE4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7126" y="3563940"/>
            <a:ext cx="1033749" cy="10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>
            <a:extLst>
              <a:ext uri="{FF2B5EF4-FFF2-40B4-BE49-F238E27FC236}">
                <a16:creationId xmlns:a16="http://schemas.microsoft.com/office/drawing/2014/main" id="{4D072F8F-FAAF-B72D-94AB-6B25A116B6FF}"/>
              </a:ext>
            </a:extLst>
          </p:cNvPr>
          <p:cNvSpPr txBox="1"/>
          <p:nvPr/>
        </p:nvSpPr>
        <p:spPr>
          <a:xfrm>
            <a:off x="5090679" y="236478"/>
            <a:ext cx="4053321" cy="1348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 dirty="0">
                <a:solidFill>
                  <a:srgbClr val="3547C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FISCALIZACIÓN ÁREA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 dirty="0">
                <a:solidFill>
                  <a:srgbClr val="3547C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DE COMBUSTIBLES</a:t>
            </a:r>
            <a:endParaRPr sz="2800"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CD1CB45D-7A38-42F3-40E4-24B64B81D8CB}"/>
                  </a:ext>
                </a:extLst>
              </p14:cNvPr>
              <p14:cNvContentPartPr/>
              <p14:nvPr/>
            </p14:nvContentPartPr>
            <p14:xfrm>
              <a:off x="731536" y="479340"/>
              <a:ext cx="360" cy="36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CD1CB45D-7A38-42F3-40E4-24B64B81D8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2536" y="4703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upo 2">
            <a:extLst>
              <a:ext uri="{FF2B5EF4-FFF2-40B4-BE49-F238E27FC236}">
                <a16:creationId xmlns:a16="http://schemas.microsoft.com/office/drawing/2014/main" id="{BEA4239C-AB83-510E-2C4F-C168E67E99E2}"/>
              </a:ext>
            </a:extLst>
          </p:cNvPr>
          <p:cNvGrpSpPr/>
          <p:nvPr/>
        </p:nvGrpSpPr>
        <p:grpSpPr>
          <a:xfrm>
            <a:off x="223625" y="189659"/>
            <a:ext cx="1611015" cy="288961"/>
            <a:chOff x="5872261" y="1125027"/>
            <a:chExt cx="2275755" cy="408193"/>
          </a:xfrm>
        </p:grpSpPr>
        <p:pic>
          <p:nvPicPr>
            <p:cNvPr id="4" name="Google Shape;58;p14" title="logo-1.png">
              <a:extLst>
                <a:ext uri="{FF2B5EF4-FFF2-40B4-BE49-F238E27FC236}">
                  <a16:creationId xmlns:a16="http://schemas.microsoft.com/office/drawing/2014/main" id="{55C46EDC-2A46-0AB4-EFBA-7875097AED33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777569" y="1125027"/>
              <a:ext cx="1370447" cy="408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 descr="Logotipo&#10;&#10;El contenido generado por IA puede ser incorrecto.">
              <a:extLst>
                <a:ext uri="{FF2B5EF4-FFF2-40B4-BE49-F238E27FC236}">
                  <a16:creationId xmlns:a16="http://schemas.microsoft.com/office/drawing/2014/main" id="{61FCB17A-D3F9-017F-052D-CEE416F9D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72261" y="1191164"/>
              <a:ext cx="826379" cy="269980"/>
            </a:xfrm>
            <a:prstGeom prst="rect">
              <a:avLst/>
            </a:prstGeom>
          </p:spPr>
        </p:pic>
      </p:grpSp>
      <p:pic>
        <p:nvPicPr>
          <p:cNvPr id="6" name="Google Shape;148;p21" title="a.png">
            <a:extLst>
              <a:ext uri="{FF2B5EF4-FFF2-40B4-BE49-F238E27FC236}">
                <a16:creationId xmlns:a16="http://schemas.microsoft.com/office/drawing/2014/main" id="{A435C90A-DA0E-4F0D-5D73-C817A0E1B208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51837" y="2356300"/>
            <a:ext cx="1159875" cy="1159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4;p21" title="G.png">
            <a:extLst>
              <a:ext uri="{FF2B5EF4-FFF2-40B4-BE49-F238E27FC236}">
                <a16:creationId xmlns:a16="http://schemas.microsoft.com/office/drawing/2014/main" id="{F1B1E2D6-274D-B6BD-29A5-BF5CD5399F83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31087" y="3983616"/>
            <a:ext cx="1159880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8;p21" title="k.png">
            <a:extLst>
              <a:ext uri="{FF2B5EF4-FFF2-40B4-BE49-F238E27FC236}">
                <a16:creationId xmlns:a16="http://schemas.microsoft.com/office/drawing/2014/main" id="{670527D5-C778-3BD1-BE79-DA25F5A74CA4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62994" y="799949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2;p21" title="o.png">
            <a:extLst>
              <a:ext uri="{FF2B5EF4-FFF2-40B4-BE49-F238E27FC236}">
                <a16:creationId xmlns:a16="http://schemas.microsoft.com/office/drawing/2014/main" id="{0E8224DC-21CC-B94F-F443-82C02712B124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734543" y="-152344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6;p21" title="s.png">
            <a:extLst>
              <a:ext uri="{FF2B5EF4-FFF2-40B4-BE49-F238E27FC236}">
                <a16:creationId xmlns:a16="http://schemas.microsoft.com/office/drawing/2014/main" id="{9A491954-5763-232B-9E7F-AA6E5AAA3D8B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-49904" y="1357457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;p21" title="u.png">
            <a:extLst>
              <a:ext uri="{FF2B5EF4-FFF2-40B4-BE49-F238E27FC236}">
                <a16:creationId xmlns:a16="http://schemas.microsoft.com/office/drawing/2014/main" id="{C502080E-6A35-98FB-CA74-2289A9A505B1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27802" y="3058999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Hombre parado junto a un autobús&#10;&#10;El contenido generado por IA puede ser incorrecto.">
            <a:extLst>
              <a:ext uri="{FF2B5EF4-FFF2-40B4-BE49-F238E27FC236}">
                <a16:creationId xmlns:a16="http://schemas.microsoft.com/office/drawing/2014/main" id="{1251EEEC-8AF5-9F61-A3A1-D0D1F32F112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29326" y="1584509"/>
            <a:ext cx="2389980" cy="318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79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BA8BF561-8750-4C5C-6C79-79F4E8735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19" y="912019"/>
            <a:ext cx="4412456" cy="1546622"/>
          </a:xfrm>
          <a:prstGeom prst="rect">
            <a:avLst/>
          </a:prstGeom>
          <a:noFill/>
          <a:ln>
            <a:noFill/>
          </a:ln>
        </p:spPr>
        <p:txBody>
          <a:bodyPr lIns="51435" tIns="25718" rIns="51435" bIns="25718"/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20000"/>
              </a:spcBef>
              <a:buNone/>
              <a:defRPr/>
            </a:pPr>
            <a:r>
              <a:rPr lang="es-ES" sz="1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Durante 2024, para cumplir con la implementación, seguimiento y evaluación del plan de trabajo nacional para monitorear la calidad del combustible líquido distribuido y expendido a los usuarios, asimismo inspeccionar la seguridad de las instalaciones de almacenamiento y expendio, se realizaron 151 acciones y 145 inspecciones, que involucran el plan nacional, más iniciativas regionales que están posicionando a la región como referente en la modalidad de monitoreo de cumplimiento normativo DS 160 a través de un formato digital, adicionalmente en cuanto a las instalaciones de carácter industrial, se realiza un proyecto que es único en Chile que registra la totalidad de este tipo de instalaciones en la región y se está llevando a cabo el empadronamiento de su registro e inscripción en su totalidad.</a:t>
            </a:r>
            <a:endParaRPr lang="es-ES" altLang="es-CL" sz="1400" dirty="0">
              <a:solidFill>
                <a:srgbClr val="0070C0"/>
              </a:solidFill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98393F56-DC9B-9F89-001C-EBF5271B9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Fiscalización de combustibles.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57439D1D-6F4F-950C-6001-6F639ED19DF4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1D80241-9DFE-E9C7-C0CB-5BF3C979D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F4A1E560-893F-9556-6DC9-8DEB217FEDC2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7" name="Google Shape;58;p14" title="logo-1.png">
                <a:extLst>
                  <a:ext uri="{FF2B5EF4-FFF2-40B4-BE49-F238E27FC236}">
                    <a16:creationId xmlns:a16="http://schemas.microsoft.com/office/drawing/2014/main" id="{E30E9650-7E59-096D-0076-E61EAD3F506E}"/>
                  </a:ext>
                </a:extLst>
              </p:cNvPr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" name="Imagen 7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145FA0EB-FCD1-EACD-771C-76A916826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C55803E3-D2B7-50D0-8C9B-2E51E866B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120189"/>
              </p:ext>
            </p:extLst>
          </p:nvPr>
        </p:nvGraphicFramePr>
        <p:xfrm>
          <a:off x="4998262" y="907680"/>
          <a:ext cx="4078001" cy="23865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9055">
                  <a:extLst>
                    <a:ext uri="{9D8B030D-6E8A-4147-A177-3AD203B41FA5}">
                      <a16:colId xmlns:a16="http://schemas.microsoft.com/office/drawing/2014/main" val="1448350970"/>
                    </a:ext>
                  </a:extLst>
                </a:gridCol>
                <a:gridCol w="829257">
                  <a:extLst>
                    <a:ext uri="{9D8B030D-6E8A-4147-A177-3AD203B41FA5}">
                      <a16:colId xmlns:a16="http://schemas.microsoft.com/office/drawing/2014/main" val="4149946809"/>
                    </a:ext>
                  </a:extLst>
                </a:gridCol>
                <a:gridCol w="628631">
                  <a:extLst>
                    <a:ext uri="{9D8B030D-6E8A-4147-A177-3AD203B41FA5}">
                      <a16:colId xmlns:a16="http://schemas.microsoft.com/office/drawing/2014/main" val="3401281050"/>
                    </a:ext>
                  </a:extLst>
                </a:gridCol>
                <a:gridCol w="643796">
                  <a:extLst>
                    <a:ext uri="{9D8B030D-6E8A-4147-A177-3AD203B41FA5}">
                      <a16:colId xmlns:a16="http://schemas.microsoft.com/office/drawing/2014/main" val="4205768736"/>
                    </a:ext>
                  </a:extLst>
                </a:gridCol>
                <a:gridCol w="628631">
                  <a:extLst>
                    <a:ext uri="{9D8B030D-6E8A-4147-A177-3AD203B41FA5}">
                      <a16:colId xmlns:a16="http://schemas.microsoft.com/office/drawing/2014/main" val="1153716256"/>
                    </a:ext>
                  </a:extLst>
                </a:gridCol>
                <a:gridCol w="628631">
                  <a:extLst>
                    <a:ext uri="{9D8B030D-6E8A-4147-A177-3AD203B41FA5}">
                      <a16:colId xmlns:a16="http://schemas.microsoft.com/office/drawing/2014/main" val="2863575716"/>
                    </a:ext>
                  </a:extLst>
                </a:gridCol>
              </a:tblGrid>
              <a:tr h="27346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ÁREA FISCALIZACIÓN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ACCIONES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ORDINARIO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INSTRUYE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FCC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R. EXENTA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00134975"/>
                  </a:ext>
                </a:extLst>
              </a:tr>
              <a:tr h="1957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Plan Nacional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17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0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6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4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7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673339648"/>
                  </a:ext>
                </a:extLst>
              </a:tr>
              <a:tr h="27346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Plan de Acción Regional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7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4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3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0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0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90114746"/>
                  </a:ext>
                </a:extLst>
              </a:tr>
              <a:tr h="1957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Programa Interno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81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12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11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25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33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772052835"/>
                  </a:ext>
                </a:extLst>
              </a:tr>
              <a:tr h="27346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Denuncias/Reclamos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21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5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10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3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3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4823557"/>
                  </a:ext>
                </a:extLst>
              </a:tr>
              <a:tr h="78309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Res. N.º 11.898 Exenta, de 2022 (Control Permanente Calidad CL)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21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4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1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12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4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52169547"/>
                  </a:ext>
                </a:extLst>
              </a:tr>
              <a:tr h="1957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OTROS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4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3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1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0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0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77101412"/>
                  </a:ext>
                </a:extLst>
              </a:tr>
              <a:tr h="1957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TOTAL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151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28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32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44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47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21903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F618F87A-0594-8D7B-155C-62CA8AD3F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421974"/>
              </p:ext>
            </p:extLst>
          </p:nvPr>
        </p:nvGraphicFramePr>
        <p:xfrm>
          <a:off x="4999629" y="3499767"/>
          <a:ext cx="3733800" cy="76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9700">
                  <a:extLst>
                    <a:ext uri="{9D8B030D-6E8A-4147-A177-3AD203B41FA5}">
                      <a16:colId xmlns:a16="http://schemas.microsoft.com/office/drawing/2014/main" val="71576370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25578729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TIPO DE INSPECCIÓN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CANTIDAD TT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489678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TÉCNICO TERRENO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47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51715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600">
                          <a:effectLst/>
                          <a:latin typeface="Montserrat" panose="00000500000000000000" pitchFamily="2" charset="0"/>
                        </a:rPr>
                        <a:t>TÉCNICO DOCUMENTAL</a:t>
                      </a:r>
                      <a:endParaRPr lang="es-CL" sz="60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98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183426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TOTAL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600" dirty="0">
                          <a:effectLst/>
                          <a:latin typeface="Montserrat" panose="00000500000000000000" pitchFamily="2" charset="0"/>
                        </a:rPr>
                        <a:t>145</a:t>
                      </a:r>
                      <a:endParaRPr lang="es-CL" sz="600" dirty="0">
                        <a:effectLst/>
                        <a:latin typeface="Montserrat" panose="000005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9313938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>
            <a:extLst>
              <a:ext uri="{FF2B5EF4-FFF2-40B4-BE49-F238E27FC236}">
                <a16:creationId xmlns:a16="http://schemas.microsoft.com/office/drawing/2014/main" id="{253795CB-215A-68B3-EB6E-21DB32130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334" y="912019"/>
            <a:ext cx="2468032" cy="154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8" rIns="51435" bIns="25718"/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CL" sz="1400" dirty="0">
                <a:solidFill>
                  <a:schemeClr val="accent1">
                    <a:lumMod val="75000"/>
                  </a:schemeClr>
                </a:solidFill>
                <a:latin typeface="Montserrat"/>
                <a:cs typeface="Arial"/>
              </a:rPr>
              <a:t>A nivel regional, en 2024 </a:t>
            </a:r>
            <a:r>
              <a:rPr lang="es-ES" altLang="es-CL" sz="1400" b="1" dirty="0">
                <a:solidFill>
                  <a:schemeClr val="accent1">
                    <a:lumMod val="75000"/>
                  </a:schemeClr>
                </a:solidFill>
                <a:latin typeface="Montserrat"/>
                <a:cs typeface="Arial"/>
              </a:rPr>
              <a:t>se muestreó la calidad de los combustibles en 500 tanques,</a:t>
            </a:r>
            <a:r>
              <a:rPr lang="es-ES" altLang="es-CL" sz="1400" dirty="0">
                <a:solidFill>
                  <a:schemeClr val="accent1">
                    <a:lumMod val="75000"/>
                  </a:schemeClr>
                </a:solidFill>
                <a:latin typeface="Montserrat"/>
                <a:cs typeface="Arial"/>
              </a:rPr>
              <a:t> de 72 instalaciones, según Resolución Exenta 11.898 de 2022, que establece un sistema de muestreo aleatorio sobre el universo de estanques de instalaciones de expendio de combustibles de la región . 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3A18FBAD-3DC0-8C23-C209-C31A8BCF0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Fiscalización de calidad combustibles.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0B4D640-B5DE-FF8B-0A5C-43652E770B67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6253472-B432-4AB2-80AF-32B4EA0E6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7FE6827B-B482-92CE-50EC-6AE098303F39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6" name="Google Shape;58;p14" title="logo-1.png">
                <a:extLst>
                  <a:ext uri="{FF2B5EF4-FFF2-40B4-BE49-F238E27FC236}">
                    <a16:creationId xmlns:a16="http://schemas.microsoft.com/office/drawing/2014/main" id="{27D8C12A-AFB2-E2A2-CA73-C8C20872A3F6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" name="Imagen 6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A971006E-A799-882A-51F9-FBAB9E6F5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94445680-DD2F-B8FB-0960-7D887F5BC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6349" y="630254"/>
            <a:ext cx="4897771" cy="4000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F7B32E9-D261-8444-E27E-E886D9E4A4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0130" y="1042458"/>
            <a:ext cx="5113990" cy="380159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>
          <a:extLst>
            <a:ext uri="{FF2B5EF4-FFF2-40B4-BE49-F238E27FC236}">
              <a16:creationId xmlns:a16="http://schemas.microsoft.com/office/drawing/2014/main" id="{E577065F-30A5-893F-F56B-843E68CF0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>
            <a:extLst>
              <a:ext uri="{FF2B5EF4-FFF2-40B4-BE49-F238E27FC236}">
                <a16:creationId xmlns:a16="http://schemas.microsoft.com/office/drawing/2014/main" id="{168F7CAE-98C8-92AB-0FF2-ABC6E1999E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947" b="1986"/>
          <a:stretch/>
        </p:blipFill>
        <p:spPr>
          <a:xfrm>
            <a:off x="418900" y="427598"/>
            <a:ext cx="4312875" cy="440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 title="c.png">
            <a:extLst>
              <a:ext uri="{FF2B5EF4-FFF2-40B4-BE49-F238E27FC236}">
                <a16:creationId xmlns:a16="http://schemas.microsoft.com/office/drawing/2014/main" id="{63698931-C116-9ED5-95A0-410698ECBAB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7126" y="3563940"/>
            <a:ext cx="1033749" cy="10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>
            <a:extLst>
              <a:ext uri="{FF2B5EF4-FFF2-40B4-BE49-F238E27FC236}">
                <a16:creationId xmlns:a16="http://schemas.microsoft.com/office/drawing/2014/main" id="{FBFAF1CD-FC0A-4BD0-33EE-360580C816EC}"/>
              </a:ext>
            </a:extLst>
          </p:cNvPr>
          <p:cNvSpPr txBox="1"/>
          <p:nvPr/>
        </p:nvSpPr>
        <p:spPr>
          <a:xfrm>
            <a:off x="5311712" y="1079514"/>
            <a:ext cx="3603337" cy="2157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chemeClr val="accent1">
                    <a:lumMod val="75000"/>
                  </a:schemeClr>
                </a:solidFill>
                <a:latin typeface="Montserrat"/>
                <a:sym typeface="Montserrat"/>
              </a:rPr>
              <a:t>Las sanciones son el pago de una multa como castigo por haber cometido una infracción que implica un incumplimiento a la normativa vigente.</a:t>
            </a:r>
          </a:p>
        </p:txBody>
      </p:sp>
      <p:sp>
        <p:nvSpPr>
          <p:cNvPr id="70" name="Google Shape;70;p15">
            <a:extLst>
              <a:ext uri="{FF2B5EF4-FFF2-40B4-BE49-F238E27FC236}">
                <a16:creationId xmlns:a16="http://schemas.microsoft.com/office/drawing/2014/main" id="{B8BCD01D-DE5E-DFA0-7189-9F52A7266739}"/>
              </a:ext>
            </a:extLst>
          </p:cNvPr>
          <p:cNvSpPr txBox="1"/>
          <p:nvPr/>
        </p:nvSpPr>
        <p:spPr>
          <a:xfrm>
            <a:off x="5090679" y="236478"/>
            <a:ext cx="4053321" cy="57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 dirty="0">
                <a:solidFill>
                  <a:srgbClr val="3547C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SANCIONES</a:t>
            </a:r>
            <a:endParaRPr sz="2800"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3684F2DD-4AA4-FD65-1951-255588311908}"/>
                  </a:ext>
                </a:extLst>
              </p14:cNvPr>
              <p14:cNvContentPartPr/>
              <p14:nvPr/>
            </p14:nvContentPartPr>
            <p14:xfrm>
              <a:off x="731536" y="479340"/>
              <a:ext cx="360" cy="36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3684F2DD-4AA4-FD65-1951-2555883119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2536" y="4703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upo 2">
            <a:extLst>
              <a:ext uri="{FF2B5EF4-FFF2-40B4-BE49-F238E27FC236}">
                <a16:creationId xmlns:a16="http://schemas.microsoft.com/office/drawing/2014/main" id="{5EF55377-A3C6-4748-3B0E-8D8912704CA2}"/>
              </a:ext>
            </a:extLst>
          </p:cNvPr>
          <p:cNvGrpSpPr/>
          <p:nvPr/>
        </p:nvGrpSpPr>
        <p:grpSpPr>
          <a:xfrm>
            <a:off x="223625" y="189659"/>
            <a:ext cx="1611015" cy="288961"/>
            <a:chOff x="5872261" y="1125027"/>
            <a:chExt cx="2275755" cy="408193"/>
          </a:xfrm>
        </p:grpSpPr>
        <p:pic>
          <p:nvPicPr>
            <p:cNvPr id="4" name="Google Shape;58;p14" title="logo-1.png">
              <a:extLst>
                <a:ext uri="{FF2B5EF4-FFF2-40B4-BE49-F238E27FC236}">
                  <a16:creationId xmlns:a16="http://schemas.microsoft.com/office/drawing/2014/main" id="{37B7539A-0159-CA0B-BC2B-1D4B531AC1AC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777569" y="1125027"/>
              <a:ext cx="1370447" cy="408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 descr="Logotipo&#10;&#10;El contenido generado por IA puede ser incorrecto.">
              <a:extLst>
                <a:ext uri="{FF2B5EF4-FFF2-40B4-BE49-F238E27FC236}">
                  <a16:creationId xmlns:a16="http://schemas.microsoft.com/office/drawing/2014/main" id="{4DFA0BC7-3878-511F-D73C-D8C87CC9B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72261" y="1191164"/>
              <a:ext cx="826379" cy="269980"/>
            </a:xfrm>
            <a:prstGeom prst="rect">
              <a:avLst/>
            </a:prstGeom>
          </p:spPr>
        </p:pic>
      </p:grpSp>
      <p:pic>
        <p:nvPicPr>
          <p:cNvPr id="6" name="Google Shape;148;p21" title="a.png">
            <a:extLst>
              <a:ext uri="{FF2B5EF4-FFF2-40B4-BE49-F238E27FC236}">
                <a16:creationId xmlns:a16="http://schemas.microsoft.com/office/drawing/2014/main" id="{DF8F9EED-30F1-4C04-4899-B19FCD0F9307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51837" y="2356300"/>
            <a:ext cx="1159875" cy="1159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4;p21" title="G.png">
            <a:extLst>
              <a:ext uri="{FF2B5EF4-FFF2-40B4-BE49-F238E27FC236}">
                <a16:creationId xmlns:a16="http://schemas.microsoft.com/office/drawing/2014/main" id="{D1D971C1-09EA-35AB-C0EE-E35F75CCDE96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31087" y="3983616"/>
            <a:ext cx="1159880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8;p21" title="k.png">
            <a:extLst>
              <a:ext uri="{FF2B5EF4-FFF2-40B4-BE49-F238E27FC236}">
                <a16:creationId xmlns:a16="http://schemas.microsoft.com/office/drawing/2014/main" id="{8E79F565-7F45-5B29-1BA1-6E49DB562DA9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62994" y="799949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2;p21" title="o.png">
            <a:extLst>
              <a:ext uri="{FF2B5EF4-FFF2-40B4-BE49-F238E27FC236}">
                <a16:creationId xmlns:a16="http://schemas.microsoft.com/office/drawing/2014/main" id="{862C0B02-4FCD-B689-514C-6498B22F49C1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734543" y="-152344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6;p21" title="s.png">
            <a:extLst>
              <a:ext uri="{FF2B5EF4-FFF2-40B4-BE49-F238E27FC236}">
                <a16:creationId xmlns:a16="http://schemas.microsoft.com/office/drawing/2014/main" id="{49755ACA-DA10-E355-DB18-B087DF5437E4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-49904" y="1357457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;p21" title="u.png">
            <a:extLst>
              <a:ext uri="{FF2B5EF4-FFF2-40B4-BE49-F238E27FC236}">
                <a16:creationId xmlns:a16="http://schemas.microsoft.com/office/drawing/2014/main" id="{BE47D37E-8C06-08B7-CFA3-31B246D5A521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27802" y="3058999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Resultado de imagen de multa">
            <a:extLst>
              <a:ext uri="{FF2B5EF4-FFF2-40B4-BE49-F238E27FC236}">
                <a16:creationId xmlns:a16="http://schemas.microsoft.com/office/drawing/2014/main" id="{D9267048-AD7B-16F8-5553-9A7234BBD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645" y="2530039"/>
            <a:ext cx="24193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738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>
            <a:extLst>
              <a:ext uri="{FF2B5EF4-FFF2-40B4-BE49-F238E27FC236}">
                <a16:creationId xmlns:a16="http://schemas.microsoft.com/office/drawing/2014/main" id="{5B5AF8C5-20B5-638D-7CEB-1B4A8DF6B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748" y="910829"/>
            <a:ext cx="2609452" cy="1564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8" rIns="51435" bIns="25718"/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CL" sz="1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En 2024 se completaron 75 procedimientos administrativos. Aplicando sanciones por un total de $ 1,047 millones, por infracciones registradas en el ámbito eléctrico, de gas, combustibles y en fiscalizaciones de comercio.</a:t>
            </a:r>
          </a:p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CL" sz="1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A esto se suman las sanciones emitidas desde el nivel central, relacionadas con la región del la Araucanía.</a:t>
            </a:r>
          </a:p>
        </p:txBody>
      </p:sp>
      <p:sp>
        <p:nvSpPr>
          <p:cNvPr id="32773" name="Rectangle 2">
            <a:extLst>
              <a:ext uri="{FF2B5EF4-FFF2-40B4-BE49-F238E27FC236}">
                <a16:creationId xmlns:a16="http://schemas.microsoft.com/office/drawing/2014/main" id="{45545235-79E1-9595-8587-0B640BF90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9712" y="3548562"/>
            <a:ext cx="5476875" cy="137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L" altLang="es-CL" sz="140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0"/>
              </a:rPr>
              <a:t>Ante infracciones e incumplimientos a la normativa vigente, la Superintendencia de Electricidad y Combustibles tiene la potestad legal de aplicar multas y sanciones. Las que tienen por objeto el cambio de la conducta de parte de los distintos actores del mercado.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CL" altLang="es-CL" sz="135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6D4BA9D3-B622-E398-BE41-B4F416064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</a:t>
            </a:r>
            <a:r>
              <a:rPr lang="es-MX" altLang="es-CL" sz="1800" b="1" dirty="0">
                <a:solidFill>
                  <a:schemeClr val="accent1">
                    <a:lumMod val="75000"/>
                  </a:schemeClr>
                </a:solidFill>
                <a:latin typeface="Montserrat"/>
                <a:cs typeface="Arial"/>
              </a:rPr>
              <a:t>Sanciones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A2993985-8E4A-BCB9-B4A8-0219A7204267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1F7F0DF-7203-46BC-EA2F-0091826E8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8D5526F8-19D7-BB92-E892-95AB6D11E6A0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6" name="Google Shape;58;p14" title="logo-1.png">
                <a:extLst>
                  <a:ext uri="{FF2B5EF4-FFF2-40B4-BE49-F238E27FC236}">
                    <a16:creationId xmlns:a16="http://schemas.microsoft.com/office/drawing/2014/main" id="{21ED9162-0061-07F0-F7D2-18597F17E810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" name="Imagen 6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1B08C627-35EA-7E90-DD4A-6362931822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304330EB-0E5F-5215-C292-479E0F10C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9462" y="1026975"/>
            <a:ext cx="5974538" cy="217686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>
          <a:extLst>
            <a:ext uri="{FF2B5EF4-FFF2-40B4-BE49-F238E27FC236}">
              <a16:creationId xmlns:a16="http://schemas.microsoft.com/office/drawing/2014/main" id="{4CCCF18F-DDCA-5BAE-D36B-0C7B7ED4B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>
            <a:extLst>
              <a:ext uri="{FF2B5EF4-FFF2-40B4-BE49-F238E27FC236}">
                <a16:creationId xmlns:a16="http://schemas.microsoft.com/office/drawing/2014/main" id="{9EAB13D0-A450-41C8-B9F5-987EA2A39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947" b="1986"/>
          <a:stretch/>
        </p:blipFill>
        <p:spPr>
          <a:xfrm>
            <a:off x="418900" y="427598"/>
            <a:ext cx="4312875" cy="440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 title="c.png">
            <a:extLst>
              <a:ext uri="{FF2B5EF4-FFF2-40B4-BE49-F238E27FC236}">
                <a16:creationId xmlns:a16="http://schemas.microsoft.com/office/drawing/2014/main" id="{9A3E0B43-0C3E-1496-64B4-047FD91D765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7126" y="3563940"/>
            <a:ext cx="1033749" cy="10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>
            <a:extLst>
              <a:ext uri="{FF2B5EF4-FFF2-40B4-BE49-F238E27FC236}">
                <a16:creationId xmlns:a16="http://schemas.microsoft.com/office/drawing/2014/main" id="{4E7E7C00-19F7-23E2-7296-FE1DB08A355E}"/>
              </a:ext>
            </a:extLst>
          </p:cNvPr>
          <p:cNvSpPr txBox="1"/>
          <p:nvPr/>
        </p:nvSpPr>
        <p:spPr>
          <a:xfrm>
            <a:off x="5268448" y="1537914"/>
            <a:ext cx="3603337" cy="2157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419" dirty="0">
              <a:solidFill>
                <a:srgbClr val="3547C7"/>
              </a:solidFill>
              <a:latin typeface="Montserrat"/>
              <a:ea typeface="Verdana" panose="020B0604030504040204" pitchFamily="34" charset="0"/>
              <a:sym typeface="Montserrat"/>
            </a:endParaRPr>
          </a:p>
        </p:txBody>
      </p:sp>
      <p:sp>
        <p:nvSpPr>
          <p:cNvPr id="70" name="Google Shape;70;p15">
            <a:extLst>
              <a:ext uri="{FF2B5EF4-FFF2-40B4-BE49-F238E27FC236}">
                <a16:creationId xmlns:a16="http://schemas.microsoft.com/office/drawing/2014/main" id="{8F58E7D9-32A5-78A4-FE6B-5B45EBCD093F}"/>
              </a:ext>
            </a:extLst>
          </p:cNvPr>
          <p:cNvSpPr txBox="1"/>
          <p:nvPr/>
        </p:nvSpPr>
        <p:spPr>
          <a:xfrm>
            <a:off x="4249864" y="179777"/>
            <a:ext cx="4969115" cy="57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 dirty="0">
                <a:solidFill>
                  <a:srgbClr val="3547C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ATENCIÓN CIUDADANA</a:t>
            </a:r>
            <a:endParaRPr sz="2800" dirty="0">
              <a:solidFill>
                <a:srgbClr val="3547C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EF3DB9AA-77FD-C8D3-749A-E548342C240D}"/>
                  </a:ext>
                </a:extLst>
              </p14:cNvPr>
              <p14:cNvContentPartPr/>
              <p14:nvPr/>
            </p14:nvContentPartPr>
            <p14:xfrm>
              <a:off x="731536" y="479340"/>
              <a:ext cx="360" cy="36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EF3DB9AA-77FD-C8D3-749A-E548342C240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2536" y="4703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upo 2">
            <a:extLst>
              <a:ext uri="{FF2B5EF4-FFF2-40B4-BE49-F238E27FC236}">
                <a16:creationId xmlns:a16="http://schemas.microsoft.com/office/drawing/2014/main" id="{C9ED4B00-6414-7C92-CE74-4107D47276DB}"/>
              </a:ext>
            </a:extLst>
          </p:cNvPr>
          <p:cNvGrpSpPr/>
          <p:nvPr/>
        </p:nvGrpSpPr>
        <p:grpSpPr>
          <a:xfrm>
            <a:off x="223625" y="189659"/>
            <a:ext cx="1611015" cy="288961"/>
            <a:chOff x="5872261" y="1125027"/>
            <a:chExt cx="2275755" cy="408193"/>
          </a:xfrm>
        </p:grpSpPr>
        <p:pic>
          <p:nvPicPr>
            <p:cNvPr id="4" name="Google Shape;58;p14" title="logo-1.png">
              <a:extLst>
                <a:ext uri="{FF2B5EF4-FFF2-40B4-BE49-F238E27FC236}">
                  <a16:creationId xmlns:a16="http://schemas.microsoft.com/office/drawing/2014/main" id="{92A18D30-9773-D592-B30F-8F3258430434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777569" y="1125027"/>
              <a:ext cx="1370447" cy="408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 descr="Logotipo&#10;&#10;El contenido generado por IA puede ser incorrecto.">
              <a:extLst>
                <a:ext uri="{FF2B5EF4-FFF2-40B4-BE49-F238E27FC236}">
                  <a16:creationId xmlns:a16="http://schemas.microsoft.com/office/drawing/2014/main" id="{CBBC1EC7-3A4A-493F-5A82-47DF42A06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72261" y="1191164"/>
              <a:ext cx="826379" cy="269980"/>
            </a:xfrm>
            <a:prstGeom prst="rect">
              <a:avLst/>
            </a:prstGeom>
          </p:spPr>
        </p:pic>
      </p:grpSp>
      <p:pic>
        <p:nvPicPr>
          <p:cNvPr id="6" name="Google Shape;148;p21" title="a.png">
            <a:extLst>
              <a:ext uri="{FF2B5EF4-FFF2-40B4-BE49-F238E27FC236}">
                <a16:creationId xmlns:a16="http://schemas.microsoft.com/office/drawing/2014/main" id="{8770F4CF-79BF-AB0B-3991-DD855B566E48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51837" y="2356300"/>
            <a:ext cx="1159875" cy="1159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4;p21" title="G.png">
            <a:extLst>
              <a:ext uri="{FF2B5EF4-FFF2-40B4-BE49-F238E27FC236}">
                <a16:creationId xmlns:a16="http://schemas.microsoft.com/office/drawing/2014/main" id="{DEE525E5-8074-17DE-B980-F5D98764980D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31087" y="3983616"/>
            <a:ext cx="1159880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8;p21" title="k.png">
            <a:extLst>
              <a:ext uri="{FF2B5EF4-FFF2-40B4-BE49-F238E27FC236}">
                <a16:creationId xmlns:a16="http://schemas.microsoft.com/office/drawing/2014/main" id="{6F65E354-F243-F175-C590-F2A3482CA5E4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62994" y="799949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2;p21" title="o.png">
            <a:extLst>
              <a:ext uri="{FF2B5EF4-FFF2-40B4-BE49-F238E27FC236}">
                <a16:creationId xmlns:a16="http://schemas.microsoft.com/office/drawing/2014/main" id="{41CD790E-7BD5-4F9F-DE45-4999CA8DD345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734543" y="-152344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6;p21" title="s.png">
            <a:extLst>
              <a:ext uri="{FF2B5EF4-FFF2-40B4-BE49-F238E27FC236}">
                <a16:creationId xmlns:a16="http://schemas.microsoft.com/office/drawing/2014/main" id="{F1AF308D-DA75-8FD6-80AB-6D0389049F02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-49904" y="1357457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;p21" title="u.png">
            <a:extLst>
              <a:ext uri="{FF2B5EF4-FFF2-40B4-BE49-F238E27FC236}">
                <a16:creationId xmlns:a16="http://schemas.microsoft.com/office/drawing/2014/main" id="{EE6B52A0-8116-E21B-0873-7ED816A0CC7C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27802" y="3058999"/>
            <a:ext cx="1159879" cy="115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Un grupo de personas sentadas en una tienda&#10;&#10;El contenido generado por IA puede ser incorrecto.">
            <a:extLst>
              <a:ext uri="{FF2B5EF4-FFF2-40B4-BE49-F238E27FC236}">
                <a16:creationId xmlns:a16="http://schemas.microsoft.com/office/drawing/2014/main" id="{0B5E0304-DAA7-0F77-16DB-AAA6EEB1B8D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81737" y="1007540"/>
            <a:ext cx="2787280" cy="371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26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n 4">
            <a:extLst>
              <a:ext uri="{FF2B5EF4-FFF2-40B4-BE49-F238E27FC236}">
                <a16:creationId xmlns:a16="http://schemas.microsoft.com/office/drawing/2014/main" id="{12AFDAD8-DCB3-4982-794E-EE0444979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982" y="842635"/>
            <a:ext cx="3857625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3">
            <a:extLst>
              <a:ext uri="{FF2B5EF4-FFF2-40B4-BE49-F238E27FC236}">
                <a16:creationId xmlns:a16="http://schemas.microsoft.com/office/drawing/2014/main" id="{8D7939CC-B466-EDCE-8349-5053004E1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686" y="763458"/>
            <a:ext cx="8888912" cy="3539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595959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595959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rgbClr val="595959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595959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595959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595959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595959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CL" sz="1100" b="1" dirty="0" err="1">
                <a:solidFill>
                  <a:srgbClr val="3547C7"/>
                </a:solidFill>
                <a:latin typeface="Montserrat"/>
              </a:rPr>
              <a:t>Call</a:t>
            </a:r>
            <a:r>
              <a:rPr lang="es-MX" altLang="es-CL" sz="1100" b="1" dirty="0">
                <a:solidFill>
                  <a:srgbClr val="3547C7"/>
                </a:solidFill>
                <a:latin typeface="Montserrat"/>
              </a:rPr>
              <a:t> Center:</a:t>
            </a:r>
            <a:r>
              <a:rPr lang="es-MX" altLang="es-CL" sz="1100" dirty="0">
                <a:solidFill>
                  <a:srgbClr val="3547C7"/>
                </a:solidFill>
                <a:latin typeface="Montserrat"/>
              </a:rPr>
              <a:t>		600 6000 732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CL" sz="1100" dirty="0">
                <a:solidFill>
                  <a:srgbClr val="3547C7"/>
                </a:solidFill>
                <a:latin typeface="Montserrat"/>
              </a:rPr>
              <a:t>		2 2712 7000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CL" sz="1100" b="1" dirty="0">
                <a:solidFill>
                  <a:srgbClr val="3547C7"/>
                </a:solidFill>
                <a:latin typeface="Montserrat"/>
              </a:rPr>
              <a:t>Web SEC:</a:t>
            </a:r>
            <a:r>
              <a:rPr lang="es-MX" altLang="es-CL" sz="1100" dirty="0">
                <a:solidFill>
                  <a:srgbClr val="3547C7"/>
                </a:solidFill>
                <a:latin typeface="Montserrat"/>
              </a:rPr>
              <a:t>		</a:t>
            </a:r>
            <a:r>
              <a:rPr lang="es-MX" altLang="es-CL" sz="1100" dirty="0">
                <a:solidFill>
                  <a:srgbClr val="3547C7"/>
                </a:solidFill>
                <a:latin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www.sec.cl</a:t>
            </a: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>
              <a:spcBef>
                <a:spcPct val="0"/>
              </a:spcBef>
              <a:buNone/>
            </a:pPr>
            <a:r>
              <a:rPr lang="es-MX" altLang="es-CL" sz="1100" b="1" dirty="0" err="1">
                <a:solidFill>
                  <a:srgbClr val="3547C7"/>
                </a:solidFill>
                <a:latin typeface="Montserrat"/>
              </a:rPr>
              <a:t>Whatsapp</a:t>
            </a:r>
            <a:r>
              <a:rPr lang="es-MX" altLang="es-CL" sz="1100" b="1" dirty="0">
                <a:solidFill>
                  <a:srgbClr val="3547C7"/>
                </a:solidFill>
                <a:latin typeface="Montserrat"/>
              </a:rPr>
              <a:t>:</a:t>
            </a:r>
            <a:r>
              <a:rPr lang="es-MX" altLang="es-CL" sz="1100" dirty="0">
                <a:solidFill>
                  <a:srgbClr val="3547C7"/>
                </a:solidFill>
                <a:latin typeface="Montserrat"/>
              </a:rPr>
              <a:t>		+56 990 000 236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CL" sz="1100" b="1" dirty="0">
                <a:solidFill>
                  <a:srgbClr val="3547C7"/>
                </a:solidFill>
                <a:latin typeface="Montserrat"/>
              </a:rPr>
              <a:t>Apps Mobile:</a:t>
            </a:r>
            <a:r>
              <a:rPr lang="es-MX" altLang="es-CL" sz="1100" dirty="0">
                <a:solidFill>
                  <a:srgbClr val="3547C7"/>
                </a:solidFill>
                <a:latin typeface="Montserrat"/>
              </a:rPr>
              <a:t>	www.sec.cl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CL" sz="1100" b="1" dirty="0">
                <a:solidFill>
                  <a:srgbClr val="3547C7"/>
                </a:solidFill>
                <a:latin typeface="Montserrat"/>
              </a:rPr>
              <a:t>Facebook: </a:t>
            </a:r>
            <a:r>
              <a:rPr lang="es-MX" altLang="es-CL" sz="1100" dirty="0">
                <a:solidFill>
                  <a:srgbClr val="3547C7"/>
                </a:solidFill>
                <a:latin typeface="Montserrat"/>
              </a:rPr>
              <a:t>		</a:t>
            </a:r>
            <a:r>
              <a:rPr lang="es-CL" altLang="es-CL" sz="1100" dirty="0">
                <a:solidFill>
                  <a:srgbClr val="3547C7"/>
                </a:solidFill>
                <a:latin typeface="Montserrat"/>
              </a:rPr>
              <a:t>Superintendencia SEC</a:t>
            </a: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CL" sz="1100" b="1" dirty="0">
                <a:solidFill>
                  <a:srgbClr val="3547C7"/>
                </a:solidFill>
                <a:latin typeface="Montserrat"/>
              </a:rPr>
              <a:t>Twitter:</a:t>
            </a:r>
            <a:r>
              <a:rPr lang="es-MX" altLang="es-CL" sz="1100" dirty="0">
                <a:solidFill>
                  <a:srgbClr val="3547C7"/>
                </a:solidFill>
                <a:latin typeface="Montserrat"/>
              </a:rPr>
              <a:t>		@SEC_cl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CL" sz="1100" b="1" dirty="0">
                <a:solidFill>
                  <a:srgbClr val="3547C7"/>
                </a:solidFill>
                <a:latin typeface="Montserrat"/>
              </a:rPr>
              <a:t>Instagram:</a:t>
            </a:r>
            <a:r>
              <a:rPr lang="es-MX" altLang="es-CL" sz="1100" dirty="0">
                <a:solidFill>
                  <a:srgbClr val="3547C7"/>
                </a:solidFill>
                <a:latin typeface="Montserrat"/>
              </a:rPr>
              <a:t>		</a:t>
            </a:r>
            <a:r>
              <a:rPr lang="es-CL" altLang="es-CL" sz="1100" dirty="0">
                <a:solidFill>
                  <a:srgbClr val="3547C7"/>
                </a:solidFill>
                <a:latin typeface="Montserrat"/>
              </a:rPr>
              <a:t>@sec_chile</a:t>
            </a: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CL" sz="1100" b="1" dirty="0" err="1">
                <a:solidFill>
                  <a:srgbClr val="3547C7"/>
                </a:solidFill>
                <a:latin typeface="Montserrat"/>
              </a:rPr>
              <a:t>Linkedin</a:t>
            </a:r>
            <a:r>
              <a:rPr lang="es-MX" altLang="es-CL" sz="1100" b="1" dirty="0">
                <a:solidFill>
                  <a:srgbClr val="3547C7"/>
                </a:solidFill>
                <a:latin typeface="Montserrat"/>
              </a:rPr>
              <a:t>:</a:t>
            </a:r>
            <a:r>
              <a:rPr lang="es-MX" altLang="es-CL" sz="1100" dirty="0">
                <a:solidFill>
                  <a:srgbClr val="3547C7"/>
                </a:solidFill>
                <a:latin typeface="Montserrat"/>
              </a:rPr>
              <a:t>		</a:t>
            </a:r>
            <a:r>
              <a:rPr lang="es-ES" altLang="es-CL" sz="1100" dirty="0">
                <a:solidFill>
                  <a:srgbClr val="3547C7"/>
                </a:solidFill>
                <a:latin typeface="Montserrat"/>
              </a:rPr>
              <a:t>Superintendencia de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CL" sz="1100" dirty="0">
                <a:solidFill>
                  <a:srgbClr val="3547C7"/>
                </a:solidFill>
                <a:latin typeface="Montserrat"/>
              </a:rPr>
              <a:t>		Electricidad y Combustibles - SEC</a:t>
            </a:r>
            <a:endParaRPr lang="es-MX" altLang="es-CL" sz="1100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75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75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75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75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75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750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CL" sz="1400" b="1" dirty="0">
                <a:solidFill>
                  <a:srgbClr val="3547C7"/>
                </a:solidFill>
                <a:latin typeface="Montserrat"/>
              </a:rPr>
              <a:t>Al término de 2024, SEC Araucania tiene convenios de atención ciudadana con 15 Municipios.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1400" b="1" dirty="0">
              <a:solidFill>
                <a:srgbClr val="3547C7"/>
              </a:solidFill>
              <a:latin typeface="Montserra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1500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CL" sz="1500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40F3B38A-5E5E-215F-9881-D69A6226221A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38F2CFB2-9FA7-58CF-98BA-03E209F1A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BF49FE69-9424-82E1-4632-F6EEF9EAD572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4" name="Google Shape;58;p14" title="logo-1.png">
                <a:extLst>
                  <a:ext uri="{FF2B5EF4-FFF2-40B4-BE49-F238E27FC236}">
                    <a16:creationId xmlns:a16="http://schemas.microsoft.com/office/drawing/2014/main" id="{14292468-2BDC-EAC4-D5AA-CE194454847C}"/>
                  </a:ext>
                </a:extLst>
              </p:cNvPr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" name="Imagen 4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87D70283-C2C8-B164-BB40-ACAE46602D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6" name="Rectangle 6">
            <a:extLst>
              <a:ext uri="{FF2B5EF4-FFF2-40B4-BE49-F238E27FC236}">
                <a16:creationId xmlns:a16="http://schemas.microsoft.com/office/drawing/2014/main" id="{AEE8DBDC-FDB5-784D-BBAB-0F9CE20C6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444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	Nuestros canales de Atención Ciudadana:</a:t>
            </a:r>
          </a:p>
        </p:txBody>
      </p:sp>
      <p:pic>
        <p:nvPicPr>
          <p:cNvPr id="8" name="Google Shape;151;p21" title="D.png">
            <a:extLst>
              <a:ext uri="{FF2B5EF4-FFF2-40B4-BE49-F238E27FC236}">
                <a16:creationId xmlns:a16="http://schemas.microsoft.com/office/drawing/2014/main" id="{D100E60B-8C1D-D540-A6DD-64AEC6578B83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76104" y="3470988"/>
            <a:ext cx="976363" cy="1001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6" name="Picture 6" descr="IX Región: Datos estadísticos">
            <a:extLst>
              <a:ext uri="{FF2B5EF4-FFF2-40B4-BE49-F238E27FC236}">
                <a16:creationId xmlns:a16="http://schemas.microsoft.com/office/drawing/2014/main" id="{4C7A73D6-6428-EBAB-3379-AC53ECF49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796" y="666048"/>
            <a:ext cx="3854467" cy="371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2">
            <a:extLst>
              <a:ext uri="{FF2B5EF4-FFF2-40B4-BE49-F238E27FC236}">
                <a16:creationId xmlns:a16="http://schemas.microsoft.com/office/drawing/2014/main" id="{122E1E11-0E0C-73C9-71E4-93A23B909412}"/>
              </a:ext>
            </a:extLst>
          </p:cNvPr>
          <p:cNvSpPr txBox="1">
            <a:spLocks/>
          </p:cNvSpPr>
          <p:nvPr/>
        </p:nvSpPr>
        <p:spPr>
          <a:xfrm>
            <a:off x="381001" y="819151"/>
            <a:ext cx="2912532" cy="1564481"/>
          </a:xfrm>
          <a:prstGeom prst="rect">
            <a:avLst/>
          </a:prstGeom>
        </p:spPr>
        <p:txBody>
          <a:bodyPr lIns="51435" tIns="25718" rIns="51435" bIns="25718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450"/>
              </a:spcAft>
              <a:defRPr/>
            </a:pPr>
            <a:r>
              <a:rPr lang="es-ES" sz="1400" dirty="0">
                <a:solidFill>
                  <a:srgbClr val="3547C7"/>
                </a:solidFill>
                <a:latin typeface="Montserrat"/>
                <a:ea typeface="Verdana" panose="020B0604030504040204" pitchFamily="34" charset="0"/>
                <a:cs typeface="Arial"/>
              </a:rPr>
              <a:t>En 2024, las empresas eléctricas de la Araucania recibieron </a:t>
            </a:r>
            <a:r>
              <a:rPr lang="es-ES" sz="1400" b="1" dirty="0">
                <a:solidFill>
                  <a:srgbClr val="3547C7"/>
                </a:solidFill>
                <a:latin typeface="Montserrat"/>
                <a:ea typeface="Verdana" panose="020B0604030504040204" pitchFamily="34" charset="0"/>
                <a:cs typeface="Arial"/>
              </a:rPr>
              <a:t>unos 258 mil reclamos por  interrupciones de suministro,</a:t>
            </a:r>
            <a:r>
              <a:rPr lang="es-ES" sz="1400" dirty="0">
                <a:solidFill>
                  <a:srgbClr val="3547C7"/>
                </a:solidFill>
                <a:latin typeface="Montserrat"/>
                <a:ea typeface="Verdana" panose="020B0604030504040204" pitchFamily="34" charset="0"/>
                <a:cs typeface="Arial"/>
              </a:rPr>
              <a:t> y más 13,700 reclamos por otras causas, (principalmente asociadas a cobros excesivos), a través de sus distintos canales de atención.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F949B21-DBA3-50AD-AFEE-93994364F085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AFA4A91-1B4E-1AFA-6BBC-C869E9E1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CD9BCB40-C84B-7CD9-2990-00FE5A13F242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5" name="Google Shape;58;p14" title="logo-1.png">
                <a:extLst>
                  <a:ext uri="{FF2B5EF4-FFF2-40B4-BE49-F238E27FC236}">
                    <a16:creationId xmlns:a16="http://schemas.microsoft.com/office/drawing/2014/main" id="{42D0A3A0-6BEB-780E-1BEC-93BAED7EA317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Imagen 5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57CC517F-6A8C-A005-D415-E237617FE3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8" name="Rectangle 6">
            <a:extLst>
              <a:ext uri="{FF2B5EF4-FFF2-40B4-BE49-F238E27FC236}">
                <a16:creationId xmlns:a16="http://schemas.microsoft.com/office/drawing/2014/main" id="{A6C8B16F-BD31-44E7-5F75-5E5148617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96" y="292926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Atención Ciudadana:</a:t>
            </a:r>
          </a:p>
        </p:txBody>
      </p:sp>
      <p:pic>
        <p:nvPicPr>
          <p:cNvPr id="11" name="Imagen 18">
            <a:extLst>
              <a:ext uri="{FF2B5EF4-FFF2-40B4-BE49-F238E27FC236}">
                <a16:creationId xmlns:a16="http://schemas.microsoft.com/office/drawing/2014/main" id="{AE7855C6-515E-FA53-A5B0-7F38BFA15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1367">
            <a:off x="1540992" y="2437848"/>
            <a:ext cx="2487418" cy="285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uadroTexto 7">
            <a:extLst>
              <a:ext uri="{FF2B5EF4-FFF2-40B4-BE49-F238E27FC236}">
                <a16:creationId xmlns:a16="http://schemas.microsoft.com/office/drawing/2014/main" id="{A6D89902-B21A-2AA4-BC76-5AC211B13476}"/>
              </a:ext>
            </a:extLst>
          </p:cNvPr>
          <p:cNvSpPr txBox="1">
            <a:spLocks noChangeArrowheads="1"/>
          </p:cNvSpPr>
          <p:nvPr/>
        </p:nvSpPr>
        <p:spPr bwMode="auto">
          <a:xfrm rot="20902634">
            <a:off x="1785113" y="2848499"/>
            <a:ext cx="2109177" cy="182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00000"/>
              </a:lnSpc>
              <a:buNone/>
              <a:defRPr/>
            </a:pPr>
            <a:r>
              <a:rPr lang="es-ES" sz="1200" i="1" dirty="0">
                <a:solidFill>
                  <a:srgbClr val="3547C7"/>
                </a:solidFill>
                <a:latin typeface="Montserrat"/>
                <a:ea typeface="Verdana" panose="020B0604030504040204" pitchFamily="34" charset="0"/>
                <a:cs typeface="Arial"/>
              </a:rPr>
              <a:t>Las empresas tienen la obligación de dar una primera respuesta a los reclamos de sus clientes en un plazo máximo de 30 días.</a:t>
            </a:r>
          </a:p>
          <a:p>
            <a:pPr algn="just">
              <a:spcAft>
                <a:spcPts val="450"/>
              </a:spcAft>
              <a:buNone/>
              <a:defRPr/>
            </a:pPr>
            <a:r>
              <a:rPr lang="es-ES" sz="1200" b="1" i="1" dirty="0">
                <a:solidFill>
                  <a:srgbClr val="3547C7"/>
                </a:solidFill>
                <a:latin typeface="Montserrat"/>
                <a:ea typeface="Verdana" panose="020B0604030504040204" pitchFamily="34" charset="0"/>
                <a:cs typeface="Arial"/>
              </a:rPr>
              <a:t>En caso de desacuerdo el afectado puede recurrir a la SEC.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AE8139A-C29C-6C9C-7672-4D006CCFC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7734" y="571894"/>
            <a:ext cx="5473973" cy="149953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292289E-860D-0160-49C5-5004613612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7371" y="2571750"/>
            <a:ext cx="5238893" cy="149953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>
            <a:extLst>
              <a:ext uri="{FF2B5EF4-FFF2-40B4-BE49-F238E27FC236}">
                <a16:creationId xmlns:a16="http://schemas.microsoft.com/office/drawing/2014/main" id="{53C450D2-44A1-03C4-F52C-B3E00F20E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2" y="912019"/>
            <a:ext cx="2675466" cy="156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8" rIns="51435" bIns="25718"/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Los reclamos por interrupciones en 2024, que ingresaron a la SEC, fueron </a:t>
            </a:r>
            <a:r>
              <a:rPr lang="es-ES" altLang="es-CL" sz="1400" b="1" kern="1200" dirty="0">
                <a:solidFill>
                  <a:srgbClr val="3547C7"/>
                </a:solidFill>
                <a:latin typeface="Montserrat"/>
                <a:cs typeface="Arial"/>
              </a:rPr>
              <a:t>9.000, aumentando en un 310% respecto de 2023</a:t>
            </a: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, fuertemente asociadas al temporal de agosto 2024.</a:t>
            </a:r>
          </a:p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s-ES" altLang="es-CL" sz="1400" kern="1200" dirty="0">
              <a:solidFill>
                <a:srgbClr val="3547C7"/>
              </a:solidFill>
              <a:latin typeface="Montserrat"/>
              <a:cs typeface="Arial"/>
            </a:endParaRPr>
          </a:p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En el </a:t>
            </a:r>
            <a:r>
              <a:rPr lang="es-ES" altLang="es-CL" sz="1400" kern="1200" dirty="0" err="1">
                <a:solidFill>
                  <a:srgbClr val="3547C7"/>
                </a:solidFill>
                <a:latin typeface="Montserrat"/>
                <a:cs typeface="Arial"/>
              </a:rPr>
              <a:t>item</a:t>
            </a: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 de “otras causas”, en 2024 la SEC recibió </a:t>
            </a:r>
            <a:r>
              <a:rPr lang="es-ES" altLang="es-CL" sz="1400" b="1" kern="1200" dirty="0">
                <a:solidFill>
                  <a:srgbClr val="3547C7"/>
                </a:solidFill>
                <a:latin typeface="Montserrat"/>
                <a:cs typeface="Arial"/>
              </a:rPr>
              <a:t>2.340 reclamos, representando un aumento de un 123.8%, respecto de 2023</a:t>
            </a: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, principalmente vinculados a cobros indebidos.</a:t>
            </a:r>
          </a:p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s-ES" altLang="es-CL" sz="1500" dirty="0">
              <a:solidFill>
                <a:srgbClr val="0C4581"/>
              </a:solidFill>
            </a:endParaRPr>
          </a:p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s-ES" altLang="es-CL" sz="1500" dirty="0">
              <a:solidFill>
                <a:srgbClr val="0C4581"/>
              </a:solidFill>
            </a:endParaRPr>
          </a:p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CL" sz="1500" dirty="0">
                <a:solidFill>
                  <a:srgbClr val="0C4581"/>
                </a:solidFill>
              </a:rPr>
              <a:t>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FC9AF11-1AA3-5A7D-34C5-9C7E790FC367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71E32CC3-F7A3-BC87-E59F-6E6EE4850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86872131-5A35-5D98-FFA5-23DFB2746D7E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5" name="Google Shape;58;p14" title="logo-1.png">
                <a:extLst>
                  <a:ext uri="{FF2B5EF4-FFF2-40B4-BE49-F238E27FC236}">
                    <a16:creationId xmlns:a16="http://schemas.microsoft.com/office/drawing/2014/main" id="{53926903-3AAC-75CE-B123-5108D1578B8E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Imagen 5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568799FD-3EBD-0319-0126-5E1BF42819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AE28D0B-5E1E-3A66-47CD-50D0F1405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96" y="292926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Reclamos industria eléctrica: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B60E530-32C0-B3ED-5736-1311589A2D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9762" y="838772"/>
            <a:ext cx="5099534" cy="361033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689C-F0DC-BB6B-BB75-ADEE88015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>
            <a:extLst>
              <a:ext uri="{FF2B5EF4-FFF2-40B4-BE49-F238E27FC236}">
                <a16:creationId xmlns:a16="http://schemas.microsoft.com/office/drawing/2014/main" id="{009BF495-4A68-2975-6DEB-F0D379E7D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20" y="1425773"/>
            <a:ext cx="3600039" cy="156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8" rIns="51435" bIns="25718"/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20000"/>
              </a:spcBef>
              <a:buNone/>
            </a:pP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Para el caso del </a:t>
            </a:r>
            <a:r>
              <a:rPr lang="es-ES" altLang="es-CL" sz="1400" b="1" kern="1200" dirty="0">
                <a:solidFill>
                  <a:srgbClr val="3547C7"/>
                </a:solidFill>
                <a:latin typeface="Montserrat"/>
                <a:cs typeface="Arial"/>
              </a:rPr>
              <a:t>Gas de Red</a:t>
            </a: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 aumento de 115 en 2023 a 269 en 2024.</a:t>
            </a:r>
          </a:p>
          <a:p>
            <a:pPr algn="just">
              <a:lnSpc>
                <a:spcPct val="100000"/>
              </a:lnSpc>
              <a:spcBef>
                <a:spcPct val="20000"/>
              </a:spcBef>
              <a:buNone/>
            </a:pPr>
            <a:endParaRPr lang="es-ES" altLang="es-CL" sz="1400" kern="1200" dirty="0">
              <a:solidFill>
                <a:srgbClr val="3547C7"/>
              </a:solidFill>
              <a:latin typeface="Montserrat"/>
              <a:cs typeface="Arial"/>
            </a:endParaRPr>
          </a:p>
          <a:p>
            <a:pPr algn="just">
              <a:lnSpc>
                <a:spcPct val="100000"/>
              </a:lnSpc>
              <a:spcBef>
                <a:spcPct val="20000"/>
              </a:spcBef>
              <a:buNone/>
            </a:pP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Y en el caso de </a:t>
            </a:r>
            <a:r>
              <a:rPr lang="es-ES" altLang="es-CL" sz="1400" b="1" kern="1200" dirty="0">
                <a:solidFill>
                  <a:srgbClr val="3547C7"/>
                </a:solidFill>
                <a:latin typeface="Montserrat"/>
                <a:cs typeface="Arial"/>
              </a:rPr>
              <a:t>Gas de Red GLP</a:t>
            </a: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 disminuyo de 3,100 en 2023 a 2,480 en 2024</a:t>
            </a:r>
          </a:p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s-ES" altLang="es-CL" sz="1400" kern="1200" dirty="0">
              <a:solidFill>
                <a:srgbClr val="3547C7"/>
              </a:solidFill>
              <a:latin typeface="Montserrat"/>
              <a:cs typeface="Arial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FBA82E94-1F79-6C11-861A-BAB37FF87827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FEAA5DEA-C754-1904-373A-EFADB762A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147AD825-BD0D-05FE-D891-51707BD6D75C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9" name="Google Shape;58;p14" title="logo-1.png">
                <a:extLst>
                  <a:ext uri="{FF2B5EF4-FFF2-40B4-BE49-F238E27FC236}">
                    <a16:creationId xmlns:a16="http://schemas.microsoft.com/office/drawing/2014/main" id="{1EB2F4C2-9669-595C-497B-A7E3F85B0B14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Imagen 9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31FCFB3F-182A-2F5F-C5C1-70CBE5A364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11" name="Rectangle 6">
            <a:extLst>
              <a:ext uri="{FF2B5EF4-FFF2-40B4-BE49-F238E27FC236}">
                <a16:creationId xmlns:a16="http://schemas.microsoft.com/office/drawing/2014/main" id="{E2A8768B-3DE9-13FF-34AB-629EE5538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96" y="292926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Reclamos industria del Gas: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4156961-6483-8128-BBFC-9E3A5E7B0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326" y="616926"/>
            <a:ext cx="4760301" cy="328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30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DE97F-2150-F676-8DED-F515C32E1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>
            <a:extLst>
              <a:ext uri="{FF2B5EF4-FFF2-40B4-BE49-F238E27FC236}">
                <a16:creationId xmlns:a16="http://schemas.microsoft.com/office/drawing/2014/main" id="{0A2F4800-6A39-2A97-1B5E-2FE02EE39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20" y="1425773"/>
            <a:ext cx="3600039" cy="156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8" rIns="51435" bIns="25718"/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20000"/>
              </a:spcBef>
              <a:buNone/>
            </a:pP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Para el caso del </a:t>
            </a:r>
            <a:r>
              <a:rPr lang="es-ES" altLang="es-CL" sz="1400" b="1" kern="1200" dirty="0">
                <a:solidFill>
                  <a:srgbClr val="3547C7"/>
                </a:solidFill>
                <a:latin typeface="Montserrat"/>
                <a:cs typeface="Arial"/>
              </a:rPr>
              <a:t>Gas Granel</a:t>
            </a: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 disminuyo de 794 en 2023 a 678 en 2024.</a:t>
            </a:r>
          </a:p>
          <a:p>
            <a:pPr algn="just">
              <a:lnSpc>
                <a:spcPct val="100000"/>
              </a:lnSpc>
              <a:spcBef>
                <a:spcPct val="20000"/>
              </a:spcBef>
              <a:buNone/>
            </a:pPr>
            <a:endParaRPr lang="es-ES" altLang="es-CL" sz="1400" kern="1200" dirty="0">
              <a:solidFill>
                <a:srgbClr val="3547C7"/>
              </a:solidFill>
              <a:latin typeface="Montserrat"/>
              <a:cs typeface="Arial"/>
            </a:endParaRPr>
          </a:p>
          <a:p>
            <a:pPr algn="just">
              <a:lnSpc>
                <a:spcPct val="100000"/>
              </a:lnSpc>
              <a:spcBef>
                <a:spcPct val="20000"/>
              </a:spcBef>
              <a:buNone/>
            </a:pP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Y en el caso de </a:t>
            </a:r>
            <a:r>
              <a:rPr lang="es-ES" altLang="es-CL" sz="1400" b="1" kern="1200" dirty="0">
                <a:solidFill>
                  <a:srgbClr val="3547C7"/>
                </a:solidFill>
                <a:latin typeface="Montserrat"/>
                <a:cs typeface="Arial"/>
              </a:rPr>
              <a:t>envasado</a:t>
            </a: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 aumento de 6,500 en 2023 a 8,700 en 2024</a:t>
            </a:r>
          </a:p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s-ES" altLang="es-CL" sz="1400" kern="1200" dirty="0">
              <a:solidFill>
                <a:srgbClr val="3547C7"/>
              </a:solidFill>
              <a:latin typeface="Montserrat"/>
              <a:cs typeface="Arial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D0E56026-EE5C-E5A5-16CC-A8E5D55B2C99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2A1BB54F-6238-A397-4A58-2E27D054A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AF3061B4-4136-B729-176F-267256FCE4A3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9" name="Google Shape;58;p14" title="logo-1.png">
                <a:extLst>
                  <a:ext uri="{FF2B5EF4-FFF2-40B4-BE49-F238E27FC236}">
                    <a16:creationId xmlns:a16="http://schemas.microsoft.com/office/drawing/2014/main" id="{A6B885C1-7943-78CD-11AD-D0531AD7E6B4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Imagen 9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EC27E6F2-8972-AFBB-989B-C6E08DFCC3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11" name="Rectangle 6">
            <a:extLst>
              <a:ext uri="{FF2B5EF4-FFF2-40B4-BE49-F238E27FC236}">
                <a16:creationId xmlns:a16="http://schemas.microsoft.com/office/drawing/2014/main" id="{93BC0E67-68E2-120E-75BC-919B3FF89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96" y="292926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Reclamos industria del Gas: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ED580AF-C603-174B-0F09-785C24D08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6195" y="616926"/>
            <a:ext cx="4851009" cy="351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99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>
            <a:extLst>
              <a:ext uri="{FF2B5EF4-FFF2-40B4-BE49-F238E27FC236}">
                <a16:creationId xmlns:a16="http://schemas.microsoft.com/office/drawing/2014/main" id="{1AAB34FE-B34E-9967-FD6D-B9520CF21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329" y="4455469"/>
            <a:ext cx="6707341" cy="39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35" tIns="25718" rIns="51435" bIns="25718"/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20000"/>
              </a:spcBef>
              <a:buNone/>
            </a:pPr>
            <a:r>
              <a:rPr lang="es-ES" altLang="es-CL" sz="1400" kern="1200" dirty="0">
                <a:solidFill>
                  <a:srgbClr val="3547C7"/>
                </a:solidFill>
                <a:latin typeface="Montserrat"/>
                <a:cs typeface="Arial"/>
              </a:rPr>
              <a:t>Los reclamos disminuyeron de 393 en 2023 a 304 en 2024.</a:t>
            </a:r>
          </a:p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s-ES" altLang="es-CL" sz="1400" kern="1200" dirty="0">
              <a:solidFill>
                <a:srgbClr val="3547C7"/>
              </a:solidFill>
              <a:latin typeface="Montserrat"/>
              <a:cs typeface="Arial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03B4BB10-E1BD-FB44-9249-114975EFE682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E8D8668F-D443-DA99-1725-C7DA85503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B267D693-0C04-EA90-8094-0B7C2DE4C18B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9" name="Google Shape;58;p14" title="logo-1.png">
                <a:extLst>
                  <a:ext uri="{FF2B5EF4-FFF2-40B4-BE49-F238E27FC236}">
                    <a16:creationId xmlns:a16="http://schemas.microsoft.com/office/drawing/2014/main" id="{92D5B3EB-2758-D310-2414-FB063BD528BF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Imagen 9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09964DEB-61B3-5D9A-7DC3-3175C8BE4C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11" name="Rectangle 6">
            <a:extLst>
              <a:ext uri="{FF2B5EF4-FFF2-40B4-BE49-F238E27FC236}">
                <a16:creationId xmlns:a16="http://schemas.microsoft.com/office/drawing/2014/main" id="{14BDDDDF-FE7A-A0D2-3EA4-9C484DAB2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96" y="292926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Reclamos industria del Combustibles: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8D244F9F-2DEB-848E-EE7D-16B8C8ED2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021" y="819173"/>
            <a:ext cx="7417520" cy="333532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Subtítulo 2">
            <a:extLst>
              <a:ext uri="{FF2B5EF4-FFF2-40B4-BE49-F238E27FC236}">
                <a16:creationId xmlns:a16="http://schemas.microsoft.com/office/drawing/2014/main" id="{DAE5FBA0-0F0C-75CE-1C3D-88F247669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982" y="713185"/>
            <a:ext cx="3665935" cy="2149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CL" sz="1400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En 2024 SEC Araucania realizó un total de 28 acciones de difusión e información a la comunidad, incluyendo su participación en charlas, reuniones con comunidades, capacitaciones, gobierno en terreno y  acciones de prensa regional sobre materias de seguridad, calidad y continuidad de servicio.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6F60A2C-8C51-E941-A869-CA4DD4C44CF4}"/>
              </a:ext>
            </a:extLst>
          </p:cNvPr>
          <p:cNvGrpSpPr/>
          <p:nvPr/>
        </p:nvGrpSpPr>
        <p:grpSpPr>
          <a:xfrm>
            <a:off x="0" y="-2645"/>
            <a:ext cx="9144000" cy="490399"/>
            <a:chOff x="0" y="-2645"/>
            <a:chExt cx="9144000" cy="49039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917B3F70-670D-47EA-F0B5-83839C017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645"/>
              <a:ext cx="9144000" cy="238125"/>
            </a:xfrm>
            <a:prstGeom prst="rect">
              <a:avLst/>
            </a:prstGeom>
          </p:spPr>
        </p:pic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FAE4D59E-1C04-AA94-AA8C-3638CA143E19}"/>
                </a:ext>
              </a:extLst>
            </p:cNvPr>
            <p:cNvGrpSpPr/>
            <p:nvPr/>
          </p:nvGrpSpPr>
          <p:grpSpPr>
            <a:xfrm>
              <a:off x="6376324" y="56683"/>
              <a:ext cx="2699940" cy="431071"/>
              <a:chOff x="5872261" y="1125027"/>
              <a:chExt cx="2275755" cy="408193"/>
            </a:xfrm>
          </p:grpSpPr>
          <p:pic>
            <p:nvPicPr>
              <p:cNvPr id="5" name="Google Shape;58;p14" title="logo-1.png">
                <a:extLst>
                  <a:ext uri="{FF2B5EF4-FFF2-40B4-BE49-F238E27FC236}">
                    <a16:creationId xmlns:a16="http://schemas.microsoft.com/office/drawing/2014/main" id="{A63BEF35-135C-909B-26BE-F9E702F460F7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777569" y="1125027"/>
                <a:ext cx="1370447" cy="4081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Imagen 5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F05F093C-BF4C-1368-083C-0B99757B4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2261" y="1191164"/>
                <a:ext cx="826379" cy="269980"/>
              </a:xfrm>
              <a:prstGeom prst="rect">
                <a:avLst/>
              </a:prstGeom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0242927-7F52-0343-C073-382E7B1B9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08" y="278310"/>
            <a:ext cx="578273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5621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981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4384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895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352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10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tabLst>
                <a:tab pos="355600" algn="l"/>
              </a:tabLst>
            </a:pPr>
            <a:r>
              <a:rPr lang="es-MX" altLang="es-CL" sz="1800" b="1" dirty="0">
                <a:solidFill>
                  <a:srgbClr val="3547C7"/>
                </a:solidFill>
                <a:latin typeface="Montserrat"/>
                <a:cs typeface="Arial"/>
              </a:rPr>
              <a:t>Actividades de Difusión</a:t>
            </a:r>
          </a:p>
        </p:txBody>
      </p:sp>
      <p:pic>
        <p:nvPicPr>
          <p:cNvPr id="10" name="Imagen 9" descr="Un hombre sentado frente a una computadora&#10;&#10;El contenido generado por IA puede ser incorrecto.">
            <a:extLst>
              <a:ext uri="{FF2B5EF4-FFF2-40B4-BE49-F238E27FC236}">
                <a16:creationId xmlns:a16="http://schemas.microsoft.com/office/drawing/2014/main" id="{8EE36CFB-9F27-00BE-84C3-86DA916B47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95233" y="1187567"/>
            <a:ext cx="1963730" cy="147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Un grupo de personas posando junto a un perro&#10;&#10;El contenido generado por IA puede ser incorrecto.">
            <a:extLst>
              <a:ext uri="{FF2B5EF4-FFF2-40B4-BE49-F238E27FC236}">
                <a16:creationId xmlns:a16="http://schemas.microsoft.com/office/drawing/2014/main" id="{C80B0B42-2C11-8591-7F84-7B9C8F5F55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317" y="3103578"/>
            <a:ext cx="2023916" cy="151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Un grupo de personas en un salón&#10;&#10;El contenido generado por IA puede ser incorrecto.">
            <a:extLst>
              <a:ext uri="{FF2B5EF4-FFF2-40B4-BE49-F238E27FC236}">
                <a16:creationId xmlns:a16="http://schemas.microsoft.com/office/drawing/2014/main" id="{F2C6F325-B4EE-05F7-C770-9D1D36F404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194" y="3103578"/>
            <a:ext cx="2023916" cy="1518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Un grupo de personas en un salón&#10;&#10;El contenido generado por IA puede ser incorrecto.">
            <a:extLst>
              <a:ext uri="{FF2B5EF4-FFF2-40B4-BE49-F238E27FC236}">
                <a16:creationId xmlns:a16="http://schemas.microsoft.com/office/drawing/2014/main" id="{53C6ACB6-5539-C989-34D0-E59AA5473D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528" y="3136014"/>
            <a:ext cx="1980676" cy="1485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Un grupo de personas de pie sobre pasto&#10;&#10;El contenido generado por IA puede ser incorrecto.">
            <a:extLst>
              <a:ext uri="{FF2B5EF4-FFF2-40B4-BE49-F238E27FC236}">
                <a16:creationId xmlns:a16="http://schemas.microsoft.com/office/drawing/2014/main" id="{DABEBD59-5DF0-4ABB-03E0-5513B00621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2" y="3103578"/>
            <a:ext cx="2023916" cy="151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Grupo de personas sentadas en el pasto&#10;&#10;El contenido generado por IA puede ser incorrecto.">
            <a:extLst>
              <a:ext uri="{FF2B5EF4-FFF2-40B4-BE49-F238E27FC236}">
                <a16:creationId xmlns:a16="http://schemas.microsoft.com/office/drawing/2014/main" id="{13B55B6C-50C5-10F6-A676-FFF22C9B89E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210" y="932963"/>
            <a:ext cx="1963730" cy="1473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9FBDE8B8-0DDA-EF0F-4562-3D65E64E2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117" y="346134"/>
            <a:ext cx="1143001" cy="3734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6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7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8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9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0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6611</TotalTime>
  <Words>2021</Words>
  <Application>Microsoft Office PowerPoint</Application>
  <PresentationFormat>Presentación en pantalla (16:9)</PresentationFormat>
  <Paragraphs>286</Paragraphs>
  <Slides>31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9" baseType="lpstr">
      <vt:lpstr>ヒラギノ角ゴ Pro W3</vt:lpstr>
      <vt:lpstr>Arial</vt:lpstr>
      <vt:lpstr>Times New Roman</vt:lpstr>
      <vt:lpstr>Verdana</vt:lpstr>
      <vt:lpstr>Montserrat</vt:lpstr>
      <vt:lpstr>Montserrat Black</vt:lpstr>
      <vt:lpstr>Monotype Corsiva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Ricardo Cornejo</dc:creator>
  <cp:lastModifiedBy>Daniel Pincheira Wandersleben</cp:lastModifiedBy>
  <cp:revision>37</cp:revision>
  <dcterms:modified xsi:type="dcterms:W3CDTF">2025-05-27T18:55:05Z</dcterms:modified>
</cp:coreProperties>
</file>