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notesSlides/notesSlide4.xml" ContentType="application/vnd.openxmlformats-officedocument.presentationml.notesSlide+xml"/>
  <Override PartName="/ppt/ink/ink3.xml" ContentType="application/inkml+xml"/>
  <Override PartName="/ppt/notesSlides/notesSlide5.xml" ContentType="application/vnd.openxmlformats-officedocument.presentationml.notesSlide+xml"/>
  <Override PartName="/ppt/ink/ink4.xml" ContentType="application/inkml+xml"/>
  <Override PartName="/ppt/notesSlides/notesSlide6.xml" ContentType="application/vnd.openxmlformats-officedocument.presentationml.notesSlide+xml"/>
  <Override PartName="/ppt/ink/ink5.xml" ContentType="application/inkml+xml"/>
  <Override PartName="/ppt/charts/chart1.xml" ContentType="application/vnd.openxmlformats-officedocument.drawingml.chart+xml"/>
  <Override PartName="/ppt/notesSlides/notesSlide7.xml" ContentType="application/vnd.openxmlformats-officedocument.presentationml.notesSlide+xml"/>
  <Override PartName="/ppt/ink/ink6.xml" ContentType="application/inkml+xml"/>
  <Override PartName="/ppt/notesSlides/notesSlide8.xml" ContentType="application/vnd.openxmlformats-officedocument.presentationml.notesSlide+xml"/>
  <Override PartName="/ppt/ink/ink7.xml" ContentType="application/inkml+xml"/>
  <Override PartName="/ppt/notesSlides/notesSlide9.xml" ContentType="application/vnd.openxmlformats-officedocument.presentationml.notesSlide+xml"/>
  <Override PartName="/ppt/ink/ink8.xml" ContentType="application/inkml+xml"/>
  <Override PartName="/ppt/notesSlides/notesSlide10.xml" ContentType="application/vnd.openxmlformats-officedocument.presentationml.notesSlide+xml"/>
  <Override PartName="/ppt/ink/ink9.xml" ContentType="application/inkml+xml"/>
  <Override PartName="/ppt/notesSlides/notesSlide11.xml" ContentType="application/vnd.openxmlformats-officedocument.presentationml.notesSlide+xml"/>
  <Override PartName="/ppt/ink/ink10.xml" ContentType="application/inkml+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ink/ink11.xml" ContentType="application/inkml+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ink/ink12.xml" ContentType="application/inkml+xml"/>
  <Override PartName="/ppt/notesSlides/notesSlide14.xml" ContentType="application/vnd.openxmlformats-officedocument.presentationml.notesSlide+xml"/>
  <Override PartName="/ppt/ink/ink13.xml" ContentType="application/inkml+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ink/ink14.xml" ContentType="application/inkml+xml"/>
  <Override PartName="/ppt/notesSlides/notesSlide16.xml" ContentType="application/vnd.openxmlformats-officedocument.presentationml.notesSlide+xml"/>
  <Override PartName="/ppt/ink/ink15.xml" ContentType="application/inkml+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ink/ink16.xml" ContentType="application/inkml+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ink/ink17.xml" ContentType="application/inkml+xml"/>
  <Override PartName="/ppt/notesSlides/notesSlide19.xml" ContentType="application/vnd.openxmlformats-officedocument.presentationml.notesSlide+xml"/>
  <Override PartName="/ppt/ink/ink18.xml" ContentType="application/inkml+xml"/>
  <Override PartName="/ppt/notesSlides/notesSlide20.xml" ContentType="application/vnd.openxmlformats-officedocument.presentationml.notesSlide+xml"/>
  <Override PartName="/ppt/ink/ink19.xml" ContentType="application/inkml+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1.xml" ContentType="application/vnd.openxmlformats-officedocument.presentationml.notesSlide+xml"/>
  <Override PartName="/ppt/ink/ink20.xml" ContentType="application/inkml+xml"/>
  <Override PartName="/ppt/notesSlides/notesSlide22.xml" ContentType="application/vnd.openxmlformats-officedocument.presentationml.notesSlide+xml"/>
  <Override PartName="/ppt/ink/ink21.xml" ContentType="application/inkml+xml"/>
  <Override PartName="/ppt/notesSlides/notesSlide23.xml" ContentType="application/vnd.openxmlformats-officedocument.presentationml.notesSlide+xml"/>
  <Override PartName="/ppt/ink/ink22.xml" ContentType="application/inkml+xml"/>
  <Override PartName="/ppt/notesSlides/notesSlide24.xml" ContentType="application/vnd.openxmlformats-officedocument.presentationml.notesSlide+xml"/>
  <Override PartName="/ppt/ink/ink23.xml" ContentType="application/inkml+xml"/>
  <Override PartName="/ppt/notesSlides/notesSlide25.xml" ContentType="application/vnd.openxmlformats-officedocument.presentationml.notesSlide+xml"/>
  <Override PartName="/ppt/ink/ink24.xml" ContentType="application/inkml+xml"/>
  <Override PartName="/ppt/notesSlides/notesSlide26.xml" ContentType="application/vnd.openxmlformats-officedocument.presentationml.notesSlide+xml"/>
  <Override PartName="/ppt/ink/ink25.xml" ContentType="application/inkml+xml"/>
  <Override PartName="/ppt/notesSlides/notesSlide27.xml" ContentType="application/vnd.openxmlformats-officedocument.presentationml.notesSlide+xml"/>
  <Override PartName="/ppt/ink/ink26.xml" ContentType="application/inkml+xml"/>
  <Override PartName="/ppt/notesSlides/notesSlide28.xml" ContentType="application/vnd.openxmlformats-officedocument.presentationml.notesSlide+xml"/>
  <Override PartName="/ppt/ink/ink27.xml" ContentType="application/inkml+xml"/>
  <Override PartName="/ppt/notesSlides/notesSlide29.xml" ContentType="application/vnd.openxmlformats-officedocument.presentationml.notesSlide+xml"/>
  <Override PartName="/ppt/ink/ink28.xml" ContentType="application/inkml+xml"/>
  <Override PartName="/ppt/notesSlides/notesSlide30.xml" ContentType="application/vnd.openxmlformats-officedocument.presentationml.notesSlide+xml"/>
  <Override PartName="/ppt/ink/ink29.xml" ContentType="application/inkml+xml"/>
  <Override PartName="/ppt/notesSlides/notesSlide31.xml" ContentType="application/vnd.openxmlformats-officedocument.presentationml.notesSlide+xml"/>
  <Override PartName="/ppt/ink/ink30.xml" ContentType="application/inkml+xml"/>
  <Override PartName="/ppt/notesSlides/notesSlide32.xml" ContentType="application/vnd.openxmlformats-officedocument.presentationml.notesSlide+xml"/>
  <Override PartName="/ppt/ink/ink31.xml" ContentType="application/inkml+xml"/>
  <Override PartName="/ppt/notesSlides/notesSlide33.xml" ContentType="application/vnd.openxmlformats-officedocument.presentationml.notesSlide+xml"/>
  <Override PartName="/ppt/ink/ink32.xml" ContentType="application/inkml+xml"/>
  <Override PartName="/ppt/notesSlides/notesSlide34.xml" ContentType="application/vnd.openxmlformats-officedocument.presentationml.notesSlide+xml"/>
  <Override PartName="/ppt/ink/ink33.xml" ContentType="application/inkml+xml"/>
  <Override PartName="/ppt/notesSlides/notesSlide35.xml" ContentType="application/vnd.openxmlformats-officedocument.presentationml.notesSlide+xml"/>
  <Override PartName="/ppt/ink/ink34.xml" ContentType="application/inkml+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8"/>
  </p:notesMasterIdLst>
  <p:sldIdLst>
    <p:sldId id="256" r:id="rId2"/>
    <p:sldId id="266" r:id="rId3"/>
    <p:sldId id="258" r:id="rId4"/>
    <p:sldId id="267" r:id="rId5"/>
    <p:sldId id="268" r:id="rId6"/>
    <p:sldId id="269" r:id="rId7"/>
    <p:sldId id="270" r:id="rId8"/>
    <p:sldId id="271" r:id="rId9"/>
    <p:sldId id="272" r:id="rId10"/>
    <p:sldId id="273" r:id="rId11"/>
    <p:sldId id="275" r:id="rId12"/>
    <p:sldId id="274"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65" r:id="rId37"/>
  </p:sldIdLst>
  <p:sldSz cx="9144000" cy="5143500" type="screen16x9"/>
  <p:notesSz cx="6858000" cy="9144000"/>
  <p:embeddedFontLst>
    <p:embeddedFont>
      <p:font typeface="Montserrat" panose="000005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34" d="100"/>
          <a:sy n="134" d="100"/>
        </p:scale>
        <p:origin x="864"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3.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56" b="0" i="0" u="none" strike="noStrike" kern="1200" spc="0" baseline="0">
                <a:solidFill>
                  <a:schemeClr val="tx1"/>
                </a:solidFill>
                <a:latin typeface="+mn-lt"/>
                <a:ea typeface="+mn-ea"/>
                <a:cs typeface="+mn-cs"/>
              </a:defRPr>
            </a:pPr>
            <a:r>
              <a:rPr lang="es-CL" dirty="0">
                <a:solidFill>
                  <a:schemeClr val="tx1"/>
                </a:solidFill>
              </a:rPr>
              <a:t>Atenciones Región de Tarapacá</a:t>
            </a:r>
          </a:p>
        </c:rich>
      </c:tx>
      <c:overlay val="0"/>
      <c:spPr>
        <a:noFill/>
        <a:ln>
          <a:noFill/>
        </a:ln>
        <a:effectLst/>
      </c:spPr>
    </c:title>
    <c:autoTitleDeleted val="0"/>
    <c:plotArea>
      <c:layout/>
      <c:barChart>
        <c:barDir val="col"/>
        <c:grouping val="clustered"/>
        <c:varyColors val="0"/>
        <c:ser>
          <c:idx val="0"/>
          <c:order val="0"/>
          <c:tx>
            <c:strRef>
              <c:f>Hoja1!$B$1</c:f>
              <c:strCache>
                <c:ptCount val="1"/>
                <c:pt idx="0">
                  <c:v>2016</c:v>
                </c:pt>
              </c:strCache>
            </c:strRef>
          </c:tx>
          <c:spPr>
            <a:solidFill>
              <a:schemeClr val="accent1"/>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Hoja1!$B$2:$B$6</c:f>
            </c:numRef>
          </c:val>
          <c:extLst>
            <c:ext xmlns:c16="http://schemas.microsoft.com/office/drawing/2014/chart" uri="{C3380CC4-5D6E-409C-BE32-E72D297353CC}">
              <c16:uniqueId val="{00000000-027F-4BE2-BCF8-609E54C8F06F}"/>
            </c:ext>
          </c:extLst>
        </c:ser>
        <c:ser>
          <c:idx val="1"/>
          <c:order val="1"/>
          <c:tx>
            <c:strRef>
              <c:f>Hoja1!$C$1</c:f>
              <c:strCache>
                <c:ptCount val="1"/>
                <c:pt idx="0">
                  <c:v>2017</c:v>
                </c:pt>
              </c:strCache>
            </c:strRef>
          </c:tx>
          <c:spPr>
            <a:solidFill>
              <a:schemeClr val="accent2"/>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Hoja1!$C$2:$C$6</c:f>
            </c:numRef>
          </c:val>
          <c:extLst>
            <c:ext xmlns:c16="http://schemas.microsoft.com/office/drawing/2014/chart" uri="{C3380CC4-5D6E-409C-BE32-E72D297353CC}">
              <c16:uniqueId val="{00000001-027F-4BE2-BCF8-609E54C8F06F}"/>
            </c:ext>
          </c:extLst>
        </c:ser>
        <c:ser>
          <c:idx val="2"/>
          <c:order val="2"/>
          <c:tx>
            <c:strRef>
              <c:f>Hoja1!$D$1</c:f>
              <c:strCache>
                <c:ptCount val="1"/>
                <c:pt idx="0">
                  <c:v>2019</c:v>
                </c:pt>
              </c:strCache>
            </c:strRef>
          </c:tx>
          <c:spPr>
            <a:solidFill>
              <a:schemeClr val="accent3"/>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Hoja1!$D$2:$D$6</c:f>
            </c:numRef>
          </c:val>
          <c:extLst>
            <c:ext xmlns:c16="http://schemas.microsoft.com/office/drawing/2014/chart" uri="{C3380CC4-5D6E-409C-BE32-E72D297353CC}">
              <c16:uniqueId val="{00000002-027F-4BE2-BCF8-609E54C8F06F}"/>
            </c:ext>
          </c:extLst>
        </c:ser>
        <c:ser>
          <c:idx val="3"/>
          <c:order val="3"/>
          <c:tx>
            <c:strRef>
              <c:f>Hoja1!$E$1</c:f>
              <c:strCache>
                <c:ptCount val="1"/>
                <c:pt idx="0">
                  <c:v>2021</c:v>
                </c:pt>
              </c:strCache>
            </c:strRef>
          </c:tx>
          <c:spPr>
            <a:solidFill>
              <a:schemeClr val="accent4"/>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Hoja1!$E$2:$E$6</c:f>
              <c:numCache>
                <c:formatCode>General</c:formatCode>
                <c:ptCount val="5"/>
                <c:pt idx="0">
                  <c:v>229</c:v>
                </c:pt>
                <c:pt idx="1">
                  <c:v>59</c:v>
                </c:pt>
                <c:pt idx="2" formatCode="#,##0">
                  <c:v>2128</c:v>
                </c:pt>
                <c:pt idx="3">
                  <c:v>14</c:v>
                </c:pt>
                <c:pt idx="4">
                  <c:v>2430</c:v>
                </c:pt>
              </c:numCache>
            </c:numRef>
          </c:val>
          <c:extLst>
            <c:ext xmlns:c16="http://schemas.microsoft.com/office/drawing/2014/chart" uri="{C3380CC4-5D6E-409C-BE32-E72D297353CC}">
              <c16:uniqueId val="{00000003-027F-4BE2-BCF8-609E54C8F06F}"/>
            </c:ext>
          </c:extLst>
        </c:ser>
        <c:ser>
          <c:idx val="4"/>
          <c:order val="4"/>
          <c:tx>
            <c:strRef>
              <c:f>Hoja1!$F$1</c:f>
              <c:strCache>
                <c:ptCount val="1"/>
                <c:pt idx="0">
                  <c:v>2022</c:v>
                </c:pt>
              </c:strCache>
            </c:strRef>
          </c:tx>
          <c:spPr>
            <a:solidFill>
              <a:schemeClr val="accent5"/>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Hoja1!$F$2:$F$6</c:f>
              <c:numCache>
                <c:formatCode>General</c:formatCode>
                <c:ptCount val="5"/>
                <c:pt idx="0">
                  <c:v>144</c:v>
                </c:pt>
                <c:pt idx="1">
                  <c:v>69</c:v>
                </c:pt>
                <c:pt idx="2" formatCode="#,##0">
                  <c:v>1547</c:v>
                </c:pt>
                <c:pt idx="3">
                  <c:v>67</c:v>
                </c:pt>
                <c:pt idx="4">
                  <c:v>1827</c:v>
                </c:pt>
              </c:numCache>
            </c:numRef>
          </c:val>
          <c:extLst>
            <c:ext xmlns:c16="http://schemas.microsoft.com/office/drawing/2014/chart" uri="{C3380CC4-5D6E-409C-BE32-E72D297353CC}">
              <c16:uniqueId val="{00000004-027F-4BE2-BCF8-609E54C8F06F}"/>
            </c:ext>
          </c:extLst>
        </c:ser>
        <c:ser>
          <c:idx val="5"/>
          <c:order val="5"/>
          <c:tx>
            <c:strRef>
              <c:f>Hoja1!$G$1</c:f>
              <c:strCache>
                <c:ptCount val="1"/>
                <c:pt idx="0">
                  <c:v>2023</c:v>
                </c:pt>
              </c:strCache>
            </c:strRef>
          </c:tx>
          <c:spPr>
            <a:solidFill>
              <a:schemeClr val="accent6"/>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Hoja1!$G$2:$G$6</c:f>
              <c:numCache>
                <c:formatCode>General</c:formatCode>
                <c:ptCount val="5"/>
                <c:pt idx="0">
                  <c:v>71</c:v>
                </c:pt>
                <c:pt idx="1">
                  <c:v>19</c:v>
                </c:pt>
                <c:pt idx="2">
                  <c:v>1375</c:v>
                </c:pt>
                <c:pt idx="3">
                  <c:v>62</c:v>
                </c:pt>
                <c:pt idx="4">
                  <c:v>1527</c:v>
                </c:pt>
              </c:numCache>
            </c:numRef>
          </c:val>
          <c:extLst>
            <c:ext xmlns:c16="http://schemas.microsoft.com/office/drawing/2014/chart" uri="{C3380CC4-5D6E-409C-BE32-E72D297353CC}">
              <c16:uniqueId val="{00000005-027F-4BE2-BCF8-609E54C8F06F}"/>
            </c:ext>
          </c:extLst>
        </c:ser>
        <c:ser>
          <c:idx val="6"/>
          <c:order val="6"/>
          <c:tx>
            <c:strRef>
              <c:f>Hoja1!$H$1</c:f>
              <c:strCache>
                <c:ptCount val="1"/>
                <c:pt idx="0">
                  <c:v>2024</c:v>
                </c:pt>
              </c:strCache>
            </c:strRef>
          </c:tx>
          <c:spPr>
            <a:solidFill>
              <a:schemeClr val="accent1">
                <a:lumMod val="60000"/>
              </a:schemeClr>
            </a:solidFill>
            <a:ln>
              <a:noFill/>
            </a:ln>
            <a:effectLst/>
          </c:spPr>
          <c:invertIfNegative val="0"/>
          <c:cat>
            <c:strRef>
              <c:f>Hoja1!$A$2:$A$6</c:f>
              <c:strCache>
                <c:ptCount val="5"/>
                <c:pt idx="0">
                  <c:v>Consultas</c:v>
                </c:pt>
                <c:pt idx="1">
                  <c:v>Denuncia</c:v>
                </c:pt>
                <c:pt idx="2">
                  <c:v>Reclamos</c:v>
                </c:pt>
                <c:pt idx="3">
                  <c:v>Solicitudes</c:v>
                </c:pt>
                <c:pt idx="4">
                  <c:v>Suma Total</c:v>
                </c:pt>
              </c:strCache>
            </c:strRef>
          </c:cat>
          <c:val>
            <c:numRef>
              <c:f>Hoja1!$H$2:$H$6</c:f>
              <c:numCache>
                <c:formatCode>General</c:formatCode>
                <c:ptCount val="5"/>
                <c:pt idx="0">
                  <c:v>739</c:v>
                </c:pt>
                <c:pt idx="1">
                  <c:v>3</c:v>
                </c:pt>
                <c:pt idx="2">
                  <c:v>534</c:v>
                </c:pt>
                <c:pt idx="3">
                  <c:v>143</c:v>
                </c:pt>
                <c:pt idx="4">
                  <c:v>1419</c:v>
                </c:pt>
              </c:numCache>
            </c:numRef>
          </c:val>
          <c:extLst>
            <c:ext xmlns:c16="http://schemas.microsoft.com/office/drawing/2014/chart" uri="{C3380CC4-5D6E-409C-BE32-E72D297353CC}">
              <c16:uniqueId val="{00000006-027F-4BE2-BCF8-609E54C8F06F}"/>
            </c:ext>
          </c:extLst>
        </c:ser>
        <c:dLbls>
          <c:showLegendKey val="0"/>
          <c:showVal val="0"/>
          <c:showCatName val="0"/>
          <c:showSerName val="0"/>
          <c:showPercent val="0"/>
          <c:showBubbleSize val="0"/>
        </c:dLbls>
        <c:gapWidth val="219"/>
        <c:overlap val="-27"/>
        <c:axId val="503523519"/>
        <c:axId val="1"/>
      </c:barChart>
      <c:catAx>
        <c:axId val="503523519"/>
        <c:scaling>
          <c:orientation val="minMax"/>
        </c:scaling>
        <c:delete val="0"/>
        <c:axPos val="b"/>
        <c:numFmt formatCode="General" sourceLinked="1"/>
        <c:majorTickMark val="none"/>
        <c:minorTickMark val="none"/>
        <c:tickLblPos val="nextTo"/>
        <c:spPr>
          <a:noFill/>
          <a:ln w="9495" cap="flat" cmpd="sng" algn="ctr">
            <a:solidFill>
              <a:schemeClr val="tx1">
                <a:lumMod val="15000"/>
                <a:lumOff val="85000"/>
              </a:schemeClr>
            </a:solidFill>
            <a:round/>
          </a:ln>
          <a:effectLst/>
        </c:spPr>
        <c:txPr>
          <a:bodyPr rot="-60000000" spcFirstLastPara="1" vertOverflow="ellipsis" vert="horz" wrap="square" anchor="ctr" anchorCtr="1"/>
          <a:lstStyle/>
          <a:p>
            <a:pPr>
              <a:defRPr sz="798" b="0" i="0" u="none" strike="noStrike" kern="1200" baseline="0">
                <a:solidFill>
                  <a:schemeClr val="tx1"/>
                </a:solidFill>
                <a:latin typeface="+mn-lt"/>
                <a:ea typeface="+mn-ea"/>
                <a:cs typeface="+mn-cs"/>
              </a:defRPr>
            </a:pPr>
            <a:endParaRPr lang="es-CL"/>
          </a:p>
        </c:txPr>
        <c:crossAx val="1"/>
        <c:crosses val="autoZero"/>
        <c:auto val="1"/>
        <c:lblAlgn val="ctr"/>
        <c:lblOffset val="100"/>
        <c:noMultiLvlLbl val="0"/>
      </c:catAx>
      <c:valAx>
        <c:axId val="1"/>
        <c:scaling>
          <c:orientation val="minMax"/>
        </c:scaling>
        <c:delete val="0"/>
        <c:axPos val="l"/>
        <c:majorGridlines>
          <c:spPr>
            <a:ln w="949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97" b="0" i="0" u="none" strike="noStrike" kern="1200" baseline="0">
                <a:solidFill>
                  <a:schemeClr val="tx1"/>
                </a:solidFill>
                <a:latin typeface="+mn-lt"/>
                <a:ea typeface="+mn-ea"/>
                <a:cs typeface="+mn-cs"/>
              </a:defRPr>
            </a:pPr>
            <a:endParaRPr lang="es-CL"/>
          </a:p>
        </c:txPr>
        <c:crossAx val="503523519"/>
        <c:crosses val="autoZero"/>
        <c:crossBetween val="between"/>
      </c:valAx>
      <c:spPr>
        <a:noFill/>
        <a:ln w="25321">
          <a:noFill/>
        </a:ln>
      </c:spPr>
    </c:plotArea>
    <c:legend>
      <c:legendPos val="b"/>
      <c:overlay val="0"/>
      <c:spPr>
        <a:noFill/>
        <a:ln>
          <a:noFill/>
        </a:ln>
        <a:effectLst/>
      </c:spPr>
      <c:txPr>
        <a:bodyPr rot="0" spcFirstLastPara="1" vertOverflow="ellipsis" vert="horz" wrap="square" anchor="ctr" anchorCtr="1"/>
        <a:lstStyle/>
        <a:p>
          <a:pPr>
            <a:defRPr sz="997"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chart>
  <c:spPr>
    <a:solidFill>
      <a:schemeClr val="bg1"/>
    </a:solidFill>
    <a:ln>
      <a:noFill/>
    </a:ln>
    <a:effectLst/>
  </c:spPr>
  <c:txPr>
    <a:bodyPr/>
    <a:lstStyle/>
    <a:p>
      <a:pPr>
        <a:defRPr/>
      </a:pPr>
      <a:endParaRPr lang="es-C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CL" sz="1200" dirty="0"/>
              <a:t>SAIDI</a:t>
            </a:r>
            <a:r>
              <a:rPr lang="es-CL" sz="1200" baseline="0" dirty="0"/>
              <a:t> REGIÓN TARAPACÁ</a:t>
            </a:r>
            <a:endParaRPr lang="es-CL" sz="1200" dirty="0"/>
          </a:p>
        </c:rich>
      </c:tx>
      <c:layout>
        <c:manualLayout>
          <c:xMode val="edge"/>
          <c:yMode val="edge"/>
          <c:x val="0.2616303344028818"/>
          <c:y val="4.0655237583046129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col"/>
        <c:grouping val="stacked"/>
        <c:varyColors val="0"/>
        <c:ser>
          <c:idx val="0"/>
          <c:order val="0"/>
          <c:tx>
            <c:strRef>
              <c:f>Hoja1!$B$1</c:f>
              <c:strCache>
                <c:ptCount val="1"/>
                <c:pt idx="0">
                  <c:v>Fm</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4"/>
                <c:pt idx="0">
                  <c:v>2021</c:v>
                </c:pt>
                <c:pt idx="1">
                  <c:v>2022</c:v>
                </c:pt>
                <c:pt idx="2">
                  <c:v>2023</c:v>
                </c:pt>
                <c:pt idx="3">
                  <c:v>2024</c:v>
                </c:pt>
              </c:numCache>
            </c:numRef>
          </c:cat>
          <c:val>
            <c:numRef>
              <c:f>Hoja1!$B$2:$B$7</c:f>
              <c:numCache>
                <c:formatCode>General</c:formatCode>
                <c:ptCount val="4"/>
                <c:pt idx="0">
                  <c:v>11.17</c:v>
                </c:pt>
                <c:pt idx="1">
                  <c:v>11.01</c:v>
                </c:pt>
                <c:pt idx="2">
                  <c:v>12.87</c:v>
                </c:pt>
                <c:pt idx="3">
                  <c:v>15.84</c:v>
                </c:pt>
              </c:numCache>
            </c:numRef>
          </c:val>
          <c:extLst>
            <c:ext xmlns:c16="http://schemas.microsoft.com/office/drawing/2014/chart" uri="{C3380CC4-5D6E-409C-BE32-E72D297353CC}">
              <c16:uniqueId val="{00000000-EB04-4BA1-A6D0-3E37DB4333BB}"/>
            </c:ext>
          </c:extLst>
        </c:ser>
        <c:ser>
          <c:idx val="1"/>
          <c:order val="1"/>
          <c:tx>
            <c:strRef>
              <c:f>Hoja1!$C$1</c:f>
              <c:strCache>
                <c:ptCount val="1"/>
                <c:pt idx="0">
                  <c:v>Externa</c:v>
                </c:pt>
              </c:strCache>
            </c:strRef>
          </c:tx>
          <c:spPr>
            <a:solidFill>
              <a:srgbClr val="92D050"/>
            </a:solidFill>
            <a:ln>
              <a:noFill/>
            </a:ln>
            <a:effectLst/>
          </c:spPr>
          <c:invertIfNegative val="0"/>
          <c:dLbls>
            <c:dLbl>
              <c:idx val="0"/>
              <c:layout>
                <c:manualLayout>
                  <c:x val="-9.3849020442698744E-2"/>
                  <c:y val="1.52457140936422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B04-4BA1-A6D0-3E37DB4333BB}"/>
                </c:ext>
              </c:extLst>
            </c:dLbl>
            <c:dLbl>
              <c:idx val="1"/>
              <c:layout>
                <c:manualLayout>
                  <c:x val="8.5568224521284139E-2"/>
                  <c:y val="2.0327618791523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04-4BA1-A6D0-3E37DB4333BB}"/>
                </c:ext>
              </c:extLst>
            </c:dLbl>
            <c:dLbl>
              <c:idx val="2"/>
              <c:layout>
                <c:manualLayout>
                  <c:x val="8.0047693907007653E-2"/>
                  <c:y val="-1.01638093957615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B04-4BA1-A6D0-3E37DB4333BB}"/>
                </c:ext>
              </c:extLst>
            </c:dLbl>
            <c:dLbl>
              <c:idx val="3"/>
              <c:layout>
                <c:manualLayout>
                  <c:x val="6.900663267845486E-2"/>
                  <c:y val="5.08190469788076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04-4BA1-A6D0-3E37DB4333B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4"/>
                <c:pt idx="0">
                  <c:v>2021</c:v>
                </c:pt>
                <c:pt idx="1">
                  <c:v>2022</c:v>
                </c:pt>
                <c:pt idx="2">
                  <c:v>2023</c:v>
                </c:pt>
                <c:pt idx="3">
                  <c:v>2024</c:v>
                </c:pt>
              </c:numCache>
            </c:numRef>
          </c:cat>
          <c:val>
            <c:numRef>
              <c:f>Hoja1!$C$2:$C$7</c:f>
              <c:numCache>
                <c:formatCode>General</c:formatCode>
                <c:ptCount val="4"/>
                <c:pt idx="0">
                  <c:v>2.86</c:v>
                </c:pt>
                <c:pt idx="1">
                  <c:v>2.65</c:v>
                </c:pt>
                <c:pt idx="2">
                  <c:v>1.81</c:v>
                </c:pt>
                <c:pt idx="3">
                  <c:v>1.43</c:v>
                </c:pt>
              </c:numCache>
            </c:numRef>
          </c:val>
          <c:extLst>
            <c:ext xmlns:c16="http://schemas.microsoft.com/office/drawing/2014/chart" uri="{C3380CC4-5D6E-409C-BE32-E72D297353CC}">
              <c16:uniqueId val="{00000003-EB04-4BA1-A6D0-3E37DB4333BB}"/>
            </c:ext>
          </c:extLst>
        </c:ser>
        <c:ser>
          <c:idx val="2"/>
          <c:order val="2"/>
          <c:tx>
            <c:strRef>
              <c:f>Hoja1!$D$1</c:f>
              <c:strCache>
                <c:ptCount val="1"/>
                <c:pt idx="0">
                  <c:v>Interna</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4"/>
                <c:pt idx="0">
                  <c:v>2021</c:v>
                </c:pt>
                <c:pt idx="1">
                  <c:v>2022</c:v>
                </c:pt>
                <c:pt idx="2">
                  <c:v>2023</c:v>
                </c:pt>
                <c:pt idx="3">
                  <c:v>2024</c:v>
                </c:pt>
              </c:numCache>
            </c:numRef>
          </c:cat>
          <c:val>
            <c:numRef>
              <c:f>Hoja1!$D$2:$D$7</c:f>
              <c:numCache>
                <c:formatCode>General</c:formatCode>
                <c:ptCount val="4"/>
                <c:pt idx="0">
                  <c:v>12.57</c:v>
                </c:pt>
                <c:pt idx="1">
                  <c:v>9.8699999999999992</c:v>
                </c:pt>
                <c:pt idx="2">
                  <c:v>7.87</c:v>
                </c:pt>
                <c:pt idx="3">
                  <c:v>7.04</c:v>
                </c:pt>
              </c:numCache>
            </c:numRef>
          </c:val>
          <c:extLst>
            <c:ext xmlns:c16="http://schemas.microsoft.com/office/drawing/2014/chart" uri="{C3380CC4-5D6E-409C-BE32-E72D297353CC}">
              <c16:uniqueId val="{00000004-EB04-4BA1-A6D0-3E37DB4333BB}"/>
            </c:ext>
          </c:extLst>
        </c:ser>
        <c:dLbls>
          <c:showLegendKey val="0"/>
          <c:showVal val="0"/>
          <c:showCatName val="0"/>
          <c:showSerName val="0"/>
          <c:showPercent val="0"/>
          <c:showBubbleSize val="0"/>
        </c:dLbls>
        <c:gapWidth val="150"/>
        <c:overlap val="100"/>
        <c:axId val="190799663"/>
        <c:axId val="190802543"/>
      </c:barChart>
      <c:lineChart>
        <c:grouping val="standard"/>
        <c:varyColors val="0"/>
        <c:ser>
          <c:idx val="3"/>
          <c:order val="3"/>
          <c:tx>
            <c:strRef>
              <c:f>Hoja1!$E$1</c:f>
              <c:strCache>
                <c:ptCount val="1"/>
                <c:pt idx="0">
                  <c:v>País</c:v>
                </c:pt>
              </c:strCache>
            </c:strRef>
          </c:tx>
          <c:spPr>
            <a:ln w="28575" cap="rnd">
              <a:solidFill>
                <a:srgbClr val="002060"/>
              </a:solidFill>
              <a:round/>
            </a:ln>
            <a:effectLst/>
          </c:spPr>
          <c:marker>
            <c:symbol val="circle"/>
            <c:size val="5"/>
            <c:spPr>
              <a:solidFill>
                <a:srgbClr val="002060"/>
              </a:solidFill>
              <a:ln w="9525">
                <a:solidFill>
                  <a:schemeClr val="accent4"/>
                </a:solidFill>
              </a:ln>
              <a:effectLst/>
            </c:spPr>
          </c:marker>
          <c:cat>
            <c:numRef>
              <c:f>Hoja1!$A$2:$A$7</c:f>
              <c:numCache>
                <c:formatCode>General</c:formatCode>
                <c:ptCount val="4"/>
                <c:pt idx="0">
                  <c:v>2021</c:v>
                </c:pt>
                <c:pt idx="1">
                  <c:v>2022</c:v>
                </c:pt>
                <c:pt idx="2">
                  <c:v>2023</c:v>
                </c:pt>
                <c:pt idx="3">
                  <c:v>2024</c:v>
                </c:pt>
              </c:numCache>
            </c:numRef>
          </c:cat>
          <c:val>
            <c:numRef>
              <c:f>Hoja1!$E$2:$E$7</c:f>
              <c:numCache>
                <c:formatCode>General</c:formatCode>
                <c:ptCount val="4"/>
                <c:pt idx="0">
                  <c:v>12.69</c:v>
                </c:pt>
                <c:pt idx="1">
                  <c:v>14.53</c:v>
                </c:pt>
                <c:pt idx="2">
                  <c:v>13.58</c:v>
                </c:pt>
                <c:pt idx="3">
                  <c:v>27.59</c:v>
                </c:pt>
              </c:numCache>
            </c:numRef>
          </c:val>
          <c:smooth val="0"/>
          <c:extLst>
            <c:ext xmlns:c16="http://schemas.microsoft.com/office/drawing/2014/chart" uri="{C3380CC4-5D6E-409C-BE32-E72D297353CC}">
              <c16:uniqueId val="{00000005-EB04-4BA1-A6D0-3E37DB4333BB}"/>
            </c:ext>
          </c:extLst>
        </c:ser>
        <c:ser>
          <c:idx val="4"/>
          <c:order val="4"/>
          <c:tx>
            <c:strRef>
              <c:f>Hoja1!$F$1</c:f>
              <c:strCache>
                <c:ptCount val="1"/>
                <c:pt idx="0">
                  <c:v>SAIDI</c:v>
                </c:pt>
              </c:strCache>
            </c:strRef>
          </c:tx>
          <c:spPr>
            <a:ln w="28575" cap="rnd">
              <a:solidFill>
                <a:schemeClr val="bg1">
                  <a:alpha val="0"/>
                </a:schemeClr>
              </a:solidFill>
              <a:round/>
            </a:ln>
            <a:effectLst/>
          </c:spPr>
          <c:marker>
            <c:symbol val="none"/>
          </c:marker>
          <c:dLbls>
            <c:dLbl>
              <c:idx val="0"/>
              <c:layout>
                <c:manualLayout>
                  <c:x val="-3.890648286342533E-2"/>
                  <c:y val="-3.79414204443825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B04-4BA1-A6D0-3E37DB4333BB}"/>
                </c:ext>
              </c:extLst>
            </c:dLbl>
            <c:dLbl>
              <c:idx val="1"/>
              <c:layout>
                <c:manualLayout>
                  <c:x val="-4.7187278784839928E-2"/>
                  <c:y val="-2.55503762810301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B04-4BA1-A6D0-3E37DB4333BB}"/>
                </c:ext>
              </c:extLst>
            </c:dLbl>
            <c:dLbl>
              <c:idx val="2"/>
              <c:layout>
                <c:manualLayout>
                  <c:x val="-6.0053592615703477E-2"/>
                  <c:y val="-2.6663793589837472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layout>
                    <c:manualLayout>
                      <c:w val="9.7676660783172026E-2"/>
                      <c:h val="0.11647885627533197"/>
                    </c:manualLayout>
                  </c15:layout>
                </c:ext>
                <c:ext xmlns:c16="http://schemas.microsoft.com/office/drawing/2014/chart" uri="{C3380CC4-5D6E-409C-BE32-E72D297353CC}">
                  <c16:uniqueId val="{00000008-EB04-4BA1-A6D0-3E37DB4333BB}"/>
                </c:ext>
              </c:extLst>
            </c:dLbl>
            <c:dLbl>
              <c:idx val="3"/>
              <c:layout>
                <c:manualLayout>
                  <c:x val="-1.5933468477661521E-2"/>
                  <c:y val="-2.28369592923427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B04-4BA1-A6D0-3E37DB4333BB}"/>
                </c:ext>
              </c:extLst>
            </c:dLbl>
            <c:dLbl>
              <c:idx val="4"/>
              <c:layout>
                <c:manualLayout>
                  <c:x val="-4.6296296296296384E-2"/>
                  <c:y val="-5.9523809523809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B04-4BA1-A6D0-3E37DB4333BB}"/>
                </c:ext>
              </c:extLst>
            </c:dLbl>
            <c:dLbl>
              <c:idx val="5"/>
              <c:layout>
                <c:manualLayout>
                  <c:x val="-4.1666666666666664E-2"/>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B04-4BA1-A6D0-3E37DB4333BB}"/>
                </c:ext>
              </c:extLst>
            </c:dLbl>
            <c:dLbl>
              <c:idx val="6"/>
              <c:layout>
                <c:manualLayout>
                  <c:x val="-3.9351851851851936E-2"/>
                  <c:y val="-3.1746031746031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B04-4BA1-A6D0-3E37DB4333BB}"/>
                </c:ext>
              </c:extLst>
            </c:dLbl>
            <c:dLbl>
              <c:idx val="7"/>
              <c:layout>
                <c:manualLayout>
                  <c:x val="-4.1666666666666581E-2"/>
                  <c:y val="-3.17460317460317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B04-4BA1-A6D0-3E37DB4333BB}"/>
                </c:ext>
              </c:extLst>
            </c:dLbl>
            <c:dLbl>
              <c:idx val="8"/>
              <c:layout>
                <c:manualLayout>
                  <c:x val="-3.9351851851851853E-2"/>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B04-4BA1-A6D0-3E37DB4333BB}"/>
                </c:ext>
              </c:extLst>
            </c:dLbl>
            <c:dLbl>
              <c:idx val="9"/>
              <c:layout>
                <c:manualLayout>
                  <c:x val="-3.4722222222222224E-2"/>
                  <c:y val="-3.96825396825397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B04-4BA1-A6D0-3E37DB4333B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4"/>
                <c:pt idx="0">
                  <c:v>2021</c:v>
                </c:pt>
                <c:pt idx="1">
                  <c:v>2022</c:v>
                </c:pt>
                <c:pt idx="2">
                  <c:v>2023</c:v>
                </c:pt>
                <c:pt idx="3">
                  <c:v>2024</c:v>
                </c:pt>
              </c:numCache>
            </c:numRef>
          </c:cat>
          <c:val>
            <c:numRef>
              <c:f>Hoja1!$F$2:$F$7</c:f>
              <c:numCache>
                <c:formatCode>General</c:formatCode>
                <c:ptCount val="4"/>
                <c:pt idx="0">
                  <c:v>26.6</c:v>
                </c:pt>
                <c:pt idx="1">
                  <c:v>23.53</c:v>
                </c:pt>
                <c:pt idx="2">
                  <c:v>22.55</c:v>
                </c:pt>
                <c:pt idx="3">
                  <c:v>24.31</c:v>
                </c:pt>
              </c:numCache>
            </c:numRef>
          </c:val>
          <c:smooth val="0"/>
          <c:extLst>
            <c:ext xmlns:c16="http://schemas.microsoft.com/office/drawing/2014/chart" uri="{C3380CC4-5D6E-409C-BE32-E72D297353CC}">
              <c16:uniqueId val="{00000010-EB04-4BA1-A6D0-3E37DB4333BB}"/>
            </c:ext>
          </c:extLst>
        </c:ser>
        <c:dLbls>
          <c:showLegendKey val="0"/>
          <c:showVal val="0"/>
          <c:showCatName val="0"/>
          <c:showSerName val="0"/>
          <c:showPercent val="0"/>
          <c:showBubbleSize val="0"/>
        </c:dLbls>
        <c:marker val="1"/>
        <c:smooth val="0"/>
        <c:axId val="190799663"/>
        <c:axId val="190802543"/>
      </c:lineChart>
      <c:catAx>
        <c:axId val="1907996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190802543"/>
        <c:crosses val="autoZero"/>
        <c:auto val="1"/>
        <c:lblAlgn val="ctr"/>
        <c:lblOffset val="100"/>
        <c:noMultiLvlLbl val="0"/>
      </c:catAx>
      <c:valAx>
        <c:axId val="1908025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190799663"/>
        <c:crosses val="autoZero"/>
        <c:crossBetween val="between"/>
      </c:valAx>
      <c:spPr>
        <a:noFill/>
        <a:ln>
          <a:noFill/>
        </a:ln>
        <a:effectLst/>
      </c:spPr>
    </c:plotArea>
    <c:legend>
      <c:legendPos val="b"/>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sz="1400" b="1" i="0" u="none" strike="noStrike" kern="1200" spc="0" baseline="0" dirty="0">
                <a:solidFill>
                  <a:srgbClr val="002060"/>
                </a:solidFill>
              </a:rPr>
              <a:t>SAIDI REGIÓN TARAPACÁ [horas]</a:t>
            </a:r>
            <a:endParaRPr lang="es-CL"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manualLayout>
          <c:layoutTarget val="inner"/>
          <c:xMode val="edge"/>
          <c:yMode val="edge"/>
          <c:x val="5.1849626915005782E-2"/>
          <c:y val="0.11350120015014684"/>
          <c:w val="0.92920626633624093"/>
          <c:h val="0.69593153602142555"/>
        </c:manualLayout>
      </c:layout>
      <c:lineChart>
        <c:grouping val="standard"/>
        <c:varyColors val="0"/>
        <c:ser>
          <c:idx val="0"/>
          <c:order val="0"/>
          <c:tx>
            <c:strRef>
              <c:f>Hoja1!$B$1</c:f>
              <c:strCache>
                <c:ptCount val="1"/>
                <c:pt idx="0">
                  <c:v>2021</c:v>
                </c:pt>
              </c:strCache>
            </c:strRef>
          </c:tx>
          <c:spPr>
            <a:ln w="28575" cap="rnd">
              <a:solidFill>
                <a:srgbClr val="7030A0"/>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0B77-4246-BAF4-882208882E90}"/>
                </c:ext>
              </c:extLst>
            </c:dLbl>
            <c:dLbl>
              <c:idx val="1"/>
              <c:delete val="1"/>
              <c:extLst>
                <c:ext xmlns:c15="http://schemas.microsoft.com/office/drawing/2012/chart" uri="{CE6537A1-D6FC-4f65-9D91-7224C49458BB}"/>
                <c:ext xmlns:c16="http://schemas.microsoft.com/office/drawing/2014/chart" uri="{C3380CC4-5D6E-409C-BE32-E72D297353CC}">
                  <c16:uniqueId val="{00000001-0B77-4246-BAF4-882208882E90}"/>
                </c:ext>
              </c:extLst>
            </c:dLbl>
            <c:dLbl>
              <c:idx val="2"/>
              <c:delete val="1"/>
              <c:extLst>
                <c:ext xmlns:c15="http://schemas.microsoft.com/office/drawing/2012/chart" uri="{CE6537A1-D6FC-4f65-9D91-7224C49458BB}"/>
                <c:ext xmlns:c16="http://schemas.microsoft.com/office/drawing/2014/chart" uri="{C3380CC4-5D6E-409C-BE32-E72D297353CC}">
                  <c16:uniqueId val="{00000002-0B77-4246-BAF4-882208882E90}"/>
                </c:ext>
              </c:extLst>
            </c:dLbl>
            <c:dLbl>
              <c:idx val="3"/>
              <c:delete val="1"/>
              <c:extLst>
                <c:ext xmlns:c15="http://schemas.microsoft.com/office/drawing/2012/chart" uri="{CE6537A1-D6FC-4f65-9D91-7224C49458BB}"/>
                <c:ext xmlns:c16="http://schemas.microsoft.com/office/drawing/2014/chart" uri="{C3380CC4-5D6E-409C-BE32-E72D297353CC}">
                  <c16:uniqueId val="{00000003-0B77-4246-BAF4-882208882E90}"/>
                </c:ext>
              </c:extLst>
            </c:dLbl>
            <c:dLbl>
              <c:idx val="4"/>
              <c:delete val="1"/>
              <c:extLst>
                <c:ext xmlns:c15="http://schemas.microsoft.com/office/drawing/2012/chart" uri="{CE6537A1-D6FC-4f65-9D91-7224C49458BB}"/>
                <c:ext xmlns:c16="http://schemas.microsoft.com/office/drawing/2014/chart" uri="{C3380CC4-5D6E-409C-BE32-E72D297353CC}">
                  <c16:uniqueId val="{00000004-0B77-4246-BAF4-882208882E90}"/>
                </c:ext>
              </c:extLst>
            </c:dLbl>
            <c:dLbl>
              <c:idx val="5"/>
              <c:delete val="1"/>
              <c:extLst>
                <c:ext xmlns:c15="http://schemas.microsoft.com/office/drawing/2012/chart" uri="{CE6537A1-D6FC-4f65-9D91-7224C49458BB}"/>
                <c:ext xmlns:c16="http://schemas.microsoft.com/office/drawing/2014/chart" uri="{C3380CC4-5D6E-409C-BE32-E72D297353CC}">
                  <c16:uniqueId val="{00000005-0B77-4246-BAF4-882208882E90}"/>
                </c:ext>
              </c:extLst>
            </c:dLbl>
            <c:dLbl>
              <c:idx val="6"/>
              <c:delete val="1"/>
              <c:extLst>
                <c:ext xmlns:c15="http://schemas.microsoft.com/office/drawing/2012/chart" uri="{CE6537A1-D6FC-4f65-9D91-7224C49458BB}"/>
                <c:ext xmlns:c16="http://schemas.microsoft.com/office/drawing/2014/chart" uri="{C3380CC4-5D6E-409C-BE32-E72D297353CC}">
                  <c16:uniqueId val="{00000006-0B77-4246-BAF4-882208882E90}"/>
                </c:ext>
              </c:extLst>
            </c:dLbl>
            <c:dLbl>
              <c:idx val="7"/>
              <c:delete val="1"/>
              <c:extLst>
                <c:ext xmlns:c15="http://schemas.microsoft.com/office/drawing/2012/chart" uri="{CE6537A1-D6FC-4f65-9D91-7224C49458BB}"/>
                <c:ext xmlns:c16="http://schemas.microsoft.com/office/drawing/2014/chart" uri="{C3380CC4-5D6E-409C-BE32-E72D297353CC}">
                  <c16:uniqueId val="{00000007-0B77-4246-BAF4-882208882E90}"/>
                </c:ext>
              </c:extLst>
            </c:dLbl>
            <c:dLbl>
              <c:idx val="8"/>
              <c:delete val="1"/>
              <c:extLst>
                <c:ext xmlns:c15="http://schemas.microsoft.com/office/drawing/2012/chart" uri="{CE6537A1-D6FC-4f65-9D91-7224C49458BB}"/>
                <c:ext xmlns:c16="http://schemas.microsoft.com/office/drawing/2014/chart" uri="{C3380CC4-5D6E-409C-BE32-E72D297353CC}">
                  <c16:uniqueId val="{00000008-0B77-4246-BAF4-882208882E90}"/>
                </c:ext>
              </c:extLst>
            </c:dLbl>
            <c:dLbl>
              <c:idx val="9"/>
              <c:delete val="1"/>
              <c:extLst>
                <c:ext xmlns:c15="http://schemas.microsoft.com/office/drawing/2012/chart" uri="{CE6537A1-D6FC-4f65-9D91-7224C49458BB}"/>
                <c:ext xmlns:c16="http://schemas.microsoft.com/office/drawing/2014/chart" uri="{C3380CC4-5D6E-409C-BE32-E72D297353CC}">
                  <c16:uniqueId val="{00000009-0B77-4246-BAF4-882208882E90}"/>
                </c:ext>
              </c:extLst>
            </c:dLbl>
            <c:dLbl>
              <c:idx val="10"/>
              <c:delete val="1"/>
              <c:extLst>
                <c:ext xmlns:c15="http://schemas.microsoft.com/office/drawing/2012/chart" uri="{CE6537A1-D6FC-4f65-9D91-7224C49458BB}"/>
                <c:ext xmlns:c16="http://schemas.microsoft.com/office/drawing/2014/chart" uri="{C3380CC4-5D6E-409C-BE32-E72D297353CC}">
                  <c16:uniqueId val="{0000000A-0B77-4246-BAF4-882208882E90}"/>
                </c:ext>
              </c:extLst>
            </c:dLbl>
            <c:dLbl>
              <c:idx val="11"/>
              <c:layout>
                <c:manualLayout>
                  <c:x val="-2.5832872839209139E-2"/>
                  <c:y val="-4.8886881086870823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7030A0"/>
                      </a:solidFill>
                      <a:latin typeface="+mn-lt"/>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B77-4246-BAF4-882208882E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7030A0"/>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Ene</c:v>
                </c:pt>
                <c:pt idx="1">
                  <c:v>Feb</c:v>
                </c:pt>
                <c:pt idx="2">
                  <c:v>Mar</c:v>
                </c:pt>
                <c:pt idx="3">
                  <c:v>Abr</c:v>
                </c:pt>
                <c:pt idx="4">
                  <c:v>May</c:v>
                </c:pt>
                <c:pt idx="5">
                  <c:v>Jun</c:v>
                </c:pt>
                <c:pt idx="6">
                  <c:v>Jul</c:v>
                </c:pt>
                <c:pt idx="7">
                  <c:v>Ago</c:v>
                </c:pt>
                <c:pt idx="8">
                  <c:v>Sept</c:v>
                </c:pt>
                <c:pt idx="9">
                  <c:v>Oct</c:v>
                </c:pt>
                <c:pt idx="10">
                  <c:v>Nov</c:v>
                </c:pt>
                <c:pt idx="11">
                  <c:v>Dic</c:v>
                </c:pt>
              </c:strCache>
            </c:strRef>
          </c:cat>
          <c:val>
            <c:numRef>
              <c:f>Hoja1!$B$2:$B$13</c:f>
              <c:numCache>
                <c:formatCode>General</c:formatCode>
                <c:ptCount val="12"/>
                <c:pt idx="0">
                  <c:v>1.95</c:v>
                </c:pt>
                <c:pt idx="1">
                  <c:v>3.46</c:v>
                </c:pt>
                <c:pt idx="2">
                  <c:v>5.76</c:v>
                </c:pt>
                <c:pt idx="3">
                  <c:v>7.97</c:v>
                </c:pt>
                <c:pt idx="4">
                  <c:v>9.52</c:v>
                </c:pt>
                <c:pt idx="5">
                  <c:v>11.94</c:v>
                </c:pt>
                <c:pt idx="6">
                  <c:v>15.46</c:v>
                </c:pt>
                <c:pt idx="7">
                  <c:v>18.88</c:v>
                </c:pt>
                <c:pt idx="8">
                  <c:v>21.36</c:v>
                </c:pt>
                <c:pt idx="9">
                  <c:v>23.37</c:v>
                </c:pt>
                <c:pt idx="10">
                  <c:v>25.16</c:v>
                </c:pt>
                <c:pt idx="11">
                  <c:v>26.6</c:v>
                </c:pt>
              </c:numCache>
            </c:numRef>
          </c:val>
          <c:smooth val="0"/>
          <c:extLst>
            <c:ext xmlns:c16="http://schemas.microsoft.com/office/drawing/2014/chart" uri="{C3380CC4-5D6E-409C-BE32-E72D297353CC}">
              <c16:uniqueId val="{0000000C-0B77-4246-BAF4-882208882E90}"/>
            </c:ext>
          </c:extLst>
        </c:ser>
        <c:ser>
          <c:idx val="1"/>
          <c:order val="1"/>
          <c:tx>
            <c:strRef>
              <c:f>Hoja1!$C$1</c:f>
              <c:strCache>
                <c:ptCount val="1"/>
                <c:pt idx="0">
                  <c:v>2022</c:v>
                </c:pt>
              </c:strCache>
            </c:strRef>
          </c:tx>
          <c:spPr>
            <a:ln w="28575" cap="rnd">
              <a:solidFill>
                <a:srgbClr val="002060"/>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D-0B77-4246-BAF4-882208882E90}"/>
                </c:ext>
              </c:extLst>
            </c:dLbl>
            <c:dLbl>
              <c:idx val="1"/>
              <c:delete val="1"/>
              <c:extLst>
                <c:ext xmlns:c15="http://schemas.microsoft.com/office/drawing/2012/chart" uri="{CE6537A1-D6FC-4f65-9D91-7224C49458BB}"/>
                <c:ext xmlns:c16="http://schemas.microsoft.com/office/drawing/2014/chart" uri="{C3380CC4-5D6E-409C-BE32-E72D297353CC}">
                  <c16:uniqueId val="{0000000E-0B77-4246-BAF4-882208882E90}"/>
                </c:ext>
              </c:extLst>
            </c:dLbl>
            <c:dLbl>
              <c:idx val="2"/>
              <c:delete val="1"/>
              <c:extLst>
                <c:ext xmlns:c15="http://schemas.microsoft.com/office/drawing/2012/chart" uri="{CE6537A1-D6FC-4f65-9D91-7224C49458BB}"/>
                <c:ext xmlns:c16="http://schemas.microsoft.com/office/drawing/2014/chart" uri="{C3380CC4-5D6E-409C-BE32-E72D297353CC}">
                  <c16:uniqueId val="{0000000F-0B77-4246-BAF4-882208882E90}"/>
                </c:ext>
              </c:extLst>
            </c:dLbl>
            <c:dLbl>
              <c:idx val="3"/>
              <c:delete val="1"/>
              <c:extLst>
                <c:ext xmlns:c15="http://schemas.microsoft.com/office/drawing/2012/chart" uri="{CE6537A1-D6FC-4f65-9D91-7224C49458BB}"/>
                <c:ext xmlns:c16="http://schemas.microsoft.com/office/drawing/2014/chart" uri="{C3380CC4-5D6E-409C-BE32-E72D297353CC}">
                  <c16:uniqueId val="{00000010-0B77-4246-BAF4-882208882E90}"/>
                </c:ext>
              </c:extLst>
            </c:dLbl>
            <c:dLbl>
              <c:idx val="4"/>
              <c:delete val="1"/>
              <c:extLst>
                <c:ext xmlns:c15="http://schemas.microsoft.com/office/drawing/2012/chart" uri="{CE6537A1-D6FC-4f65-9D91-7224C49458BB}"/>
                <c:ext xmlns:c16="http://schemas.microsoft.com/office/drawing/2014/chart" uri="{C3380CC4-5D6E-409C-BE32-E72D297353CC}">
                  <c16:uniqueId val="{00000011-0B77-4246-BAF4-882208882E90}"/>
                </c:ext>
              </c:extLst>
            </c:dLbl>
            <c:dLbl>
              <c:idx val="5"/>
              <c:delete val="1"/>
              <c:extLst>
                <c:ext xmlns:c15="http://schemas.microsoft.com/office/drawing/2012/chart" uri="{CE6537A1-D6FC-4f65-9D91-7224C49458BB}"/>
                <c:ext xmlns:c16="http://schemas.microsoft.com/office/drawing/2014/chart" uri="{C3380CC4-5D6E-409C-BE32-E72D297353CC}">
                  <c16:uniqueId val="{00000012-0B77-4246-BAF4-882208882E90}"/>
                </c:ext>
              </c:extLst>
            </c:dLbl>
            <c:dLbl>
              <c:idx val="6"/>
              <c:delete val="1"/>
              <c:extLst>
                <c:ext xmlns:c15="http://schemas.microsoft.com/office/drawing/2012/chart" uri="{CE6537A1-D6FC-4f65-9D91-7224C49458BB}"/>
                <c:ext xmlns:c16="http://schemas.microsoft.com/office/drawing/2014/chart" uri="{C3380CC4-5D6E-409C-BE32-E72D297353CC}">
                  <c16:uniqueId val="{00000013-0B77-4246-BAF4-882208882E90}"/>
                </c:ext>
              </c:extLst>
            </c:dLbl>
            <c:dLbl>
              <c:idx val="7"/>
              <c:delete val="1"/>
              <c:extLst>
                <c:ext xmlns:c15="http://schemas.microsoft.com/office/drawing/2012/chart" uri="{CE6537A1-D6FC-4f65-9D91-7224C49458BB}"/>
                <c:ext xmlns:c16="http://schemas.microsoft.com/office/drawing/2014/chart" uri="{C3380CC4-5D6E-409C-BE32-E72D297353CC}">
                  <c16:uniqueId val="{00000014-0B77-4246-BAF4-882208882E90}"/>
                </c:ext>
              </c:extLst>
            </c:dLbl>
            <c:dLbl>
              <c:idx val="8"/>
              <c:delete val="1"/>
              <c:extLst>
                <c:ext xmlns:c15="http://schemas.microsoft.com/office/drawing/2012/chart" uri="{CE6537A1-D6FC-4f65-9D91-7224C49458BB}"/>
                <c:ext xmlns:c16="http://schemas.microsoft.com/office/drawing/2014/chart" uri="{C3380CC4-5D6E-409C-BE32-E72D297353CC}">
                  <c16:uniqueId val="{00000015-0B77-4246-BAF4-882208882E90}"/>
                </c:ext>
              </c:extLst>
            </c:dLbl>
            <c:dLbl>
              <c:idx val="9"/>
              <c:delete val="1"/>
              <c:extLst>
                <c:ext xmlns:c15="http://schemas.microsoft.com/office/drawing/2012/chart" uri="{CE6537A1-D6FC-4f65-9D91-7224C49458BB}"/>
                <c:ext xmlns:c16="http://schemas.microsoft.com/office/drawing/2014/chart" uri="{C3380CC4-5D6E-409C-BE32-E72D297353CC}">
                  <c16:uniqueId val="{00000016-0B77-4246-BAF4-882208882E90}"/>
                </c:ext>
              </c:extLst>
            </c:dLbl>
            <c:dLbl>
              <c:idx val="10"/>
              <c:delete val="1"/>
              <c:extLst>
                <c:ext xmlns:c15="http://schemas.microsoft.com/office/drawing/2012/chart" uri="{CE6537A1-D6FC-4f65-9D91-7224C49458BB}"/>
                <c:ext xmlns:c16="http://schemas.microsoft.com/office/drawing/2014/chart" uri="{C3380CC4-5D6E-409C-BE32-E72D297353CC}">
                  <c16:uniqueId val="{00000017-0B77-4246-BAF4-882208882E90}"/>
                </c:ext>
              </c:extLst>
            </c:dLbl>
            <c:dLbl>
              <c:idx val="11"/>
              <c:layout>
                <c:manualLayout>
                  <c:x val="0"/>
                  <c:y val="1.9563117177889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0B77-4246-BAF4-882208882E9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Ene</c:v>
                </c:pt>
                <c:pt idx="1">
                  <c:v>Feb</c:v>
                </c:pt>
                <c:pt idx="2">
                  <c:v>Mar</c:v>
                </c:pt>
                <c:pt idx="3">
                  <c:v>Abr</c:v>
                </c:pt>
                <c:pt idx="4">
                  <c:v>May</c:v>
                </c:pt>
                <c:pt idx="5">
                  <c:v>Jun</c:v>
                </c:pt>
                <c:pt idx="6">
                  <c:v>Jul</c:v>
                </c:pt>
                <c:pt idx="7">
                  <c:v>Ago</c:v>
                </c:pt>
                <c:pt idx="8">
                  <c:v>Sept</c:v>
                </c:pt>
                <c:pt idx="9">
                  <c:v>Oct</c:v>
                </c:pt>
                <c:pt idx="10">
                  <c:v>Nov</c:v>
                </c:pt>
                <c:pt idx="11">
                  <c:v>Dic</c:v>
                </c:pt>
              </c:strCache>
            </c:strRef>
          </c:cat>
          <c:val>
            <c:numRef>
              <c:f>Hoja1!$C$2:$C$13</c:f>
              <c:numCache>
                <c:formatCode>General</c:formatCode>
                <c:ptCount val="12"/>
                <c:pt idx="0">
                  <c:v>1.33</c:v>
                </c:pt>
                <c:pt idx="1">
                  <c:v>3.43</c:v>
                </c:pt>
                <c:pt idx="2">
                  <c:v>5.35</c:v>
                </c:pt>
                <c:pt idx="3">
                  <c:v>7.78</c:v>
                </c:pt>
                <c:pt idx="4">
                  <c:v>9.81</c:v>
                </c:pt>
                <c:pt idx="5">
                  <c:v>11.93</c:v>
                </c:pt>
                <c:pt idx="6">
                  <c:v>15.34</c:v>
                </c:pt>
                <c:pt idx="7">
                  <c:v>16.899999999999999</c:v>
                </c:pt>
                <c:pt idx="8">
                  <c:v>18.88</c:v>
                </c:pt>
                <c:pt idx="9">
                  <c:v>20.440000000000001</c:v>
                </c:pt>
                <c:pt idx="10">
                  <c:v>22.3</c:v>
                </c:pt>
                <c:pt idx="11">
                  <c:v>23.53</c:v>
                </c:pt>
              </c:numCache>
            </c:numRef>
          </c:val>
          <c:smooth val="0"/>
          <c:extLst>
            <c:ext xmlns:c16="http://schemas.microsoft.com/office/drawing/2014/chart" uri="{C3380CC4-5D6E-409C-BE32-E72D297353CC}">
              <c16:uniqueId val="{00000019-0B77-4246-BAF4-882208882E90}"/>
            </c:ext>
          </c:extLst>
        </c:ser>
        <c:ser>
          <c:idx val="2"/>
          <c:order val="2"/>
          <c:tx>
            <c:strRef>
              <c:f>Hoja1!$D$1</c:f>
              <c:strCache>
                <c:ptCount val="1"/>
                <c:pt idx="0">
                  <c:v>2023</c:v>
                </c:pt>
              </c:strCache>
            </c:strRef>
          </c:tx>
          <c:spPr>
            <a:ln w="28575" cap="rnd">
              <a:solidFill>
                <a:srgbClr val="FF0000"/>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1A-0B77-4246-BAF4-882208882E90}"/>
                </c:ext>
              </c:extLst>
            </c:dLbl>
            <c:dLbl>
              <c:idx val="1"/>
              <c:delete val="1"/>
              <c:extLst>
                <c:ext xmlns:c15="http://schemas.microsoft.com/office/drawing/2012/chart" uri="{CE6537A1-D6FC-4f65-9D91-7224C49458BB}"/>
                <c:ext xmlns:c16="http://schemas.microsoft.com/office/drawing/2014/chart" uri="{C3380CC4-5D6E-409C-BE32-E72D297353CC}">
                  <c16:uniqueId val="{0000001B-0B77-4246-BAF4-882208882E90}"/>
                </c:ext>
              </c:extLst>
            </c:dLbl>
            <c:dLbl>
              <c:idx val="2"/>
              <c:delete val="1"/>
              <c:extLst>
                <c:ext xmlns:c15="http://schemas.microsoft.com/office/drawing/2012/chart" uri="{CE6537A1-D6FC-4f65-9D91-7224C49458BB}"/>
                <c:ext xmlns:c16="http://schemas.microsoft.com/office/drawing/2014/chart" uri="{C3380CC4-5D6E-409C-BE32-E72D297353CC}">
                  <c16:uniqueId val="{0000001C-0B77-4246-BAF4-882208882E90}"/>
                </c:ext>
              </c:extLst>
            </c:dLbl>
            <c:dLbl>
              <c:idx val="3"/>
              <c:delete val="1"/>
              <c:extLst>
                <c:ext xmlns:c15="http://schemas.microsoft.com/office/drawing/2012/chart" uri="{CE6537A1-D6FC-4f65-9D91-7224C49458BB}"/>
                <c:ext xmlns:c16="http://schemas.microsoft.com/office/drawing/2014/chart" uri="{C3380CC4-5D6E-409C-BE32-E72D297353CC}">
                  <c16:uniqueId val="{0000001D-0B77-4246-BAF4-882208882E90}"/>
                </c:ext>
              </c:extLst>
            </c:dLbl>
            <c:dLbl>
              <c:idx val="4"/>
              <c:delete val="1"/>
              <c:extLst>
                <c:ext xmlns:c15="http://schemas.microsoft.com/office/drawing/2012/chart" uri="{CE6537A1-D6FC-4f65-9D91-7224C49458BB}"/>
                <c:ext xmlns:c16="http://schemas.microsoft.com/office/drawing/2014/chart" uri="{C3380CC4-5D6E-409C-BE32-E72D297353CC}">
                  <c16:uniqueId val="{0000001E-0B77-4246-BAF4-882208882E90}"/>
                </c:ext>
              </c:extLst>
            </c:dLbl>
            <c:dLbl>
              <c:idx val="5"/>
              <c:delete val="1"/>
              <c:extLst>
                <c:ext xmlns:c15="http://schemas.microsoft.com/office/drawing/2012/chart" uri="{CE6537A1-D6FC-4f65-9D91-7224C49458BB}"/>
                <c:ext xmlns:c16="http://schemas.microsoft.com/office/drawing/2014/chart" uri="{C3380CC4-5D6E-409C-BE32-E72D297353CC}">
                  <c16:uniqueId val="{0000001F-0B77-4246-BAF4-882208882E90}"/>
                </c:ext>
              </c:extLst>
            </c:dLbl>
            <c:dLbl>
              <c:idx val="6"/>
              <c:delete val="1"/>
              <c:extLst>
                <c:ext xmlns:c15="http://schemas.microsoft.com/office/drawing/2012/chart" uri="{CE6537A1-D6FC-4f65-9D91-7224C49458BB}"/>
                <c:ext xmlns:c16="http://schemas.microsoft.com/office/drawing/2014/chart" uri="{C3380CC4-5D6E-409C-BE32-E72D297353CC}">
                  <c16:uniqueId val="{00000020-0B77-4246-BAF4-882208882E90}"/>
                </c:ext>
              </c:extLst>
            </c:dLbl>
            <c:dLbl>
              <c:idx val="7"/>
              <c:delete val="1"/>
              <c:extLst>
                <c:ext xmlns:c15="http://schemas.microsoft.com/office/drawing/2012/chart" uri="{CE6537A1-D6FC-4f65-9D91-7224C49458BB}"/>
                <c:ext xmlns:c16="http://schemas.microsoft.com/office/drawing/2014/chart" uri="{C3380CC4-5D6E-409C-BE32-E72D297353CC}">
                  <c16:uniqueId val="{00000021-0B77-4246-BAF4-882208882E90}"/>
                </c:ext>
              </c:extLst>
            </c:dLbl>
            <c:dLbl>
              <c:idx val="8"/>
              <c:delete val="1"/>
              <c:extLst>
                <c:ext xmlns:c15="http://schemas.microsoft.com/office/drawing/2012/chart" uri="{CE6537A1-D6FC-4f65-9D91-7224C49458BB}"/>
                <c:ext xmlns:c16="http://schemas.microsoft.com/office/drawing/2014/chart" uri="{C3380CC4-5D6E-409C-BE32-E72D297353CC}">
                  <c16:uniqueId val="{00000022-0B77-4246-BAF4-882208882E90}"/>
                </c:ext>
              </c:extLst>
            </c:dLbl>
            <c:dLbl>
              <c:idx val="9"/>
              <c:delete val="1"/>
              <c:extLst>
                <c:ext xmlns:c15="http://schemas.microsoft.com/office/drawing/2012/chart" uri="{CE6537A1-D6FC-4f65-9D91-7224C49458BB}"/>
                <c:ext xmlns:c16="http://schemas.microsoft.com/office/drawing/2014/chart" uri="{C3380CC4-5D6E-409C-BE32-E72D297353CC}">
                  <c16:uniqueId val="{00000023-0B77-4246-BAF4-882208882E90}"/>
                </c:ext>
              </c:extLst>
            </c:dLbl>
            <c:dLbl>
              <c:idx val="10"/>
              <c:delete val="1"/>
              <c:extLst>
                <c:ext xmlns:c15="http://schemas.microsoft.com/office/drawing/2012/chart" uri="{CE6537A1-D6FC-4f65-9D91-7224C49458BB}"/>
                <c:ext xmlns:c16="http://schemas.microsoft.com/office/drawing/2014/chart" uri="{C3380CC4-5D6E-409C-BE32-E72D297353CC}">
                  <c16:uniqueId val="{00000024-0B77-4246-BAF4-882208882E90}"/>
                </c:ext>
              </c:extLst>
            </c:dLbl>
            <c:dLbl>
              <c:idx val="11"/>
              <c:layout>
                <c:manualLayout>
                  <c:x val="-2.7555064361822947E-2"/>
                  <c:y val="5.7234123524712854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0000"/>
                      </a:solidFill>
                      <a:latin typeface="+mn-lt"/>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0B77-4246-BAF4-882208882E9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Ene</c:v>
                </c:pt>
                <c:pt idx="1">
                  <c:v>Feb</c:v>
                </c:pt>
                <c:pt idx="2">
                  <c:v>Mar</c:v>
                </c:pt>
                <c:pt idx="3">
                  <c:v>Abr</c:v>
                </c:pt>
                <c:pt idx="4">
                  <c:v>May</c:v>
                </c:pt>
                <c:pt idx="5">
                  <c:v>Jun</c:v>
                </c:pt>
                <c:pt idx="6">
                  <c:v>Jul</c:v>
                </c:pt>
                <c:pt idx="7">
                  <c:v>Ago</c:v>
                </c:pt>
                <c:pt idx="8">
                  <c:v>Sept</c:v>
                </c:pt>
                <c:pt idx="9">
                  <c:v>Oct</c:v>
                </c:pt>
                <c:pt idx="10">
                  <c:v>Nov</c:v>
                </c:pt>
                <c:pt idx="11">
                  <c:v>Dic</c:v>
                </c:pt>
              </c:strCache>
            </c:strRef>
          </c:cat>
          <c:val>
            <c:numRef>
              <c:f>Hoja1!$D$2:$D$13</c:f>
              <c:numCache>
                <c:formatCode>General</c:formatCode>
                <c:ptCount val="12"/>
                <c:pt idx="0">
                  <c:v>2.5</c:v>
                </c:pt>
                <c:pt idx="1">
                  <c:v>3.43</c:v>
                </c:pt>
                <c:pt idx="2">
                  <c:v>5.21</c:v>
                </c:pt>
                <c:pt idx="3">
                  <c:v>6.4</c:v>
                </c:pt>
                <c:pt idx="4">
                  <c:v>8.06</c:v>
                </c:pt>
                <c:pt idx="5">
                  <c:v>9.61</c:v>
                </c:pt>
                <c:pt idx="6">
                  <c:v>11.36</c:v>
                </c:pt>
                <c:pt idx="7">
                  <c:v>15.15</c:v>
                </c:pt>
                <c:pt idx="8">
                  <c:v>17.600000000000001</c:v>
                </c:pt>
                <c:pt idx="9">
                  <c:v>19.82</c:v>
                </c:pt>
                <c:pt idx="10">
                  <c:v>21.03</c:v>
                </c:pt>
                <c:pt idx="11">
                  <c:v>22.55</c:v>
                </c:pt>
              </c:numCache>
            </c:numRef>
          </c:val>
          <c:smooth val="0"/>
          <c:extLst>
            <c:ext xmlns:c16="http://schemas.microsoft.com/office/drawing/2014/chart" uri="{C3380CC4-5D6E-409C-BE32-E72D297353CC}">
              <c16:uniqueId val="{00000026-0B77-4246-BAF4-882208882E90}"/>
            </c:ext>
          </c:extLst>
        </c:ser>
        <c:ser>
          <c:idx val="3"/>
          <c:order val="3"/>
          <c:tx>
            <c:strRef>
              <c:f>Hoja1!$E$1</c:f>
              <c:strCache>
                <c:ptCount val="1"/>
                <c:pt idx="0">
                  <c:v>2024</c:v>
                </c:pt>
              </c:strCache>
            </c:strRef>
          </c:tx>
          <c:spPr>
            <a:ln w="28575" cap="rnd">
              <a:solidFill>
                <a:srgbClr val="00B050"/>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7-0B77-4246-BAF4-882208882E90}"/>
                </c:ext>
              </c:extLst>
            </c:dLbl>
            <c:dLbl>
              <c:idx val="1"/>
              <c:delete val="1"/>
              <c:extLst>
                <c:ext xmlns:c15="http://schemas.microsoft.com/office/drawing/2012/chart" uri="{CE6537A1-D6FC-4f65-9D91-7224C49458BB}"/>
                <c:ext xmlns:c16="http://schemas.microsoft.com/office/drawing/2014/chart" uri="{C3380CC4-5D6E-409C-BE32-E72D297353CC}">
                  <c16:uniqueId val="{00000028-0B77-4246-BAF4-882208882E90}"/>
                </c:ext>
              </c:extLst>
            </c:dLbl>
            <c:dLbl>
              <c:idx val="2"/>
              <c:delete val="1"/>
              <c:extLst>
                <c:ext xmlns:c15="http://schemas.microsoft.com/office/drawing/2012/chart" uri="{CE6537A1-D6FC-4f65-9D91-7224C49458BB}"/>
                <c:ext xmlns:c16="http://schemas.microsoft.com/office/drawing/2014/chart" uri="{C3380CC4-5D6E-409C-BE32-E72D297353CC}">
                  <c16:uniqueId val="{00000029-0B77-4246-BAF4-882208882E90}"/>
                </c:ext>
              </c:extLst>
            </c:dLbl>
            <c:dLbl>
              <c:idx val="3"/>
              <c:delete val="1"/>
              <c:extLst>
                <c:ext xmlns:c15="http://schemas.microsoft.com/office/drawing/2012/chart" uri="{CE6537A1-D6FC-4f65-9D91-7224C49458BB}"/>
                <c:ext xmlns:c16="http://schemas.microsoft.com/office/drawing/2014/chart" uri="{C3380CC4-5D6E-409C-BE32-E72D297353CC}">
                  <c16:uniqueId val="{0000002A-0B77-4246-BAF4-882208882E90}"/>
                </c:ext>
              </c:extLst>
            </c:dLbl>
            <c:dLbl>
              <c:idx val="4"/>
              <c:delete val="1"/>
              <c:extLst>
                <c:ext xmlns:c15="http://schemas.microsoft.com/office/drawing/2012/chart" uri="{CE6537A1-D6FC-4f65-9D91-7224C49458BB}"/>
                <c:ext xmlns:c16="http://schemas.microsoft.com/office/drawing/2014/chart" uri="{C3380CC4-5D6E-409C-BE32-E72D297353CC}">
                  <c16:uniqueId val="{0000002B-0B77-4246-BAF4-882208882E90}"/>
                </c:ext>
              </c:extLst>
            </c:dLbl>
            <c:dLbl>
              <c:idx val="5"/>
              <c:delete val="1"/>
              <c:extLst>
                <c:ext xmlns:c15="http://schemas.microsoft.com/office/drawing/2012/chart" uri="{CE6537A1-D6FC-4f65-9D91-7224C49458BB}"/>
                <c:ext xmlns:c16="http://schemas.microsoft.com/office/drawing/2014/chart" uri="{C3380CC4-5D6E-409C-BE32-E72D297353CC}">
                  <c16:uniqueId val="{0000002C-0B77-4246-BAF4-882208882E90}"/>
                </c:ext>
              </c:extLst>
            </c:dLbl>
            <c:dLbl>
              <c:idx val="6"/>
              <c:delete val="1"/>
              <c:extLst>
                <c:ext xmlns:c15="http://schemas.microsoft.com/office/drawing/2012/chart" uri="{CE6537A1-D6FC-4f65-9D91-7224C49458BB}"/>
                <c:ext xmlns:c16="http://schemas.microsoft.com/office/drawing/2014/chart" uri="{C3380CC4-5D6E-409C-BE32-E72D297353CC}">
                  <c16:uniqueId val="{0000002D-0B77-4246-BAF4-882208882E90}"/>
                </c:ext>
              </c:extLst>
            </c:dLbl>
            <c:dLbl>
              <c:idx val="7"/>
              <c:delete val="1"/>
              <c:extLst>
                <c:ext xmlns:c15="http://schemas.microsoft.com/office/drawing/2012/chart" uri="{CE6537A1-D6FC-4f65-9D91-7224C49458BB}"/>
                <c:ext xmlns:c16="http://schemas.microsoft.com/office/drawing/2014/chart" uri="{C3380CC4-5D6E-409C-BE32-E72D297353CC}">
                  <c16:uniqueId val="{0000002E-0B77-4246-BAF4-882208882E90}"/>
                </c:ext>
              </c:extLst>
            </c:dLbl>
            <c:dLbl>
              <c:idx val="8"/>
              <c:delete val="1"/>
              <c:extLst>
                <c:ext xmlns:c15="http://schemas.microsoft.com/office/drawing/2012/chart" uri="{CE6537A1-D6FC-4f65-9D91-7224C49458BB}"/>
                <c:ext xmlns:c16="http://schemas.microsoft.com/office/drawing/2014/chart" uri="{C3380CC4-5D6E-409C-BE32-E72D297353CC}">
                  <c16:uniqueId val="{0000002F-0B77-4246-BAF4-882208882E90}"/>
                </c:ext>
              </c:extLst>
            </c:dLbl>
            <c:dLbl>
              <c:idx val="9"/>
              <c:delete val="1"/>
              <c:extLst>
                <c:ext xmlns:c15="http://schemas.microsoft.com/office/drawing/2012/chart" uri="{CE6537A1-D6FC-4f65-9D91-7224C49458BB}"/>
                <c:ext xmlns:c16="http://schemas.microsoft.com/office/drawing/2014/chart" uri="{C3380CC4-5D6E-409C-BE32-E72D297353CC}">
                  <c16:uniqueId val="{00000030-0B77-4246-BAF4-882208882E90}"/>
                </c:ext>
              </c:extLst>
            </c:dLbl>
            <c:dLbl>
              <c:idx val="10"/>
              <c:delete val="1"/>
              <c:extLst>
                <c:ext xmlns:c15="http://schemas.microsoft.com/office/drawing/2012/chart" uri="{CE6537A1-D6FC-4f65-9D91-7224C49458BB}"/>
                <c:ext xmlns:c16="http://schemas.microsoft.com/office/drawing/2014/chart" uri="{C3380CC4-5D6E-409C-BE32-E72D297353CC}">
                  <c16:uniqueId val="{00000031-0B77-4246-BAF4-882208882E90}"/>
                </c:ext>
              </c:extLst>
            </c:dLbl>
            <c:dLbl>
              <c:idx val="11"/>
              <c:layout>
                <c:manualLayout>
                  <c:x val="-1.5624480884692403E-3"/>
                  <c:y val="-3.1420882136319807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B050"/>
                      </a:solidFill>
                      <a:latin typeface="+mn-lt"/>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layout>
                    <c:manualLayout>
                      <c:w val="6.6135334645669286E-2"/>
                      <c:h val="5.5031249999999997E-2"/>
                    </c:manualLayout>
                  </c15:layout>
                </c:ext>
                <c:ext xmlns:c16="http://schemas.microsoft.com/office/drawing/2014/chart" uri="{C3380CC4-5D6E-409C-BE32-E72D297353CC}">
                  <c16:uniqueId val="{00000032-0B77-4246-BAF4-882208882E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Ene</c:v>
                </c:pt>
                <c:pt idx="1">
                  <c:v>Feb</c:v>
                </c:pt>
                <c:pt idx="2">
                  <c:v>Mar</c:v>
                </c:pt>
                <c:pt idx="3">
                  <c:v>Abr</c:v>
                </c:pt>
                <c:pt idx="4">
                  <c:v>May</c:v>
                </c:pt>
                <c:pt idx="5">
                  <c:v>Jun</c:v>
                </c:pt>
                <c:pt idx="6">
                  <c:v>Jul</c:v>
                </c:pt>
                <c:pt idx="7">
                  <c:v>Ago</c:v>
                </c:pt>
                <c:pt idx="8">
                  <c:v>Sept</c:v>
                </c:pt>
                <c:pt idx="9">
                  <c:v>Oct</c:v>
                </c:pt>
                <c:pt idx="10">
                  <c:v>Nov</c:v>
                </c:pt>
                <c:pt idx="11">
                  <c:v>Dic</c:v>
                </c:pt>
              </c:strCache>
            </c:strRef>
          </c:cat>
          <c:val>
            <c:numRef>
              <c:f>Hoja1!$E$2:$E$13</c:f>
              <c:numCache>
                <c:formatCode>General</c:formatCode>
                <c:ptCount val="12"/>
                <c:pt idx="0">
                  <c:v>1.81</c:v>
                </c:pt>
                <c:pt idx="1">
                  <c:v>3.52</c:v>
                </c:pt>
                <c:pt idx="2">
                  <c:v>5.67</c:v>
                </c:pt>
                <c:pt idx="3">
                  <c:v>7.83</c:v>
                </c:pt>
                <c:pt idx="4">
                  <c:v>10.64</c:v>
                </c:pt>
                <c:pt idx="5">
                  <c:v>12.34</c:v>
                </c:pt>
                <c:pt idx="6">
                  <c:v>15.92</c:v>
                </c:pt>
                <c:pt idx="7">
                  <c:v>17.2</c:v>
                </c:pt>
                <c:pt idx="8">
                  <c:v>18.13</c:v>
                </c:pt>
                <c:pt idx="9">
                  <c:v>20.11</c:v>
                </c:pt>
                <c:pt idx="10">
                  <c:v>20.92</c:v>
                </c:pt>
                <c:pt idx="11">
                  <c:v>24.31</c:v>
                </c:pt>
              </c:numCache>
            </c:numRef>
          </c:val>
          <c:smooth val="0"/>
          <c:extLst>
            <c:ext xmlns:c16="http://schemas.microsoft.com/office/drawing/2014/chart" uri="{C3380CC4-5D6E-409C-BE32-E72D297353CC}">
              <c16:uniqueId val="{00000033-0B77-4246-BAF4-882208882E90}"/>
            </c:ext>
          </c:extLst>
        </c:ser>
        <c:dLbls>
          <c:showLegendKey val="0"/>
          <c:showVal val="0"/>
          <c:showCatName val="0"/>
          <c:showSerName val="0"/>
          <c:showPercent val="0"/>
          <c:showBubbleSize val="0"/>
        </c:dLbls>
        <c:smooth val="0"/>
        <c:axId val="1552316864"/>
        <c:axId val="1552325024"/>
      </c:lineChart>
      <c:catAx>
        <c:axId val="155231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552325024"/>
        <c:crosses val="autoZero"/>
        <c:auto val="1"/>
        <c:lblAlgn val="ctr"/>
        <c:lblOffset val="100"/>
        <c:noMultiLvlLbl val="0"/>
      </c:catAx>
      <c:valAx>
        <c:axId val="155232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55231686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758052801876131E-2"/>
          <c:y val="0.17238978454228654"/>
          <c:w val="0.89573425876610369"/>
          <c:h val="0.60783154083392366"/>
        </c:manualLayout>
      </c:layout>
      <c:barChart>
        <c:barDir val="col"/>
        <c:grouping val="clustered"/>
        <c:varyColors val="0"/>
        <c:ser>
          <c:idx val="0"/>
          <c:order val="0"/>
          <c:tx>
            <c:strRef>
              <c:f>Hoja1!$B$1</c:f>
              <c:strCache>
                <c:ptCount val="1"/>
                <c:pt idx="0">
                  <c:v>Inspecciones Técnico Documental</c:v>
                </c:pt>
              </c:strCache>
            </c:strRef>
          </c:tx>
          <c:spPr>
            <a:solidFill>
              <a:srgbClr val="FFC000"/>
            </a:solidFill>
            <a:ln>
              <a:noFill/>
            </a:ln>
            <a:effectLst/>
          </c:spPr>
          <c:invertIfNegative val="0"/>
          <c:dLbls>
            <c:dLbl>
              <c:idx val="0"/>
              <c:layout>
                <c:manualLayout>
                  <c:x val="-2.0422837766985531E-17"/>
                  <c:y val="1.2262388069501008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layout>
                    <c:manualLayout>
                      <c:w val="6.7418422904811925E-2"/>
                      <c:h val="8.0155143347638375E-2"/>
                    </c:manualLayout>
                  </c15:layout>
                </c:ext>
                <c:ext xmlns:c16="http://schemas.microsoft.com/office/drawing/2014/chart" uri="{C3380CC4-5D6E-409C-BE32-E72D297353CC}">
                  <c16:uniqueId val="{00000000-F5C7-4DD1-91C5-1EF4FFEA1655}"/>
                </c:ext>
              </c:extLst>
            </c:dLbl>
            <c:dLbl>
              <c:idx val="1"/>
              <c:layout>
                <c:manualLayout>
                  <c:x val="-8.1691351067942125E-17"/>
                  <c:y val="1.22623880695009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C7-4DD1-91C5-1EF4FFEA165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Hoja1!$B$2:$B$3</c:f>
              <c:numCache>
                <c:formatCode>General</c:formatCode>
                <c:ptCount val="2"/>
                <c:pt idx="0">
                  <c:v>251</c:v>
                </c:pt>
                <c:pt idx="1">
                  <c:v>152</c:v>
                </c:pt>
              </c:numCache>
            </c:numRef>
          </c:val>
          <c:extLst>
            <c:ext xmlns:c16="http://schemas.microsoft.com/office/drawing/2014/chart" uri="{C3380CC4-5D6E-409C-BE32-E72D297353CC}">
              <c16:uniqueId val="{00000002-F5C7-4DD1-91C5-1EF4FFEA1655}"/>
            </c:ext>
          </c:extLst>
        </c:ser>
        <c:ser>
          <c:idx val="1"/>
          <c:order val="1"/>
          <c:tx>
            <c:strRef>
              <c:f>Hoja1!$C$1</c:f>
              <c:strCache>
                <c:ptCount val="1"/>
                <c:pt idx="0">
                  <c:v>Inspecciones Técnico Terreno</c:v>
                </c:pt>
              </c:strCache>
            </c:strRef>
          </c:tx>
          <c:spPr>
            <a:solidFill>
              <a:schemeClr val="accent6">
                <a:lumMod val="50000"/>
              </a:schemeClr>
            </a:solidFill>
            <a:ln>
              <a:noFill/>
            </a:ln>
            <a:effectLst/>
          </c:spPr>
          <c:invertIfNegative val="0"/>
          <c:dLbls>
            <c:dLbl>
              <c:idx val="0"/>
              <c:layout>
                <c:manualLayout>
                  <c:x val="0"/>
                  <c:y val="8.17492537966735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5C7-4DD1-91C5-1EF4FFEA1655}"/>
                </c:ext>
              </c:extLst>
            </c:dLbl>
            <c:dLbl>
              <c:idx val="1"/>
              <c:layout>
                <c:manualLayout>
                  <c:x val="0"/>
                  <c:y val="2.86122388288357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C7-4DD1-91C5-1EF4FFEA165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Hoja1!$C$2:$C$3</c:f>
              <c:numCache>
                <c:formatCode>General</c:formatCode>
                <c:ptCount val="2"/>
                <c:pt idx="0">
                  <c:v>123</c:v>
                </c:pt>
                <c:pt idx="1">
                  <c:v>92</c:v>
                </c:pt>
              </c:numCache>
            </c:numRef>
          </c:val>
          <c:extLst>
            <c:ext xmlns:c16="http://schemas.microsoft.com/office/drawing/2014/chart" uri="{C3380CC4-5D6E-409C-BE32-E72D297353CC}">
              <c16:uniqueId val="{00000005-F5C7-4DD1-91C5-1EF4FFEA1655}"/>
            </c:ext>
          </c:extLst>
        </c:ser>
        <c:ser>
          <c:idx val="2"/>
          <c:order val="2"/>
          <c:tx>
            <c:strRef>
              <c:f>Hoja1!$D$1</c:f>
              <c:strCache>
                <c:ptCount val="1"/>
                <c:pt idx="0">
                  <c:v>Inspecciones Totales</c:v>
                </c:pt>
              </c:strCache>
            </c:strRef>
          </c:tx>
          <c:spPr>
            <a:solidFill>
              <a:srgbClr val="002060"/>
            </a:solidFill>
            <a:ln>
              <a:noFill/>
            </a:ln>
            <a:effectLst/>
          </c:spPr>
          <c:invertIfNegative val="0"/>
          <c:dLbls>
            <c:dLbl>
              <c:idx val="0"/>
              <c:layout>
                <c:manualLayout>
                  <c:x val="0"/>
                  <c:y val="2.04373134491683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5C7-4DD1-91C5-1EF4FFEA1655}"/>
                </c:ext>
              </c:extLst>
            </c:dLbl>
            <c:dLbl>
              <c:idx val="1"/>
              <c:layout>
                <c:manualLayout>
                  <c:x val="0"/>
                  <c:y val="4.08746268983367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5C7-4DD1-91C5-1EF4FFEA165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Hoja1!$D$2:$D$3</c:f>
              <c:numCache>
                <c:formatCode>General</c:formatCode>
                <c:ptCount val="2"/>
                <c:pt idx="0">
                  <c:v>374</c:v>
                </c:pt>
                <c:pt idx="1">
                  <c:v>244</c:v>
                </c:pt>
              </c:numCache>
            </c:numRef>
          </c:val>
          <c:extLst>
            <c:ext xmlns:c16="http://schemas.microsoft.com/office/drawing/2014/chart" uri="{C3380CC4-5D6E-409C-BE32-E72D297353CC}">
              <c16:uniqueId val="{00000008-F5C7-4DD1-91C5-1EF4FFEA1655}"/>
            </c:ext>
          </c:extLst>
        </c:ser>
        <c:dLbls>
          <c:showLegendKey val="0"/>
          <c:showVal val="0"/>
          <c:showCatName val="0"/>
          <c:showSerName val="0"/>
          <c:showPercent val="0"/>
          <c:showBubbleSize val="0"/>
        </c:dLbls>
        <c:gapWidth val="219"/>
        <c:overlap val="-27"/>
        <c:axId val="1311819999"/>
        <c:axId val="1246201359"/>
      </c:barChart>
      <c:catAx>
        <c:axId val="1311819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246201359"/>
        <c:crosses val="autoZero"/>
        <c:auto val="1"/>
        <c:lblAlgn val="ctr"/>
        <c:lblOffset val="100"/>
        <c:noMultiLvlLbl val="0"/>
      </c:catAx>
      <c:valAx>
        <c:axId val="12462013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311819999"/>
        <c:crosses val="autoZero"/>
        <c:crossBetween val="between"/>
      </c:valAx>
      <c:spPr>
        <a:noFill/>
        <a:ln>
          <a:noFill/>
        </a:ln>
        <a:effectLst/>
      </c:spPr>
    </c:plotArea>
    <c:legend>
      <c:legendPos val="b"/>
      <c:layout>
        <c:manualLayout>
          <c:xMode val="edge"/>
          <c:yMode val="edge"/>
          <c:x val="5.3995769430397307E-2"/>
          <c:y val="0.88045707773233661"/>
          <c:w val="0.90530337053244747"/>
          <c:h val="9.287095387639607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50000"/>
                    <a:lumOff val="50000"/>
                  </a:schemeClr>
                </a:solidFill>
                <a:latin typeface="+mn-lt"/>
                <a:ea typeface="+mn-ea"/>
                <a:cs typeface="+mn-cs"/>
              </a:defRPr>
            </a:pPr>
            <a:r>
              <a:rPr lang="es-CL" sz="1400" dirty="0">
                <a:solidFill>
                  <a:schemeClr val="tx1">
                    <a:lumMod val="50000"/>
                    <a:lumOff val="50000"/>
                  </a:schemeClr>
                </a:solidFill>
              </a:rPr>
              <a:t>Inspecciones 2024 DR Tarapacá Ámbito Combustibles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50000"/>
                  <a:lumOff val="50000"/>
                </a:schemeClr>
              </a:solidFill>
              <a:latin typeface="+mn-lt"/>
              <a:ea typeface="+mn-ea"/>
              <a:cs typeface="+mn-cs"/>
            </a:defRPr>
          </a:pPr>
          <a:endParaRPr lang="es-CL"/>
        </a:p>
      </c:txPr>
    </c:title>
    <c:autoTitleDeleted val="0"/>
    <c:plotArea>
      <c:layout/>
      <c:barChart>
        <c:barDir val="col"/>
        <c:grouping val="clustered"/>
        <c:varyColors val="0"/>
        <c:ser>
          <c:idx val="0"/>
          <c:order val="0"/>
          <c:tx>
            <c:strRef>
              <c:f>Hoja1!$B$1</c:f>
              <c:strCache>
                <c:ptCount val="1"/>
                <c:pt idx="0">
                  <c:v>Inspeción Técnico Documental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Hoja1!$B$2:$B$3</c:f>
              <c:numCache>
                <c:formatCode>General</c:formatCode>
                <c:ptCount val="2"/>
                <c:pt idx="0">
                  <c:v>10</c:v>
                </c:pt>
                <c:pt idx="1">
                  <c:v>5</c:v>
                </c:pt>
              </c:numCache>
            </c:numRef>
          </c:val>
          <c:extLst>
            <c:ext xmlns:c16="http://schemas.microsoft.com/office/drawing/2014/chart" uri="{C3380CC4-5D6E-409C-BE32-E72D297353CC}">
              <c16:uniqueId val="{00000000-ED53-4950-8093-E18A5B6CB6C4}"/>
            </c:ext>
          </c:extLst>
        </c:ser>
        <c:ser>
          <c:idx val="1"/>
          <c:order val="1"/>
          <c:tx>
            <c:strRef>
              <c:f>Hoja1!$C$1</c:f>
              <c:strCache>
                <c:ptCount val="1"/>
                <c:pt idx="0">
                  <c:v>Inspección Técnico Terreno</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Hoja1!$C$2:$C$3</c:f>
              <c:numCache>
                <c:formatCode>General</c:formatCode>
                <c:ptCount val="2"/>
                <c:pt idx="0">
                  <c:v>55</c:v>
                </c:pt>
                <c:pt idx="1">
                  <c:v>38</c:v>
                </c:pt>
              </c:numCache>
            </c:numRef>
          </c:val>
          <c:extLst>
            <c:ext xmlns:c16="http://schemas.microsoft.com/office/drawing/2014/chart" uri="{C3380CC4-5D6E-409C-BE32-E72D297353CC}">
              <c16:uniqueId val="{00000001-ED53-4950-8093-E18A5B6CB6C4}"/>
            </c:ext>
          </c:extLst>
        </c:ser>
        <c:ser>
          <c:idx val="2"/>
          <c:order val="2"/>
          <c:tx>
            <c:strRef>
              <c:f>Hoja1!$D$1</c:f>
              <c:strCache>
                <c:ptCount val="1"/>
                <c:pt idx="0">
                  <c:v>Inspecciones Totales</c:v>
                </c:pt>
              </c:strCache>
            </c:strRef>
          </c:tx>
          <c:spPr>
            <a:solidFill>
              <a:srgbClr val="002060"/>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53-4950-8093-E18A5B6CB6C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53-4950-8093-E18A5B6CB6C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Hoja1!$D$2:$D$3</c:f>
              <c:numCache>
                <c:formatCode>General</c:formatCode>
                <c:ptCount val="2"/>
                <c:pt idx="0">
                  <c:v>65</c:v>
                </c:pt>
                <c:pt idx="1">
                  <c:v>43</c:v>
                </c:pt>
              </c:numCache>
            </c:numRef>
          </c:val>
          <c:extLst>
            <c:ext xmlns:c16="http://schemas.microsoft.com/office/drawing/2014/chart" uri="{C3380CC4-5D6E-409C-BE32-E72D297353CC}">
              <c16:uniqueId val="{00000004-ED53-4950-8093-E18A5B6CB6C4}"/>
            </c:ext>
          </c:extLst>
        </c:ser>
        <c:dLbls>
          <c:showLegendKey val="0"/>
          <c:showVal val="0"/>
          <c:showCatName val="0"/>
          <c:showSerName val="0"/>
          <c:showPercent val="0"/>
          <c:showBubbleSize val="0"/>
        </c:dLbls>
        <c:gapWidth val="219"/>
        <c:overlap val="-27"/>
        <c:axId val="1379206879"/>
        <c:axId val="1113766127"/>
      </c:barChart>
      <c:catAx>
        <c:axId val="1379206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113766127"/>
        <c:crosses val="autoZero"/>
        <c:auto val="1"/>
        <c:lblAlgn val="ctr"/>
        <c:lblOffset val="100"/>
        <c:noMultiLvlLbl val="0"/>
      </c:catAx>
      <c:valAx>
        <c:axId val="11137661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379206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CL" dirty="0"/>
              <a:t>Instalaciones de gas por año</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col"/>
        <c:grouping val="clustered"/>
        <c:varyColors val="0"/>
        <c:ser>
          <c:idx val="0"/>
          <c:order val="0"/>
          <c:tx>
            <c:strRef>
              <c:f>Hoja1!$B$1</c:f>
              <c:strCache>
                <c:ptCount val="1"/>
                <c:pt idx="0">
                  <c:v>Inspección Periodica</c:v>
                </c:pt>
              </c:strCache>
            </c:strRef>
          </c:tx>
          <c:spPr>
            <a:solidFill>
              <a:schemeClr val="accent6"/>
            </a:solidFill>
            <a:ln>
              <a:noFill/>
            </a:ln>
            <a:effectLst/>
          </c:spPr>
          <c:invertIfNegative val="0"/>
          <c:cat>
            <c:numRef>
              <c:f>Hoja1!$A$2:$A$5</c:f>
              <c:numCache>
                <c:formatCode>General</c:formatCode>
                <c:ptCount val="4"/>
                <c:pt idx="0">
                  <c:v>2021</c:v>
                </c:pt>
                <c:pt idx="1">
                  <c:v>2022</c:v>
                </c:pt>
                <c:pt idx="2">
                  <c:v>2023</c:v>
                </c:pt>
                <c:pt idx="3">
                  <c:v>2024</c:v>
                </c:pt>
              </c:numCache>
            </c:numRef>
          </c:cat>
          <c:val>
            <c:numRef>
              <c:f>Hoja1!$B$2:$B$5</c:f>
              <c:numCache>
                <c:formatCode>General</c:formatCode>
                <c:ptCount val="4"/>
                <c:pt idx="0">
                  <c:v>9059</c:v>
                </c:pt>
                <c:pt idx="1">
                  <c:v>6485</c:v>
                </c:pt>
                <c:pt idx="2">
                  <c:v>9316</c:v>
                </c:pt>
                <c:pt idx="3">
                  <c:v>7373</c:v>
                </c:pt>
              </c:numCache>
            </c:numRef>
          </c:val>
          <c:extLst>
            <c:ext xmlns:c16="http://schemas.microsoft.com/office/drawing/2014/chart" uri="{C3380CC4-5D6E-409C-BE32-E72D297353CC}">
              <c16:uniqueId val="{00000000-0EE4-447E-AFB8-531F0D40BC06}"/>
            </c:ext>
          </c:extLst>
        </c:ser>
        <c:ser>
          <c:idx val="1"/>
          <c:order val="1"/>
          <c:tx>
            <c:strRef>
              <c:f>Hoja1!$C$1</c:f>
              <c:strCache>
                <c:ptCount val="1"/>
                <c:pt idx="0">
                  <c:v>Certificación</c:v>
                </c:pt>
              </c:strCache>
            </c:strRef>
          </c:tx>
          <c:spPr>
            <a:solidFill>
              <a:srgbClr val="92D050"/>
            </a:solidFill>
            <a:ln>
              <a:noFill/>
            </a:ln>
            <a:effectLst/>
          </c:spPr>
          <c:invertIfNegative val="0"/>
          <c:cat>
            <c:numRef>
              <c:f>Hoja1!$A$2:$A$5</c:f>
              <c:numCache>
                <c:formatCode>General</c:formatCode>
                <c:ptCount val="4"/>
                <c:pt idx="0">
                  <c:v>2021</c:v>
                </c:pt>
                <c:pt idx="1">
                  <c:v>2022</c:v>
                </c:pt>
                <c:pt idx="2">
                  <c:v>2023</c:v>
                </c:pt>
                <c:pt idx="3">
                  <c:v>2024</c:v>
                </c:pt>
              </c:numCache>
            </c:numRef>
          </c:cat>
          <c:val>
            <c:numRef>
              <c:f>Hoja1!$C$2:$C$5</c:f>
              <c:numCache>
                <c:formatCode>General</c:formatCode>
                <c:ptCount val="4"/>
                <c:pt idx="0">
                  <c:v>880</c:v>
                </c:pt>
                <c:pt idx="1">
                  <c:v>1292</c:v>
                </c:pt>
                <c:pt idx="2">
                  <c:v>3358</c:v>
                </c:pt>
                <c:pt idx="3">
                  <c:v>1529</c:v>
                </c:pt>
              </c:numCache>
            </c:numRef>
          </c:val>
          <c:extLst>
            <c:ext xmlns:c16="http://schemas.microsoft.com/office/drawing/2014/chart" uri="{C3380CC4-5D6E-409C-BE32-E72D297353CC}">
              <c16:uniqueId val="{00000001-0EE4-447E-AFB8-531F0D40BC06}"/>
            </c:ext>
          </c:extLst>
        </c:ser>
        <c:ser>
          <c:idx val="2"/>
          <c:order val="2"/>
          <c:tx>
            <c:strRef>
              <c:f>Hoja1!#REF!</c:f>
              <c:strCache>
                <c:ptCount val="1"/>
                <c:pt idx="0">
                  <c:v>#REF!</c:v>
                </c:pt>
              </c:strCache>
            </c:strRef>
          </c:tx>
          <c:spPr>
            <a:solidFill>
              <a:schemeClr val="accent3"/>
            </a:solidFill>
            <a:ln>
              <a:noFill/>
            </a:ln>
            <a:effectLst/>
          </c:spPr>
          <c:invertIfNegative val="0"/>
          <c:cat>
            <c:numRef>
              <c:f>Hoja1!$A$2:$A$5</c:f>
              <c:numCache>
                <c:formatCode>General</c:formatCode>
                <c:ptCount val="4"/>
                <c:pt idx="0">
                  <c:v>2021</c:v>
                </c:pt>
                <c:pt idx="1">
                  <c:v>2022</c:v>
                </c:pt>
                <c:pt idx="2">
                  <c:v>2023</c:v>
                </c:pt>
                <c:pt idx="3">
                  <c:v>2024</c:v>
                </c:pt>
              </c:numCache>
            </c:numRef>
          </c:cat>
          <c:val>
            <c:numRef>
              <c:f>Hoja1!#REF!</c:f>
              <c:numCache>
                <c:formatCode>General</c:formatCode>
                <c:ptCount val="1"/>
                <c:pt idx="0">
                  <c:v>1</c:v>
                </c:pt>
              </c:numCache>
            </c:numRef>
          </c:val>
          <c:extLst>
            <c:ext xmlns:c16="http://schemas.microsoft.com/office/drawing/2014/chart" uri="{C3380CC4-5D6E-409C-BE32-E72D297353CC}">
              <c16:uniqueId val="{00000002-0EE4-447E-AFB8-531F0D40BC06}"/>
            </c:ext>
          </c:extLst>
        </c:ser>
        <c:dLbls>
          <c:showLegendKey val="0"/>
          <c:showVal val="0"/>
          <c:showCatName val="0"/>
          <c:showSerName val="0"/>
          <c:showPercent val="0"/>
          <c:showBubbleSize val="0"/>
        </c:dLbls>
        <c:gapWidth val="219"/>
        <c:overlap val="-27"/>
        <c:axId val="1659692223"/>
        <c:axId val="1659698463"/>
      </c:barChart>
      <c:catAx>
        <c:axId val="1659692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659698463"/>
        <c:crosses val="autoZero"/>
        <c:auto val="1"/>
        <c:lblAlgn val="ctr"/>
        <c:lblOffset val="100"/>
        <c:noMultiLvlLbl val="0"/>
      </c:catAx>
      <c:valAx>
        <c:axId val="16596984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659692223"/>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4112772140554"/>
          <c:y val="0.10485363178919553"/>
          <c:w val="0.73384547584392845"/>
          <c:h val="0.82558763222385079"/>
        </c:manualLayout>
      </c:layout>
      <c:pieChart>
        <c:varyColors val="1"/>
        <c:ser>
          <c:idx val="0"/>
          <c:order val="0"/>
          <c:tx>
            <c:strRef>
              <c:f>Hoja1!$B$1</c:f>
              <c:strCache>
                <c:ptCount val="1"/>
                <c:pt idx="0">
                  <c:v>Ventas</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1-386C-4C3E-BA7D-60969C19986C}"/>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386C-4C3E-BA7D-60969C19986C}"/>
              </c:ext>
            </c:extLst>
          </c:dPt>
          <c:dPt>
            <c:idx val="2"/>
            <c:bubble3D val="0"/>
            <c:spPr>
              <a:solidFill>
                <a:srgbClr val="FFFF00"/>
              </a:solidFill>
              <a:ln w="19050">
                <a:solidFill>
                  <a:schemeClr val="lt1"/>
                </a:solidFill>
              </a:ln>
              <a:effectLst/>
            </c:spPr>
            <c:extLst>
              <c:ext xmlns:c16="http://schemas.microsoft.com/office/drawing/2014/chart" uri="{C3380CC4-5D6E-409C-BE32-E72D297353CC}">
                <c16:uniqueId val="{00000002-386C-4C3E-BA7D-60969C19986C}"/>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CL"/>
              </a:p>
            </c:txPr>
            <c:showLegendKey val="0"/>
            <c:showVal val="0"/>
            <c:showCatName val="0"/>
            <c:showSerName val="0"/>
            <c:showPercent val="1"/>
            <c:showBubbleSize val="0"/>
            <c:showLeaderLines val="0"/>
            <c:extLst>
              <c:ext xmlns:c15="http://schemas.microsoft.com/office/drawing/2012/chart" uri="{CE6537A1-D6FC-4f65-9D91-7224C49458BB}"/>
            </c:extLst>
          </c:dLbls>
          <c:cat>
            <c:strRef>
              <c:f>Hoja1!$A$2:$A$4</c:f>
              <c:strCache>
                <c:ptCount val="3"/>
                <c:pt idx="0">
                  <c:v>Verde</c:v>
                </c:pt>
                <c:pt idx="1">
                  <c:v>Rojo</c:v>
                </c:pt>
                <c:pt idx="2">
                  <c:v>Amarillo</c:v>
                </c:pt>
              </c:strCache>
            </c:strRef>
          </c:cat>
          <c:val>
            <c:numRef>
              <c:f>Hoja1!$B$2:$B$4</c:f>
              <c:numCache>
                <c:formatCode>General</c:formatCode>
                <c:ptCount val="3"/>
                <c:pt idx="0">
                  <c:v>369</c:v>
                </c:pt>
                <c:pt idx="1">
                  <c:v>46</c:v>
                </c:pt>
                <c:pt idx="2">
                  <c:v>58</c:v>
                </c:pt>
              </c:numCache>
            </c:numRef>
          </c:val>
          <c:extLst>
            <c:ext xmlns:c16="http://schemas.microsoft.com/office/drawing/2014/chart" uri="{C3380CC4-5D6E-409C-BE32-E72D297353CC}">
              <c16:uniqueId val="{00000000-386C-4C3E-BA7D-60969C19986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sz="1400" dirty="0"/>
              <a:t>Inspecciones 2024 DR Tarapacá Ámbito Productos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col"/>
        <c:grouping val="clustered"/>
        <c:varyColors val="0"/>
        <c:ser>
          <c:idx val="0"/>
          <c:order val="0"/>
          <c:tx>
            <c:strRef>
              <c:f>Hoja1!$B$1</c:f>
              <c:strCache>
                <c:ptCount val="1"/>
                <c:pt idx="0">
                  <c:v>Inspección Técnico Documental</c:v>
                </c:pt>
              </c:strCache>
            </c:strRef>
          </c:tx>
          <c:spPr>
            <a:solidFill>
              <a:schemeClr val="accent1"/>
            </a:solidFill>
            <a:ln>
              <a:noFill/>
            </a:ln>
            <a:effectLst/>
          </c:spPr>
          <c:invertIfNegative val="0"/>
          <c:cat>
            <c:strRef>
              <c:f>Hoja1!$A$2:$A$3</c:f>
              <c:strCache>
                <c:ptCount val="2"/>
                <c:pt idx="0">
                  <c:v>Realizadas</c:v>
                </c:pt>
                <c:pt idx="1">
                  <c:v>Rechazadas</c:v>
                </c:pt>
              </c:strCache>
            </c:strRef>
          </c:cat>
          <c:val>
            <c:numRef>
              <c:f>Hoja1!$B$2:$B$3</c:f>
              <c:numCache>
                <c:formatCode>General</c:formatCode>
                <c:ptCount val="2"/>
                <c:pt idx="0">
                  <c:v>0</c:v>
                </c:pt>
                <c:pt idx="1">
                  <c:v>0</c:v>
                </c:pt>
              </c:numCache>
            </c:numRef>
          </c:val>
          <c:extLst>
            <c:ext xmlns:c16="http://schemas.microsoft.com/office/drawing/2014/chart" uri="{C3380CC4-5D6E-409C-BE32-E72D297353CC}">
              <c16:uniqueId val="{00000000-4865-4D3A-B8FF-613E6EAAE98A}"/>
            </c:ext>
          </c:extLst>
        </c:ser>
        <c:ser>
          <c:idx val="1"/>
          <c:order val="1"/>
          <c:tx>
            <c:strRef>
              <c:f>Hoja1!$C$1</c:f>
              <c:strCache>
                <c:ptCount val="1"/>
                <c:pt idx="0">
                  <c:v>Inspección Técnico Terreno</c:v>
                </c:pt>
              </c:strCache>
            </c:strRef>
          </c:tx>
          <c:spPr>
            <a:solidFill>
              <a:srgbClr val="002060"/>
            </a:solidFill>
            <a:ln>
              <a:noFill/>
            </a:ln>
            <a:effectLst/>
          </c:spPr>
          <c:invertIfNegative val="0"/>
          <c:dLbls>
            <c:dLbl>
              <c:idx val="0"/>
              <c:layout>
                <c:manualLayout>
                  <c:x val="-3.7732320796907656E-17"/>
                  <c:y val="2.4119386022986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19-4683-AD1A-41C3D4D5942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Hoja1!$C$2:$C$3</c:f>
              <c:numCache>
                <c:formatCode>General</c:formatCode>
                <c:ptCount val="2"/>
                <c:pt idx="0">
                  <c:v>36</c:v>
                </c:pt>
                <c:pt idx="1">
                  <c:v>15</c:v>
                </c:pt>
              </c:numCache>
            </c:numRef>
          </c:val>
          <c:extLst>
            <c:ext xmlns:c16="http://schemas.microsoft.com/office/drawing/2014/chart" uri="{C3380CC4-5D6E-409C-BE32-E72D297353CC}">
              <c16:uniqueId val="{00000001-4865-4D3A-B8FF-613E6EAAE98A}"/>
            </c:ext>
          </c:extLst>
        </c:ser>
        <c:ser>
          <c:idx val="2"/>
          <c:order val="2"/>
          <c:tx>
            <c:strRef>
              <c:f>Hoja1!$D$1</c:f>
              <c:strCache>
                <c:ptCount val="1"/>
                <c:pt idx="0">
                  <c:v>Inspecciones Totales</c:v>
                </c:pt>
              </c:strCache>
            </c:strRef>
          </c:tx>
          <c:spPr>
            <a:solidFill>
              <a:schemeClr val="accent4"/>
            </a:solidFill>
            <a:ln>
              <a:noFill/>
            </a:ln>
            <a:effectLst/>
          </c:spPr>
          <c:invertIfNegative val="0"/>
          <c:dLbls>
            <c:dLbl>
              <c:idx val="0"/>
              <c:layout>
                <c:manualLayout>
                  <c:x val="0"/>
                  <c:y val="2.33262950306088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65-4D3A-B8FF-613E6EAAE98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Realizadas</c:v>
                </c:pt>
                <c:pt idx="1">
                  <c:v>Rechazadas</c:v>
                </c:pt>
              </c:strCache>
            </c:strRef>
          </c:cat>
          <c:val>
            <c:numRef>
              <c:f>Hoja1!$D$2:$D$3</c:f>
              <c:numCache>
                <c:formatCode>General</c:formatCode>
                <c:ptCount val="2"/>
                <c:pt idx="0">
                  <c:v>36</c:v>
                </c:pt>
                <c:pt idx="1">
                  <c:v>15</c:v>
                </c:pt>
              </c:numCache>
            </c:numRef>
          </c:val>
          <c:extLst>
            <c:ext xmlns:c16="http://schemas.microsoft.com/office/drawing/2014/chart" uri="{C3380CC4-5D6E-409C-BE32-E72D297353CC}">
              <c16:uniqueId val="{00000003-4865-4D3A-B8FF-613E6EAAE98A}"/>
            </c:ext>
          </c:extLst>
        </c:ser>
        <c:dLbls>
          <c:showLegendKey val="0"/>
          <c:showVal val="0"/>
          <c:showCatName val="0"/>
          <c:showSerName val="0"/>
          <c:showPercent val="0"/>
          <c:showBubbleSize val="0"/>
        </c:dLbls>
        <c:gapWidth val="219"/>
        <c:overlap val="-27"/>
        <c:axId val="1424509023"/>
        <c:axId val="1117088431"/>
      </c:barChart>
      <c:catAx>
        <c:axId val="1424509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117088431"/>
        <c:crosses val="autoZero"/>
        <c:auto val="1"/>
        <c:lblAlgn val="ctr"/>
        <c:lblOffset val="100"/>
        <c:noMultiLvlLbl val="0"/>
      </c:catAx>
      <c:valAx>
        <c:axId val="11170884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4245090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0.15395</cdr:x>
      <cdr:y>0.02144</cdr:y>
    </cdr:from>
    <cdr:to>
      <cdr:x>0.8945</cdr:x>
      <cdr:y>0.12009</cdr:y>
    </cdr:to>
    <cdr:sp macro="" textlink="">
      <cdr:nvSpPr>
        <cdr:cNvPr id="3" name="CuadroTexto 2">
          <a:extLst xmlns:a="http://schemas.openxmlformats.org/drawingml/2006/main">
            <a:ext uri="{FF2B5EF4-FFF2-40B4-BE49-F238E27FC236}">
              <a16:creationId xmlns:a16="http://schemas.microsoft.com/office/drawing/2014/main" id="{09DA3899-860E-4486-9801-1D44A8AE7F37}"/>
            </a:ext>
          </a:extLst>
        </cdr:cNvPr>
        <cdr:cNvSpPr txBox="1"/>
      </cdr:nvSpPr>
      <cdr:spPr>
        <a:xfrm xmlns:a="http://schemas.openxmlformats.org/drawingml/2006/main">
          <a:off x="877553" y="52891"/>
          <a:ext cx="4221325" cy="24336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L" sz="1400" b="0" dirty="0">
              <a:solidFill>
                <a:schemeClr val="tx1">
                  <a:lumMod val="50000"/>
                  <a:lumOff val="50000"/>
                </a:schemeClr>
              </a:solidFill>
            </a:rPr>
            <a:t>Inspecciones 202</a:t>
          </a:r>
          <a:r>
            <a:rPr lang="es-CL" sz="1400" dirty="0">
              <a:solidFill>
                <a:schemeClr val="tx1">
                  <a:lumMod val="50000"/>
                  <a:lumOff val="50000"/>
                </a:schemeClr>
              </a:solidFill>
            </a:rPr>
            <a:t>4</a:t>
          </a:r>
          <a:r>
            <a:rPr lang="es-CL" sz="1400" b="0" dirty="0">
              <a:solidFill>
                <a:schemeClr val="tx1">
                  <a:lumMod val="50000"/>
                  <a:lumOff val="50000"/>
                </a:schemeClr>
              </a:solidFill>
            </a:rPr>
            <a:t> DR Tarapacá Ámbito Eléctrico</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09T15:58:31.733"/>
    </inkml:context>
    <inkml:brush xml:id="br0">
      <inkml:brushProperty name="width" value="0.05" units="cm"/>
      <inkml:brushProperty name="height" value="0.05" units="cm"/>
    </inkml:brush>
  </inkml:definitions>
  <inkml:trace contextRef="#ctx0" brushRef="#br0">0 1 1148 0 0,'0'0'2764'0'0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ED7C1244-2EB8-CE30-843B-25A056265248}"/>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9F933907-9D4D-D834-0D5B-D61B65048B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D0F35FA9-6D31-A907-4036-8515B09657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9859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401611c57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3254BD26-0595-1583-78BA-2A3F372D9634}"/>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33BB8D12-2A3E-5704-6D3D-EEE1B97E2E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C130AD4F-E10F-4D3E-6985-EFB2F54F7C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119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557AF365-E43D-A98C-B30D-1A068BA97240}"/>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004FED1D-50AD-0669-BB4D-4673E059E2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C38DFA73-094D-26A2-44AA-EE753106BD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3632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D0557EC9-B7E9-5218-36C6-D0551590C251}"/>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2F7510AD-CD13-64EB-03C3-BB407CA00E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84588126-F404-B8E5-E5E7-58466983DB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540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41DAB107-54F0-006D-D8AC-2D9CD0FC6FAD}"/>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FF862228-0FA5-1753-562F-BC03ECEFC7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07656822-42D2-D8E9-8BB0-15F3741659A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6807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C3DCFF8D-37FE-E461-FE2E-D98FBDEABED8}"/>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4356C84C-ED4A-A09A-5568-7E2427FB99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F716F627-154F-7D18-F1B5-F6A6CEFABE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3581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1C4BE35D-5D67-797F-D243-BC938E7007F5}"/>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96976388-52A2-7F2D-91EF-5FB99B321C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E86B04AE-439C-2D75-9056-95D06F6118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90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DCE3C284-F5FE-2A8A-9D85-25FDAA97A268}"/>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34BC5CF0-56B7-794C-4801-09C587114D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C9EB37E0-05DD-DDC3-3D42-C5FEAA8566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1308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B94E6F06-EECA-51AF-712C-7CDBF4B2C35A}"/>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696D7620-EF9A-F9AC-A202-B691A586DA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783A69D4-8B21-FC7A-C438-CDD6E393E21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790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E0496767-428E-1F1D-163A-017C7E1BC2C4}"/>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7FD7B6D3-2065-3B2A-8C5E-9CBB48626D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BC995FAB-BD63-AB72-ACA1-AE337FA808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892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74896B41-EC01-5BC3-ADD0-CA63D59B4139}"/>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BADDACBE-216B-77C5-64E4-9CE001AA2D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5E5314C6-F665-19CB-4A0C-B707684EFD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7730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BC6996B4-71D1-7E36-9E31-B1B702CD3285}"/>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DBB51467-C3B6-1086-7E2C-27ACC4765B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510E478D-B652-467F-D869-7C7BEEB2DB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5758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036F95C6-FB76-F297-7884-13A68AA6A7D7}"/>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5283DC87-F265-CB69-A8F1-BC5748E678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A5207590-BC89-3FDB-2992-4585653D53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2123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8324BB78-19F9-90B2-5A6A-C5FD5B45D12D}"/>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5E220DF5-19D8-170A-B35A-53748FCFB1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DBAA7389-C193-F9EF-413D-F67DA47669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7490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92DF7C2D-D8D3-1213-22ED-DE1F3E9D1763}"/>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8FCAD7AD-A492-480F-35AB-36FABD4B17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ED9EEE94-1C78-5249-407B-6B0C0D6A95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9451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C465DA87-697D-888D-B93A-80C945F86AB9}"/>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DE1576AB-E5D3-1EA9-16BD-CEC8EA50BE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9D57C5E5-B714-F503-881D-C92EFB7BC5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7899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C126E330-D441-75DD-7DDF-FD95BC9A1557}"/>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A36EDC26-5B99-77B1-D755-5F197E44F7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AD41A1F4-D622-7DDD-1194-841D458147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4489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08975E80-8AB0-E783-59F6-A27E525F42E3}"/>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4E8B9D8E-CA67-750B-C871-0F28F72847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BF403742-EFDF-2A35-9855-D7A004246C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0158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9EC2A0C6-ECFC-67F4-933B-D5A1F65740FD}"/>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57923DA4-410F-78A4-E6A5-27CE395865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CDF3594D-D6E2-922D-4948-91EC107269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6690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DEA26BDD-0BBB-DBCC-C0E1-C57DA6735F71}"/>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372FC8A7-7197-7680-FD0E-75768DC1A6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A1778EAD-528C-399C-DC48-8C4E514BB6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1665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58BD323C-8F8F-B1AC-14BE-27751AE9EDFE}"/>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1CD516AB-993D-D8EA-C85D-EF4B2F630F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D289962B-76A0-4B33-FACB-5CD70E5503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16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2ADD07EA-BD84-87AD-8FAD-FCE751B3319C}"/>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C5A5CB08-17B7-B45E-6A15-46D7E5EB9A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B8E7566B-AA65-BA81-0F45-73FF823F80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8721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61F1D1A4-4504-984D-12F8-162D91B66C59}"/>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268D4CFA-B0F0-1894-6BE1-3E9007CEF8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3101E827-27BF-4AE0-4EE6-B998E89686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3412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0BA86169-69F9-B42E-5C02-8B7505B98F43}"/>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8621B06C-46E8-F8EB-C3C2-CD9A9EA3C8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1EAFAAC5-2A80-B801-3D95-E18DA43899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1908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C8F9FD87-8B73-8B2D-F033-ABFD712B77D7}"/>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82806734-B102-25F7-082A-0215FE5DEB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688C9F2F-8A1D-2F55-A6A2-C9D73B638A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1389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64C4DCAB-82E8-832E-5AA9-67FC560127D3}"/>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0E8F869A-F561-8844-2030-9E5AF86C8B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7F0D070F-A6FB-8E4F-0DE2-118C3F516D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8799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CA31A9B7-E0CD-A8D8-489D-740F5561F087}"/>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70DEF6B9-0C37-23A6-AE8E-6B5FB7DFEA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137EC25A-92D7-2790-739E-2A3AE8EA3B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0257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D07BA7B1-74B4-B155-8349-81421FDD31D1}"/>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374ED4BB-6DE1-CAB2-8275-1A71EFA20F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F1153B67-8B71-9B6F-00F5-08644AF8B9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1728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512D1A9D-C97B-5531-1C4F-03A7690D4E68}"/>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D38FBEDA-A3F4-3171-C0CD-AF72BB2626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3C3DC98D-7DA6-7D7D-49F9-A78DA1581F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4330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A3FECBCA-9EAD-244C-48A5-1AA9B4E628E9}"/>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5A6E86FD-00D2-741F-C207-A9DAB34C2E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18B039C8-48E5-B01D-1F59-DA2792DBB8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57338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4BBD2DDC-72E4-40E3-7CF9-E38E2EDB9937}"/>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665C1B4A-314F-C680-7494-84A8B8485D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884CCE4A-310A-2B1A-ECD6-BDF48C9CCD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626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506E6D1B-D5BC-7F63-F395-AA3A883C2D32}"/>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7181DBFE-DB5A-7B03-03C3-B6DEFBD3DC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14BA2C92-C7A0-059C-C4B6-E4BEE40254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94137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a:extLst>
            <a:ext uri="{FF2B5EF4-FFF2-40B4-BE49-F238E27FC236}">
              <a16:creationId xmlns:a16="http://schemas.microsoft.com/office/drawing/2014/main" id="{046892C9-C43A-9026-B404-B9AF76159600}"/>
            </a:ext>
          </a:extLst>
        </p:cNvPr>
        <p:cNvGrpSpPr/>
        <p:nvPr/>
      </p:nvGrpSpPr>
      <p:grpSpPr>
        <a:xfrm>
          <a:off x="0" y="0"/>
          <a:ext cx="0" cy="0"/>
          <a:chOff x="0" y="0"/>
          <a:chExt cx="0" cy="0"/>
        </a:xfrm>
      </p:grpSpPr>
      <p:sp>
        <p:nvSpPr>
          <p:cNvPr id="61" name="Google Shape;61;g3401611c57f_0_3:notes">
            <a:extLst>
              <a:ext uri="{FF2B5EF4-FFF2-40B4-BE49-F238E27FC236}">
                <a16:creationId xmlns:a16="http://schemas.microsoft.com/office/drawing/2014/main" id="{79CCDBD4-C535-57A5-3DB9-1A731E9BB8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01611c57f_0_3:notes">
            <a:extLst>
              <a:ext uri="{FF2B5EF4-FFF2-40B4-BE49-F238E27FC236}">
                <a16:creationId xmlns:a16="http://schemas.microsoft.com/office/drawing/2014/main" id="{CE5DEE91-D297-7BB5-7524-98FD3D64CA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2926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480310bb8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480310bb8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ustomXml" Target="../ink/ink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12"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11"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customXml" Target="../ink/ink2.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ustomXml" Target="../ink/ink3.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ustomXml" Target="../ink/ink4.xml"/></Relationships>
</file>

<file path=ppt/slides/_rels/slide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ustomXml" Target="../ink/ink5.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ustomXml" Target="../ink/ink6.xml"/></Relationships>
</file>

<file path=ppt/slides/_rels/slide8.xml.rels><?xml version="1.0" encoding="UTF-8" standalone="yes"?>
<Relationships xmlns="http://schemas.openxmlformats.org/package/2006/relationships"><Relationship Id="rId8" Type="http://schemas.openxmlformats.org/officeDocument/2006/relationships/hyperlink" Target="https://www.sec.cl/cuenta-publica-participativa-2024/" TargetMode="Externa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ustomXml" Target="../ink/ink7.xm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8.xml"/><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9.xml"/></Relationships>
</file>

<file path=ppt/slides/_rels/slide1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0.xml"/><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1.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2.xml"/></Relationships>
</file>

<file path=ppt/slides/_rels/slide14.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3.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2.png"/><Relationship Id="rId12"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0.png"/><Relationship Id="rId5" Type="http://schemas.openxmlformats.org/officeDocument/2006/relationships/image" Target="../media/image90.png"/><Relationship Id="rId10" Type="http://schemas.openxmlformats.org/officeDocument/2006/relationships/image" Target="../media/image19.png"/><Relationship Id="rId4" Type="http://schemas.openxmlformats.org/officeDocument/2006/relationships/customXml" Target="../ink/ink14.xml"/><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5.xml"/></Relationships>
</file>

<file path=ppt/slides/_rels/slide1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chart" Target="../charts/chart7.xml"/><Relationship Id="rId5" Type="http://schemas.openxmlformats.org/officeDocument/2006/relationships/image" Target="../media/image90.png"/><Relationship Id="rId10" Type="http://schemas.openxmlformats.org/officeDocument/2006/relationships/image" Target="../media/image23.png"/><Relationship Id="rId4" Type="http://schemas.openxmlformats.org/officeDocument/2006/relationships/customXml" Target="../ink/ink16.xml"/><Relationship Id="rId9"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7.xml"/></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2.png"/><Relationship Id="rId12"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8.png"/><Relationship Id="rId5" Type="http://schemas.openxmlformats.org/officeDocument/2006/relationships/image" Target="../media/image90.png"/><Relationship Id="rId10" Type="http://schemas.openxmlformats.org/officeDocument/2006/relationships/image" Target="../media/image27.png"/><Relationship Id="rId4" Type="http://schemas.openxmlformats.org/officeDocument/2006/relationships/customXml" Target="../ink/ink18.xml"/><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19.xml"/></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0.xml"/><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1.xml"/><Relationship Id="rId9"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10" Type="http://schemas.openxmlformats.org/officeDocument/2006/relationships/image" Target="../media/image37.png"/><Relationship Id="rId4" Type="http://schemas.openxmlformats.org/officeDocument/2006/relationships/customXml" Target="../ink/ink22.xml"/><Relationship Id="rId9"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10" Type="http://schemas.openxmlformats.org/officeDocument/2006/relationships/image" Target="../media/image40.png"/><Relationship Id="rId4" Type="http://schemas.openxmlformats.org/officeDocument/2006/relationships/customXml" Target="../ink/ink23.xml"/><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4.xml"/><Relationship Id="rId9"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10" Type="http://schemas.openxmlformats.org/officeDocument/2006/relationships/image" Target="../media/image44.png"/><Relationship Id="rId4" Type="http://schemas.openxmlformats.org/officeDocument/2006/relationships/customXml" Target="../ink/ink25.xml"/><Relationship Id="rId9"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6.xml"/><Relationship Id="rId9" Type="http://schemas.openxmlformats.org/officeDocument/2006/relationships/image" Target="../media/image46.png"/></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7.xml"/><Relationship Id="rId9" Type="http://schemas.openxmlformats.org/officeDocument/2006/relationships/image" Target="../media/image48.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8.xml"/></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29.xml"/></Relationships>
</file>

<file path=ppt/slides/_rels/slide3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30.xml"/><Relationship Id="rId9" Type="http://schemas.openxmlformats.org/officeDocument/2006/relationships/image" Target="../media/image52.png"/></Relationships>
</file>

<file path=ppt/slides/_rels/slide3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0.png"/><Relationship Id="rId4" Type="http://schemas.openxmlformats.org/officeDocument/2006/relationships/customXml" Target="../ink/ink31.xml"/><Relationship Id="rId9" Type="http://schemas.openxmlformats.org/officeDocument/2006/relationships/image" Target="../media/image52.png"/></Relationships>
</file>

<file path=ppt/slides/_rels/slide33.xml.rels><?xml version="1.0" encoding="UTF-8" standalone="yes"?>
<Relationships xmlns="http://schemas.openxmlformats.org/package/2006/relationships"><Relationship Id="rId8" Type="http://schemas.openxmlformats.org/officeDocument/2006/relationships/image" Target="../media/image54.jpg"/><Relationship Id="rId13" Type="http://schemas.openxmlformats.org/officeDocument/2006/relationships/image" Target="../media/image59.png"/><Relationship Id="rId3" Type="http://schemas.openxmlformats.org/officeDocument/2006/relationships/image" Target="../media/image3.png"/><Relationship Id="rId7" Type="http://schemas.openxmlformats.org/officeDocument/2006/relationships/image" Target="../media/image2.png"/><Relationship Id="rId12" Type="http://schemas.openxmlformats.org/officeDocument/2006/relationships/image" Target="../media/image58.JPG"/><Relationship Id="rId2" Type="http://schemas.openxmlformats.org/officeDocument/2006/relationships/notesSlide" Target="../notesSlides/notesSlide33.xml"/><Relationship Id="rId16"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57.JPG"/><Relationship Id="rId5" Type="http://schemas.openxmlformats.org/officeDocument/2006/relationships/image" Target="../media/image90.png"/><Relationship Id="rId15" Type="http://schemas.openxmlformats.org/officeDocument/2006/relationships/image" Target="../media/image61.png"/><Relationship Id="rId10" Type="http://schemas.openxmlformats.org/officeDocument/2006/relationships/image" Target="../media/image56.JPG"/><Relationship Id="rId4" Type="http://schemas.openxmlformats.org/officeDocument/2006/relationships/customXml" Target="../ink/ink32.xml"/><Relationship Id="rId9" Type="http://schemas.openxmlformats.org/officeDocument/2006/relationships/image" Target="../media/image55.jpeg"/><Relationship Id="rId14" Type="http://schemas.openxmlformats.org/officeDocument/2006/relationships/image" Target="../media/image60.png"/></Relationships>
</file>

<file path=ppt/slides/_rels/slide34.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3.png"/><Relationship Id="rId7" Type="http://schemas.openxmlformats.org/officeDocument/2006/relationships/image" Target="../media/image2.png"/><Relationship Id="rId12"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66.png"/><Relationship Id="rId5" Type="http://schemas.openxmlformats.org/officeDocument/2006/relationships/image" Target="../media/image90.png"/><Relationship Id="rId10" Type="http://schemas.openxmlformats.org/officeDocument/2006/relationships/image" Target="../media/image65.png"/><Relationship Id="rId4" Type="http://schemas.openxmlformats.org/officeDocument/2006/relationships/customXml" Target="../ink/ink33.xml"/><Relationship Id="rId9" Type="http://schemas.openxmlformats.org/officeDocument/2006/relationships/image" Target="../media/image64.png"/><Relationship Id="rId14" Type="http://schemas.openxmlformats.org/officeDocument/2006/relationships/image" Target="../media/image69.png"/></Relationships>
</file>

<file path=ppt/slides/_rels/slide35.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73.png"/><Relationship Id="rId5" Type="http://schemas.openxmlformats.org/officeDocument/2006/relationships/image" Target="../media/image90.png"/><Relationship Id="rId10" Type="http://schemas.openxmlformats.org/officeDocument/2006/relationships/image" Target="../media/image72.jpeg"/><Relationship Id="rId4" Type="http://schemas.openxmlformats.org/officeDocument/2006/relationships/customXml" Target="../ink/ink34.xml"/><Relationship Id="rId9"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5" name="Imagen 4" descr="Logotipo&#10;&#10;El contenido generado por IA puede ser incorrecto.">
            <a:extLst>
              <a:ext uri="{FF2B5EF4-FFF2-40B4-BE49-F238E27FC236}">
                <a16:creationId xmlns:a16="http://schemas.microsoft.com/office/drawing/2014/main" id="{F3F9EBB2-17E4-51B3-D2AC-93A9D0A7C968}"/>
              </a:ext>
            </a:extLst>
          </p:cNvPr>
          <p:cNvPicPr>
            <a:picLocks noChangeAspect="1"/>
          </p:cNvPicPr>
          <p:nvPr/>
        </p:nvPicPr>
        <p:blipFill>
          <a:blip r:embed="rId4"/>
          <a:stretch>
            <a:fillRect/>
          </a:stretch>
        </p:blipFill>
        <p:spPr>
          <a:xfrm>
            <a:off x="322117" y="346134"/>
            <a:ext cx="1143001" cy="373421"/>
          </a:xfrm>
          <a:prstGeom prst="rect">
            <a:avLst/>
          </a:prstGeom>
        </p:spPr>
      </p:pic>
      <p:sp>
        <p:nvSpPr>
          <p:cNvPr id="6" name="Google Shape;110;p18">
            <a:extLst>
              <a:ext uri="{FF2B5EF4-FFF2-40B4-BE49-F238E27FC236}">
                <a16:creationId xmlns:a16="http://schemas.microsoft.com/office/drawing/2014/main" id="{FC6A6FBA-BD6F-03C1-A17E-5E6A1CADB023}"/>
              </a:ext>
            </a:extLst>
          </p:cNvPr>
          <p:cNvSpPr txBox="1"/>
          <p:nvPr/>
        </p:nvSpPr>
        <p:spPr>
          <a:xfrm>
            <a:off x="3131474" y="3522000"/>
            <a:ext cx="5825489" cy="1621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s-419" sz="1700" b="1" dirty="0">
                <a:solidFill>
                  <a:srgbClr val="3547C7"/>
                </a:solidFill>
                <a:latin typeface="Montserrat"/>
                <a:ea typeface="Montserrat"/>
                <a:cs typeface="Montserrat"/>
                <a:sym typeface="Montserrat"/>
              </a:rPr>
              <a:t>Región de Tarapacá</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C543C489-E0B2-22C4-5CDC-5451FA9698E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D28310E2-C838-71B1-B190-FB296E435199}"/>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D28310E2-C838-71B1-B190-FB296E435199}"/>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0350F441-9046-21E0-C492-A33B46200B0C}"/>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7138F581-3946-FAF1-8FC9-E3D2560D9023}"/>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E87497A8-780F-A98D-4196-2321935596CA}"/>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C38720E3-E716-0CD1-3F9F-38E6DAEF0635}"/>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628650" indent="-514350" algn="l">
              <a:buAutoNum type="arabicPeriod"/>
              <a:defRPr/>
            </a:pPr>
            <a:r>
              <a:rPr lang="es-ES" sz="3200" b="1" dirty="0">
                <a:solidFill>
                  <a:srgbClr val="3547C7"/>
                </a:solidFill>
                <a:latin typeface="Montserrat"/>
              </a:rPr>
              <a:t>Nuestra Institución</a:t>
            </a:r>
          </a:p>
          <a:p>
            <a:pPr marL="628650" indent="-514350" algn="l">
              <a:buAutoNum type="arabicPeriod"/>
              <a:defRPr/>
            </a:pPr>
            <a:endParaRPr lang="es-ES" sz="3200" b="1" dirty="0">
              <a:solidFill>
                <a:srgbClr val="3547C7"/>
              </a:solidFill>
              <a:latin typeface="Montserrat"/>
            </a:endParaRPr>
          </a:p>
        </p:txBody>
      </p:sp>
      <p:sp>
        <p:nvSpPr>
          <p:cNvPr id="8" name="CuadroTexto 7">
            <a:extLst>
              <a:ext uri="{FF2B5EF4-FFF2-40B4-BE49-F238E27FC236}">
                <a16:creationId xmlns:a16="http://schemas.microsoft.com/office/drawing/2014/main" id="{7971337B-E7E2-219E-E712-D4A0FC7C0E46}"/>
              </a:ext>
            </a:extLst>
          </p:cNvPr>
          <p:cNvSpPr txBox="1"/>
          <p:nvPr/>
        </p:nvSpPr>
        <p:spPr>
          <a:xfrm>
            <a:off x="385675" y="1152641"/>
            <a:ext cx="8253228" cy="512448"/>
          </a:xfrm>
          <a:prstGeom prst="rect">
            <a:avLst/>
          </a:prstGeom>
          <a:noFill/>
        </p:spPr>
        <p:txBody>
          <a:bodyPr wrap="square">
            <a:spAutoFit/>
          </a:bodyPr>
          <a:lstStyle/>
          <a:p>
            <a:pPr algn="just">
              <a:lnSpc>
                <a:spcPct val="80000"/>
              </a:lnSpc>
              <a:defRPr/>
            </a:pPr>
            <a:r>
              <a:rPr lang="es-ES" sz="1700" b="1" dirty="0">
                <a:solidFill>
                  <a:srgbClr val="3547C7"/>
                </a:solidFill>
                <a:latin typeface="Montserrat"/>
              </a:rPr>
              <a:t>120 Años Trabajando por las Personas</a:t>
            </a:r>
            <a:r>
              <a:rPr lang="es-ES" sz="1700" dirty="0">
                <a:solidFill>
                  <a:srgbClr val="3547C7"/>
                </a:solidFill>
                <a:latin typeface="Montserrat"/>
              </a:rPr>
              <a:t>, fiscalizando la Seguridad y Calidad de los Productos y Servicios de la industria de la Energía.</a:t>
            </a:r>
          </a:p>
        </p:txBody>
      </p:sp>
      <p:sp>
        <p:nvSpPr>
          <p:cNvPr id="11" name="CuadroTexto 10">
            <a:extLst>
              <a:ext uri="{FF2B5EF4-FFF2-40B4-BE49-F238E27FC236}">
                <a16:creationId xmlns:a16="http://schemas.microsoft.com/office/drawing/2014/main" id="{B8A6E106-F5FE-BE5D-0CEB-B244F03FEA4C}"/>
              </a:ext>
            </a:extLst>
          </p:cNvPr>
          <p:cNvSpPr txBox="1"/>
          <p:nvPr/>
        </p:nvSpPr>
        <p:spPr>
          <a:xfrm>
            <a:off x="385675" y="2073725"/>
            <a:ext cx="8253228" cy="2400657"/>
          </a:xfrm>
          <a:prstGeom prst="rect">
            <a:avLst/>
          </a:prstGeom>
          <a:noFill/>
        </p:spPr>
        <p:txBody>
          <a:bodyPr wrap="square">
            <a:spAutoFit/>
          </a:bodyPr>
          <a:lstStyle/>
          <a:p>
            <a:pPr algn="just">
              <a:defRPr/>
            </a:pPr>
            <a:r>
              <a:rPr lang="es-CL" sz="1500" dirty="0">
                <a:solidFill>
                  <a:srgbClr val="3547C7"/>
                </a:solidFill>
                <a:latin typeface="Montserrat"/>
              </a:rPr>
              <a:t>La Superintendencia de Electricidad y Combustibles ha cumplido 120 años de trabajo aportando a conseguir servicios y productos energéticos seguros y de calidad para los ciudadanos de nuestro país. Una larga historia, en que particularmente los últimos años hemos definido que las personas están en el centro de nuestra acción. Para ese fin, hemos decidido trabajar junto a todos los actores, generando un diálogo participativo entre industria, usuarios, clientes y la autoridad, tendiente a elevar los estándares de calidad de los servicios prestados; pero también, a ejercer el rol que la ley nos faculta para llevar procesos administrativos y aplicar las sanciones correspondientes cuando las exigencias normativas no son cumplidas.</a:t>
            </a:r>
            <a:endParaRPr lang="es-ES" sz="1500" dirty="0">
              <a:solidFill>
                <a:srgbClr val="3547C7"/>
              </a:solidFill>
              <a:latin typeface="Montserrat"/>
            </a:endParaRPr>
          </a:p>
        </p:txBody>
      </p:sp>
    </p:spTree>
    <p:extLst>
      <p:ext uri="{BB962C8B-B14F-4D97-AF65-F5344CB8AC3E}">
        <p14:creationId xmlns:p14="http://schemas.microsoft.com/office/powerpoint/2010/main" val="374601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83948CD6-97BA-A84D-C25C-6F0DED3DD972}"/>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83948CD6-97BA-A84D-C25C-6F0DED3DD972}"/>
                  </a:ext>
                </a:extLst>
              </p:cNvPr>
              <p:cNvPicPr/>
              <p:nvPr/>
            </p:nvPicPr>
            <p:blipFill>
              <a:blip r:embed="rId9"/>
              <a:stretch>
                <a:fillRect/>
              </a:stretch>
            </p:blipFill>
            <p:spPr>
              <a:xfrm>
                <a:off x="722536" y="470700"/>
                <a:ext cx="18000" cy="18000"/>
              </a:xfrm>
              <a:prstGeom prst="rect">
                <a:avLst/>
              </a:prstGeom>
            </p:spPr>
          </p:pic>
        </mc:Fallback>
      </mc:AlternateContent>
      <p:grpSp>
        <p:nvGrpSpPr>
          <p:cNvPr id="3" name="Grupo 2">
            <a:extLst>
              <a:ext uri="{FF2B5EF4-FFF2-40B4-BE49-F238E27FC236}">
                <a16:creationId xmlns:a16="http://schemas.microsoft.com/office/drawing/2014/main" id="{F174ADE5-0750-BC3B-A593-3AB4FC43E6E5}"/>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A581C144-CEF7-AD4C-F0F3-A5239A78AF30}"/>
                </a:ext>
              </a:extLst>
            </p:cNvPr>
            <p:cNvPicPr preferRelativeResize="0"/>
            <p:nvPr/>
          </p:nvPicPr>
          <p:blipFill>
            <a:blip r:embed="rId10">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52F9EEA3-EDB9-D56C-335D-487F9A463F30}"/>
                </a:ext>
              </a:extLst>
            </p:cNvPr>
            <p:cNvPicPr>
              <a:picLocks noChangeAspect="1"/>
            </p:cNvPicPr>
            <p:nvPr/>
          </p:nvPicPr>
          <p:blipFill>
            <a:blip r:embed="rId11"/>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4CEC380C-274C-29F3-6F41-B200F0EF4D76}"/>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 Nuestra Institución</a:t>
            </a:r>
          </a:p>
        </p:txBody>
      </p:sp>
      <p:sp>
        <p:nvSpPr>
          <p:cNvPr id="12" name="Marcador de texto 2">
            <a:extLst>
              <a:ext uri="{FF2B5EF4-FFF2-40B4-BE49-F238E27FC236}">
                <a16:creationId xmlns:a16="http://schemas.microsoft.com/office/drawing/2014/main" id="{E5E278E0-CF08-D638-AEF8-7509FAABF5FC}"/>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Nuestra Misión</a:t>
            </a:r>
          </a:p>
          <a:p>
            <a:pPr marL="342900" indent="-342900">
              <a:buFont typeface="Arial" panose="020B0604020202020204" pitchFamily="34" charset="0"/>
              <a:buChar char="•"/>
              <a:defRPr/>
            </a:pPr>
            <a:endParaRPr lang="es-CL" altLang="es-CL" dirty="0"/>
          </a:p>
        </p:txBody>
      </p:sp>
      <p:pic>
        <p:nvPicPr>
          <p:cNvPr id="17" name="Imagen 16">
            <a:extLst>
              <a:ext uri="{FF2B5EF4-FFF2-40B4-BE49-F238E27FC236}">
                <a16:creationId xmlns:a16="http://schemas.microsoft.com/office/drawing/2014/main" id="{84D5F4F5-37C8-646C-6342-D1125D9279B7}"/>
              </a:ext>
            </a:extLst>
          </p:cNvPr>
          <p:cNvPicPr>
            <a:picLocks noChangeAspect="1"/>
          </p:cNvPicPr>
          <p:nvPr/>
        </p:nvPicPr>
        <p:blipFill>
          <a:blip r:embed="rId12"/>
          <a:stretch>
            <a:fillRect/>
          </a:stretch>
        </p:blipFill>
        <p:spPr>
          <a:xfrm>
            <a:off x="1561555" y="1696025"/>
            <a:ext cx="6020889" cy="317475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6CC84DBB-ADD0-7381-86ED-B3443D58F99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C367CF13-9B2D-4191-9BCC-505D8C8C315A}"/>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C367CF13-9B2D-4191-9BCC-505D8C8C315A}"/>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E72AFA95-9CF0-ABC7-3A55-02D676FD96CC}"/>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A630FD01-AFE6-994D-77D7-8F63E9FABBAA}"/>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41F46176-A47A-025B-24C1-2EDD8575A7E3}"/>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EE679FA3-EE36-792D-F204-36ABB6759225}"/>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 Nuestra Institución</a:t>
            </a:r>
          </a:p>
        </p:txBody>
      </p:sp>
      <p:sp>
        <p:nvSpPr>
          <p:cNvPr id="12" name="Marcador de texto 2">
            <a:extLst>
              <a:ext uri="{FF2B5EF4-FFF2-40B4-BE49-F238E27FC236}">
                <a16:creationId xmlns:a16="http://schemas.microsoft.com/office/drawing/2014/main" id="{A98C4AFC-6B62-85DC-9FC3-59FDCE4B3E50}"/>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Objetivos Estratégicos</a:t>
            </a:r>
          </a:p>
          <a:p>
            <a:pPr marL="342900" indent="-342900">
              <a:buFont typeface="Arial" panose="020B0604020202020204" pitchFamily="34" charset="0"/>
              <a:buChar char="•"/>
              <a:defRPr/>
            </a:pPr>
            <a:endParaRPr lang="es-CL" altLang="es-CL" dirty="0"/>
          </a:p>
        </p:txBody>
      </p:sp>
      <p:pic>
        <p:nvPicPr>
          <p:cNvPr id="35" name="Imagen 34">
            <a:extLst>
              <a:ext uri="{FF2B5EF4-FFF2-40B4-BE49-F238E27FC236}">
                <a16:creationId xmlns:a16="http://schemas.microsoft.com/office/drawing/2014/main" id="{40B7FCC3-DEF8-655B-FDAB-16561D364C45}"/>
              </a:ext>
            </a:extLst>
          </p:cNvPr>
          <p:cNvPicPr>
            <a:picLocks noChangeAspect="1"/>
          </p:cNvPicPr>
          <p:nvPr/>
        </p:nvPicPr>
        <p:blipFill>
          <a:blip r:embed="rId8"/>
          <a:stretch>
            <a:fillRect/>
          </a:stretch>
        </p:blipFill>
        <p:spPr>
          <a:xfrm>
            <a:off x="2741347" y="1425122"/>
            <a:ext cx="3661306" cy="3615918"/>
          </a:xfrm>
          <a:prstGeom prst="rect">
            <a:avLst/>
          </a:prstGeom>
        </p:spPr>
      </p:pic>
    </p:spTree>
    <p:extLst>
      <p:ext uri="{BB962C8B-B14F-4D97-AF65-F5344CB8AC3E}">
        <p14:creationId xmlns:p14="http://schemas.microsoft.com/office/powerpoint/2010/main" val="118812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12E90280-255E-949E-DF4A-C5B5743E489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1AA87B07-37B7-900D-A84E-22311B45FF89}"/>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1AA87B07-37B7-900D-A84E-22311B45FF89}"/>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CCB0CDB8-3E28-41FE-673A-BC893D11F083}"/>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A923F6E9-F753-2CEA-D2D8-CB7CA9EBFBB4}"/>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3F6004CB-490F-8FDD-47CE-23BAD785D2F8}"/>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0CC6BA5B-0824-A197-8344-FBC0C75F1C89}"/>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2. Gestión 2024</a:t>
            </a:r>
          </a:p>
        </p:txBody>
      </p:sp>
      <p:sp>
        <p:nvSpPr>
          <p:cNvPr id="12" name="Marcador de texto 2">
            <a:extLst>
              <a:ext uri="{FF2B5EF4-FFF2-40B4-BE49-F238E27FC236}">
                <a16:creationId xmlns:a16="http://schemas.microsoft.com/office/drawing/2014/main" id="{F93D1308-5D96-3C4A-F4F4-2633BD00ADA9}"/>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Convenios Municipios</a:t>
            </a:r>
          </a:p>
          <a:p>
            <a:pPr marL="342900" indent="-342900">
              <a:buFont typeface="Arial" panose="020B0604020202020204" pitchFamily="34" charset="0"/>
              <a:buChar char="•"/>
              <a:defRPr/>
            </a:pPr>
            <a:endParaRPr lang="es-CL" altLang="es-CL" dirty="0"/>
          </a:p>
        </p:txBody>
      </p:sp>
      <p:sp>
        <p:nvSpPr>
          <p:cNvPr id="8" name="CuadroTexto 7">
            <a:extLst>
              <a:ext uri="{FF2B5EF4-FFF2-40B4-BE49-F238E27FC236}">
                <a16:creationId xmlns:a16="http://schemas.microsoft.com/office/drawing/2014/main" id="{596D779B-DF69-1299-62F8-6B0A38E79630}"/>
              </a:ext>
            </a:extLst>
          </p:cNvPr>
          <p:cNvSpPr txBox="1"/>
          <p:nvPr/>
        </p:nvSpPr>
        <p:spPr>
          <a:xfrm>
            <a:off x="326752" y="1694234"/>
            <a:ext cx="5307089" cy="2631490"/>
          </a:xfrm>
          <a:prstGeom prst="rect">
            <a:avLst/>
          </a:prstGeom>
          <a:noFill/>
        </p:spPr>
        <p:txBody>
          <a:bodyPr wrap="square">
            <a:spAutoFit/>
          </a:bodyPr>
          <a:lstStyle/>
          <a:p>
            <a:pPr algn="just">
              <a:defRPr/>
            </a:pPr>
            <a:r>
              <a:rPr lang="es-CL" sz="1500" dirty="0">
                <a:solidFill>
                  <a:srgbClr val="3547C7"/>
                </a:solidFill>
                <a:latin typeface="Montserrat"/>
              </a:rPr>
              <a:t>La Superintendencia de Electricidad y Combustibles, SEC, ha firmado convenios de cooperación con diversos municipios de todo el país, los cuales tienen como objetivo recoger en terreno, o en dependencias municipales, los reclamos, dudas o consultas que pudieran tener los vecinos de dichas comunas, sin la necesidad de tener que desplazarse hasta las oficinas del organismo fiscalizador. </a:t>
            </a:r>
          </a:p>
          <a:p>
            <a:pPr algn="just">
              <a:defRPr/>
            </a:pPr>
            <a:r>
              <a:rPr lang="es-CL" sz="1500" dirty="0">
                <a:solidFill>
                  <a:srgbClr val="3547C7"/>
                </a:solidFill>
                <a:latin typeface="Montserrat"/>
              </a:rPr>
              <a:t>En el caso de la Región de Tarapacá, a diciembre del año 2024, existe convenio vigente con los municipios de Pica, Huara y Pozo Almonte.</a:t>
            </a:r>
            <a:endParaRPr lang="es-ES" sz="1500" dirty="0">
              <a:solidFill>
                <a:srgbClr val="3547C7"/>
              </a:solidFill>
              <a:latin typeface="Montserrat"/>
            </a:endParaRPr>
          </a:p>
        </p:txBody>
      </p:sp>
      <p:pic>
        <p:nvPicPr>
          <p:cNvPr id="17" name="Imagen 13">
            <a:extLst>
              <a:ext uri="{FF2B5EF4-FFF2-40B4-BE49-F238E27FC236}">
                <a16:creationId xmlns:a16="http://schemas.microsoft.com/office/drawing/2014/main" id="{5B20ECF1-4A62-DE11-5735-4D748C680F5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184932">
            <a:off x="6312790" y="987987"/>
            <a:ext cx="2401888" cy="3879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736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B2D91C49-DBCD-B0D3-2631-F83489F2F9B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6EE7E922-2886-58D3-AECB-1ABBBA9978B9}"/>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6EE7E922-2886-58D3-AECB-1ABBBA9978B9}"/>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E2FFB09C-46AA-58A8-51B3-CABB999839D9}"/>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4C1E13FC-F24D-723D-B83E-267DB6FEA6B0}"/>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DA5AF4B-1627-F34E-69B4-5F0FB9C08478}"/>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861AFE01-01B6-E896-94D0-B6EDFAEDA8B9}"/>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2. Gestión 2024</a:t>
            </a:r>
          </a:p>
        </p:txBody>
      </p:sp>
      <p:sp>
        <p:nvSpPr>
          <p:cNvPr id="12" name="Marcador de texto 2">
            <a:extLst>
              <a:ext uri="{FF2B5EF4-FFF2-40B4-BE49-F238E27FC236}">
                <a16:creationId xmlns:a16="http://schemas.microsoft.com/office/drawing/2014/main" id="{A5385EF7-F8CF-5E50-4B5B-5A7B40B1F107}"/>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Atención Ciudadana</a:t>
            </a:r>
          </a:p>
          <a:p>
            <a:pPr marL="342900" indent="-342900">
              <a:buFont typeface="Arial" panose="020B0604020202020204" pitchFamily="34" charset="0"/>
              <a:buChar char="•"/>
              <a:defRPr/>
            </a:pPr>
            <a:endParaRPr lang="es-CL" altLang="es-CL" dirty="0"/>
          </a:p>
        </p:txBody>
      </p:sp>
      <p:sp>
        <p:nvSpPr>
          <p:cNvPr id="8" name="CuadroTexto 7">
            <a:extLst>
              <a:ext uri="{FF2B5EF4-FFF2-40B4-BE49-F238E27FC236}">
                <a16:creationId xmlns:a16="http://schemas.microsoft.com/office/drawing/2014/main" id="{C28209ED-01C6-68DB-55BD-0B3E51438010}"/>
              </a:ext>
            </a:extLst>
          </p:cNvPr>
          <p:cNvSpPr txBox="1"/>
          <p:nvPr/>
        </p:nvSpPr>
        <p:spPr>
          <a:xfrm>
            <a:off x="516122" y="1391564"/>
            <a:ext cx="8181965" cy="553998"/>
          </a:xfrm>
          <a:prstGeom prst="rect">
            <a:avLst/>
          </a:prstGeom>
          <a:noFill/>
        </p:spPr>
        <p:txBody>
          <a:bodyPr wrap="square">
            <a:spAutoFit/>
          </a:bodyPr>
          <a:lstStyle/>
          <a:p>
            <a:pPr algn="just">
              <a:defRPr/>
            </a:pPr>
            <a:r>
              <a:rPr lang="es-CL" sz="1500" dirty="0">
                <a:solidFill>
                  <a:srgbClr val="3547C7"/>
                </a:solidFill>
                <a:latin typeface="Montserrat"/>
              </a:rPr>
              <a:t>En la Región de Tarapacá durante el año 2024, se realizaron un total de 1.419 atenciones, de las que destacan 534 reclamos procesados y 739 consultas.</a:t>
            </a:r>
            <a:endParaRPr lang="es-ES" sz="1500" dirty="0">
              <a:solidFill>
                <a:srgbClr val="3547C7"/>
              </a:solidFill>
              <a:latin typeface="Montserrat"/>
            </a:endParaRPr>
          </a:p>
        </p:txBody>
      </p:sp>
      <p:graphicFrame>
        <p:nvGraphicFramePr>
          <p:cNvPr id="7" name="Tabla 6">
            <a:extLst>
              <a:ext uri="{FF2B5EF4-FFF2-40B4-BE49-F238E27FC236}">
                <a16:creationId xmlns:a16="http://schemas.microsoft.com/office/drawing/2014/main" id="{8A81B935-171E-441F-8329-AE14F6DC4967}"/>
              </a:ext>
            </a:extLst>
          </p:cNvPr>
          <p:cNvGraphicFramePr>
            <a:graphicFrameLocks noGrp="1"/>
          </p:cNvGraphicFramePr>
          <p:nvPr>
            <p:extLst>
              <p:ext uri="{D42A27DB-BD31-4B8C-83A1-F6EECF244321}">
                <p14:modId xmlns:p14="http://schemas.microsoft.com/office/powerpoint/2010/main" val="300844159"/>
              </p:ext>
            </p:extLst>
          </p:nvPr>
        </p:nvGraphicFramePr>
        <p:xfrm>
          <a:off x="5307189" y="2878590"/>
          <a:ext cx="3390899" cy="1143000"/>
        </p:xfrm>
        <a:graphic>
          <a:graphicData uri="http://schemas.openxmlformats.org/drawingml/2006/table">
            <a:tbl>
              <a:tblPr>
                <a:tableStyleId>{5C22544A-7EE6-4342-B048-85BDC9FD1C3A}</a:tableStyleId>
              </a:tblPr>
              <a:tblGrid>
                <a:gridCol w="798469">
                  <a:extLst>
                    <a:ext uri="{9D8B030D-6E8A-4147-A177-3AD203B41FA5}">
                      <a16:colId xmlns:a16="http://schemas.microsoft.com/office/drawing/2014/main" val="2794372173"/>
                    </a:ext>
                  </a:extLst>
                </a:gridCol>
                <a:gridCol w="725881">
                  <a:extLst>
                    <a:ext uri="{9D8B030D-6E8A-4147-A177-3AD203B41FA5}">
                      <a16:colId xmlns:a16="http://schemas.microsoft.com/office/drawing/2014/main" val="828781493"/>
                    </a:ext>
                  </a:extLst>
                </a:gridCol>
                <a:gridCol w="622183">
                  <a:extLst>
                    <a:ext uri="{9D8B030D-6E8A-4147-A177-3AD203B41FA5}">
                      <a16:colId xmlns:a16="http://schemas.microsoft.com/office/drawing/2014/main" val="1131581740"/>
                    </a:ext>
                  </a:extLst>
                </a:gridCol>
                <a:gridCol w="622183">
                  <a:extLst>
                    <a:ext uri="{9D8B030D-6E8A-4147-A177-3AD203B41FA5}">
                      <a16:colId xmlns:a16="http://schemas.microsoft.com/office/drawing/2014/main" val="825186888"/>
                    </a:ext>
                  </a:extLst>
                </a:gridCol>
                <a:gridCol w="622183">
                  <a:extLst>
                    <a:ext uri="{9D8B030D-6E8A-4147-A177-3AD203B41FA5}">
                      <a16:colId xmlns:a16="http://schemas.microsoft.com/office/drawing/2014/main" val="3327733890"/>
                    </a:ext>
                  </a:extLst>
                </a:gridCol>
              </a:tblGrid>
              <a:tr h="190500">
                <a:tc>
                  <a:txBody>
                    <a:bodyPr/>
                    <a:lstStyle/>
                    <a:p>
                      <a:pPr algn="ctr" fontAlgn="ctr"/>
                      <a:r>
                        <a:rPr lang="es-CL" sz="1100" u="none" strike="noStrike" dirty="0">
                          <a:effectLst/>
                        </a:rPr>
                        <a:t> </a:t>
                      </a:r>
                      <a:endParaRPr lang="es-CL" sz="1100" b="0" i="0" u="none" strike="noStrike" dirty="0">
                        <a:solidFill>
                          <a:srgbClr val="333333"/>
                        </a:solidFill>
                        <a:effectLst/>
                        <a:latin typeface="Calibri" panose="020F0502020204030204" pitchFamily="34" charset="0"/>
                      </a:endParaRPr>
                    </a:p>
                  </a:txBody>
                  <a:tcPr marL="9525" marR="9525" marT="9525" marB="0" anchor="ctr">
                    <a:solidFill>
                      <a:schemeClr val="accent4">
                        <a:lumMod val="20000"/>
                        <a:lumOff val="80000"/>
                      </a:schemeClr>
                    </a:solidFill>
                  </a:tcPr>
                </a:tc>
                <a:tc>
                  <a:txBody>
                    <a:bodyPr/>
                    <a:lstStyle/>
                    <a:p>
                      <a:pPr algn="ctr" fontAlgn="ctr"/>
                      <a:r>
                        <a:rPr lang="es-CL" sz="1100" b="1" i="0" u="none" strike="noStrike" dirty="0">
                          <a:solidFill>
                            <a:srgbClr val="333333"/>
                          </a:solidFill>
                          <a:effectLst/>
                          <a:latin typeface="Calibri" panose="020F0502020204030204" pitchFamily="34" charset="0"/>
                        </a:rPr>
                        <a:t>2021</a:t>
                      </a:r>
                    </a:p>
                  </a:txBody>
                  <a:tcPr marL="9525" marR="9525" marT="9525" marB="0" anchor="ctr">
                    <a:solidFill>
                      <a:schemeClr val="accent4">
                        <a:lumMod val="20000"/>
                        <a:lumOff val="80000"/>
                      </a:schemeClr>
                    </a:solidFill>
                  </a:tcPr>
                </a:tc>
                <a:tc>
                  <a:txBody>
                    <a:bodyPr/>
                    <a:lstStyle/>
                    <a:p>
                      <a:pPr algn="ctr" fontAlgn="ctr"/>
                      <a:r>
                        <a:rPr lang="es-CL" sz="1100" b="1" i="0" u="none" strike="noStrike" dirty="0">
                          <a:solidFill>
                            <a:srgbClr val="333333"/>
                          </a:solidFill>
                          <a:effectLst/>
                          <a:latin typeface="Calibri" panose="020F0502020204030204" pitchFamily="34" charset="0"/>
                        </a:rPr>
                        <a:t>2022</a:t>
                      </a:r>
                    </a:p>
                  </a:txBody>
                  <a:tcPr marL="9525" marR="9525" marT="9525" marB="0" anchor="ctr">
                    <a:solidFill>
                      <a:schemeClr val="accent4">
                        <a:lumMod val="20000"/>
                        <a:lumOff val="80000"/>
                      </a:schemeClr>
                    </a:solidFill>
                  </a:tcPr>
                </a:tc>
                <a:tc>
                  <a:txBody>
                    <a:bodyPr/>
                    <a:lstStyle/>
                    <a:p>
                      <a:pPr algn="ctr" fontAlgn="ctr"/>
                      <a:r>
                        <a:rPr lang="es-CL" sz="1100" b="1" i="0" u="none" strike="noStrike" dirty="0">
                          <a:solidFill>
                            <a:srgbClr val="333333"/>
                          </a:solidFill>
                          <a:effectLst/>
                          <a:latin typeface="Calibri" panose="020F0502020204030204" pitchFamily="34" charset="0"/>
                        </a:rPr>
                        <a:t>2023</a:t>
                      </a:r>
                    </a:p>
                  </a:txBody>
                  <a:tcPr marL="9525" marR="9525" marT="9525" marB="0" anchor="ctr">
                    <a:solidFill>
                      <a:schemeClr val="accent4">
                        <a:lumMod val="20000"/>
                        <a:lumOff val="80000"/>
                      </a:schemeClr>
                    </a:solidFill>
                  </a:tcPr>
                </a:tc>
                <a:tc>
                  <a:txBody>
                    <a:bodyPr/>
                    <a:lstStyle/>
                    <a:p>
                      <a:pPr algn="ctr" fontAlgn="ctr"/>
                      <a:r>
                        <a:rPr lang="es-CL" sz="1100" b="1" i="0" u="none" strike="noStrike" dirty="0">
                          <a:solidFill>
                            <a:srgbClr val="333333"/>
                          </a:solidFill>
                          <a:effectLst/>
                          <a:latin typeface="Calibri" panose="020F0502020204030204" pitchFamily="34" charset="0"/>
                        </a:rPr>
                        <a:t>2024</a:t>
                      </a:r>
                    </a:p>
                  </a:txBody>
                  <a:tcPr marL="9525" marR="9525" marT="9525" marB="0" anchor="ctr">
                    <a:solidFill>
                      <a:schemeClr val="accent4">
                        <a:lumMod val="20000"/>
                        <a:lumOff val="80000"/>
                      </a:schemeClr>
                    </a:solidFill>
                  </a:tcPr>
                </a:tc>
                <a:extLst>
                  <a:ext uri="{0D108BD9-81ED-4DB2-BD59-A6C34878D82A}">
                    <a16:rowId xmlns:a16="http://schemas.microsoft.com/office/drawing/2014/main" val="3320836888"/>
                  </a:ext>
                </a:extLst>
              </a:tr>
              <a:tr h="190500">
                <a:tc>
                  <a:txBody>
                    <a:bodyPr/>
                    <a:lstStyle/>
                    <a:p>
                      <a:pPr algn="l" fontAlgn="t"/>
                      <a:r>
                        <a:rPr lang="es-CL" sz="1000" u="none" strike="noStrike" dirty="0">
                          <a:effectLst/>
                        </a:rPr>
                        <a:t>Consultas</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229</a:t>
                      </a: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144</a:t>
                      </a: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71</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739</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extLst>
                  <a:ext uri="{0D108BD9-81ED-4DB2-BD59-A6C34878D82A}">
                    <a16:rowId xmlns:a16="http://schemas.microsoft.com/office/drawing/2014/main" val="2168666855"/>
                  </a:ext>
                </a:extLst>
              </a:tr>
              <a:tr h="190500">
                <a:tc>
                  <a:txBody>
                    <a:bodyPr/>
                    <a:lstStyle/>
                    <a:p>
                      <a:pPr algn="l" fontAlgn="t"/>
                      <a:r>
                        <a:rPr lang="es-CL" sz="1000" u="none" strike="noStrike" dirty="0">
                          <a:effectLst/>
                        </a:rPr>
                        <a:t>Denuncia</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59</a:t>
                      </a: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69</a:t>
                      </a: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19</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3</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extLst>
                  <a:ext uri="{0D108BD9-81ED-4DB2-BD59-A6C34878D82A}">
                    <a16:rowId xmlns:a16="http://schemas.microsoft.com/office/drawing/2014/main" val="1606989134"/>
                  </a:ext>
                </a:extLst>
              </a:tr>
              <a:tr h="190500">
                <a:tc>
                  <a:txBody>
                    <a:bodyPr/>
                    <a:lstStyle/>
                    <a:p>
                      <a:pPr algn="l" fontAlgn="t"/>
                      <a:r>
                        <a:rPr lang="es-CL" sz="1000" u="none" strike="noStrike" dirty="0">
                          <a:effectLst/>
                        </a:rPr>
                        <a:t>Reclamos</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2128</a:t>
                      </a: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1547</a:t>
                      </a: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1375</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534</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extLst>
                  <a:ext uri="{0D108BD9-81ED-4DB2-BD59-A6C34878D82A}">
                    <a16:rowId xmlns:a16="http://schemas.microsoft.com/office/drawing/2014/main" val="1541025171"/>
                  </a:ext>
                </a:extLst>
              </a:tr>
              <a:tr h="190500">
                <a:tc>
                  <a:txBody>
                    <a:bodyPr/>
                    <a:lstStyle/>
                    <a:p>
                      <a:pPr algn="l" fontAlgn="t"/>
                      <a:r>
                        <a:rPr lang="es-CL" sz="1000" u="none" strike="noStrike" dirty="0">
                          <a:effectLst/>
                        </a:rPr>
                        <a:t>Solicitudes</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14</a:t>
                      </a:r>
                    </a:p>
                  </a:txBody>
                  <a:tcPr marL="9525" marR="9525" marT="9525" marB="0">
                    <a:solidFill>
                      <a:schemeClr val="accent4">
                        <a:lumMod val="20000"/>
                        <a:lumOff val="80000"/>
                      </a:schemeClr>
                    </a:solidFill>
                  </a:tcPr>
                </a:tc>
                <a:tc>
                  <a:txBody>
                    <a:bodyPr/>
                    <a:lstStyle/>
                    <a:p>
                      <a:pPr algn="ctr" fontAlgn="t"/>
                      <a:r>
                        <a:rPr lang="es-CL" sz="1000" b="0" i="0" u="none" strike="noStrike" dirty="0">
                          <a:solidFill>
                            <a:srgbClr val="000000"/>
                          </a:solidFill>
                          <a:effectLst/>
                          <a:latin typeface="Calibri" panose="020F0502020204030204" pitchFamily="34" charset="0"/>
                        </a:rPr>
                        <a:t>67</a:t>
                      </a: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62</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t"/>
                      <a:r>
                        <a:rPr lang="es-ES" sz="1000" b="0" i="0" u="none" strike="noStrike" dirty="0">
                          <a:solidFill>
                            <a:srgbClr val="000000"/>
                          </a:solidFill>
                          <a:effectLst/>
                          <a:latin typeface="Calibri" panose="020F0502020204030204" pitchFamily="34" charset="0"/>
                        </a:rPr>
                        <a:t>143</a:t>
                      </a:r>
                      <a:endParaRPr lang="es-CL" sz="1000" b="0"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extLst>
                  <a:ext uri="{0D108BD9-81ED-4DB2-BD59-A6C34878D82A}">
                    <a16:rowId xmlns:a16="http://schemas.microsoft.com/office/drawing/2014/main" val="3251955813"/>
                  </a:ext>
                </a:extLst>
              </a:tr>
              <a:tr h="190500">
                <a:tc>
                  <a:txBody>
                    <a:bodyPr/>
                    <a:lstStyle/>
                    <a:p>
                      <a:pPr algn="l" fontAlgn="t"/>
                      <a:r>
                        <a:rPr lang="es-CL" sz="1000" b="1" u="none" strike="noStrike" dirty="0">
                          <a:effectLst/>
                        </a:rPr>
                        <a:t>Suma Total</a:t>
                      </a:r>
                      <a:endParaRPr lang="es-CL" sz="1000" b="1" i="0" u="none" strike="noStrike" dirty="0">
                        <a:solidFill>
                          <a:srgbClr val="000000"/>
                        </a:solidFill>
                        <a:effectLst/>
                        <a:latin typeface="Calibri" panose="020F0502020204030204" pitchFamily="34" charset="0"/>
                      </a:endParaRPr>
                    </a:p>
                  </a:txBody>
                  <a:tcPr marL="9525" marR="9525" marT="9525" marB="0">
                    <a:solidFill>
                      <a:schemeClr val="accent4">
                        <a:lumMod val="20000"/>
                        <a:lumOff val="80000"/>
                      </a:schemeClr>
                    </a:solidFill>
                  </a:tcPr>
                </a:tc>
                <a:tc>
                  <a:txBody>
                    <a:bodyPr/>
                    <a:lstStyle/>
                    <a:p>
                      <a:pPr algn="ctr" fontAlgn="ctr"/>
                      <a:r>
                        <a:rPr lang="es-CL" sz="1000" b="1" i="0" u="none" strike="noStrike" dirty="0">
                          <a:solidFill>
                            <a:srgbClr val="333333"/>
                          </a:solidFill>
                          <a:effectLst/>
                          <a:latin typeface="Calibri" panose="020F0502020204030204" pitchFamily="34" charset="0"/>
                        </a:rPr>
                        <a:t>2.430</a:t>
                      </a:r>
                    </a:p>
                  </a:txBody>
                  <a:tcPr marL="9525" marR="9525" marT="9525" marB="0" anchor="ctr">
                    <a:solidFill>
                      <a:schemeClr val="accent4">
                        <a:lumMod val="20000"/>
                        <a:lumOff val="80000"/>
                      </a:schemeClr>
                    </a:solidFill>
                  </a:tcPr>
                </a:tc>
                <a:tc>
                  <a:txBody>
                    <a:bodyPr/>
                    <a:lstStyle/>
                    <a:p>
                      <a:pPr algn="ctr" fontAlgn="ctr"/>
                      <a:r>
                        <a:rPr lang="es-CL" sz="1000" b="1" i="0" u="none" strike="noStrike" dirty="0">
                          <a:solidFill>
                            <a:srgbClr val="333333"/>
                          </a:solidFill>
                          <a:effectLst/>
                          <a:latin typeface="Calibri" panose="020F0502020204030204" pitchFamily="34" charset="0"/>
                        </a:rPr>
                        <a:t>1.827</a:t>
                      </a:r>
                    </a:p>
                  </a:txBody>
                  <a:tcPr marL="9525" marR="9525" marT="9525" marB="0" anchor="ctr">
                    <a:solidFill>
                      <a:schemeClr val="accent4">
                        <a:lumMod val="20000"/>
                        <a:lumOff val="80000"/>
                      </a:schemeClr>
                    </a:solidFill>
                  </a:tcPr>
                </a:tc>
                <a:tc>
                  <a:txBody>
                    <a:bodyPr/>
                    <a:lstStyle/>
                    <a:p>
                      <a:pPr algn="ctr" fontAlgn="ctr"/>
                      <a:r>
                        <a:rPr lang="es-ES" sz="1000" b="1" i="0" u="none" strike="noStrike" dirty="0">
                          <a:solidFill>
                            <a:srgbClr val="333333"/>
                          </a:solidFill>
                          <a:effectLst/>
                          <a:latin typeface="Calibri" panose="020F0502020204030204" pitchFamily="34" charset="0"/>
                        </a:rPr>
                        <a:t>1.527</a:t>
                      </a:r>
                      <a:endParaRPr lang="es-CL" sz="1000" b="1" i="0" u="none" strike="noStrike" dirty="0">
                        <a:solidFill>
                          <a:srgbClr val="333333"/>
                        </a:solidFill>
                        <a:effectLst/>
                        <a:latin typeface="Calibri" panose="020F0502020204030204" pitchFamily="34" charset="0"/>
                      </a:endParaRPr>
                    </a:p>
                  </a:txBody>
                  <a:tcPr marL="9525" marR="9525" marT="9525" marB="0" anchor="ctr">
                    <a:solidFill>
                      <a:schemeClr val="accent4">
                        <a:lumMod val="20000"/>
                        <a:lumOff val="80000"/>
                      </a:schemeClr>
                    </a:solidFill>
                  </a:tcPr>
                </a:tc>
                <a:tc>
                  <a:txBody>
                    <a:bodyPr/>
                    <a:lstStyle/>
                    <a:p>
                      <a:pPr algn="ctr" fontAlgn="ctr"/>
                      <a:r>
                        <a:rPr lang="es-ES" sz="1000" b="1" i="0" u="none" strike="noStrike" dirty="0">
                          <a:solidFill>
                            <a:srgbClr val="333333"/>
                          </a:solidFill>
                          <a:effectLst/>
                          <a:latin typeface="Calibri" panose="020F0502020204030204" pitchFamily="34" charset="0"/>
                        </a:rPr>
                        <a:t>1.419</a:t>
                      </a:r>
                      <a:endParaRPr lang="es-CL" sz="1000" b="1" i="0" u="none" strike="noStrike" dirty="0">
                        <a:solidFill>
                          <a:srgbClr val="333333"/>
                        </a:solidFill>
                        <a:effectLst/>
                        <a:latin typeface="Calibri" panose="020F0502020204030204" pitchFamily="34" charset="0"/>
                      </a:endParaRPr>
                    </a:p>
                  </a:txBody>
                  <a:tcPr marL="9525" marR="9525" marT="9525" marB="0" anchor="ctr">
                    <a:solidFill>
                      <a:schemeClr val="accent4">
                        <a:lumMod val="20000"/>
                        <a:lumOff val="80000"/>
                      </a:schemeClr>
                    </a:solidFill>
                  </a:tcPr>
                </a:tc>
                <a:extLst>
                  <a:ext uri="{0D108BD9-81ED-4DB2-BD59-A6C34878D82A}">
                    <a16:rowId xmlns:a16="http://schemas.microsoft.com/office/drawing/2014/main" val="3964516276"/>
                  </a:ext>
                </a:extLst>
              </a:tr>
            </a:tbl>
          </a:graphicData>
        </a:graphic>
      </p:graphicFrame>
      <p:graphicFrame>
        <p:nvGraphicFramePr>
          <p:cNvPr id="10" name="Gráfico 13">
            <a:extLst>
              <a:ext uri="{FF2B5EF4-FFF2-40B4-BE49-F238E27FC236}">
                <a16:creationId xmlns:a16="http://schemas.microsoft.com/office/drawing/2014/main" id="{B9CE5262-A1C7-ED68-A8CA-A437EDD77FC9}"/>
              </a:ext>
            </a:extLst>
          </p:cNvPr>
          <p:cNvGraphicFramePr>
            <a:graphicFrameLocks/>
          </p:cNvGraphicFramePr>
          <p:nvPr>
            <p:extLst>
              <p:ext uri="{D42A27DB-BD31-4B8C-83A1-F6EECF244321}">
                <p14:modId xmlns:p14="http://schemas.microsoft.com/office/powerpoint/2010/main" val="2828650479"/>
              </p:ext>
            </p:extLst>
          </p:nvPr>
        </p:nvGraphicFramePr>
        <p:xfrm>
          <a:off x="516123" y="2159148"/>
          <a:ext cx="4589277" cy="292478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333082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02E10E4F-B5E8-1D72-0F89-7B5F1686EFA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5530871E-85C9-9BAD-C58E-56226E3BB5C7}"/>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5530871E-85C9-9BAD-C58E-56226E3BB5C7}"/>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3DF818D9-55D8-773C-E486-CA7E619A1541}"/>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F0E86EBE-BC70-2B6E-E451-17A599A7E981}"/>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06F7D2CC-4032-6F7F-8C78-3344B6A89E0D}"/>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6207031B-D577-A90C-D21F-8FEF033BD7BE}"/>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2. Gestión 2024</a:t>
            </a:r>
          </a:p>
        </p:txBody>
      </p:sp>
      <p:sp>
        <p:nvSpPr>
          <p:cNvPr id="12" name="Marcador de texto 2">
            <a:extLst>
              <a:ext uri="{FF2B5EF4-FFF2-40B4-BE49-F238E27FC236}">
                <a16:creationId xmlns:a16="http://schemas.microsoft.com/office/drawing/2014/main" id="{4F016FC3-A38A-8547-BBEC-928106468F3A}"/>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Electrodependientes</a:t>
            </a:r>
          </a:p>
          <a:p>
            <a:pPr marL="342900" indent="-342900">
              <a:buFont typeface="Arial" panose="020B0604020202020204" pitchFamily="34" charset="0"/>
              <a:buChar char="•"/>
              <a:defRPr/>
            </a:pPr>
            <a:endParaRPr lang="es-CL" altLang="es-CL" dirty="0"/>
          </a:p>
        </p:txBody>
      </p:sp>
      <p:sp>
        <p:nvSpPr>
          <p:cNvPr id="8" name="CuadroTexto 7">
            <a:extLst>
              <a:ext uri="{FF2B5EF4-FFF2-40B4-BE49-F238E27FC236}">
                <a16:creationId xmlns:a16="http://schemas.microsoft.com/office/drawing/2014/main" id="{A9D8E978-452D-BD6A-A3A5-BB104AB73BFE}"/>
              </a:ext>
            </a:extLst>
          </p:cNvPr>
          <p:cNvSpPr txBox="1"/>
          <p:nvPr/>
        </p:nvSpPr>
        <p:spPr>
          <a:xfrm>
            <a:off x="326752" y="1391564"/>
            <a:ext cx="8236223" cy="1671227"/>
          </a:xfrm>
          <a:prstGeom prst="rect">
            <a:avLst/>
          </a:prstGeom>
          <a:noFill/>
        </p:spPr>
        <p:txBody>
          <a:bodyPr wrap="square">
            <a:spAutoFit/>
          </a:bodyPr>
          <a:lstStyle/>
          <a:p>
            <a:pPr algn="just" eaLnBrk="1" hangingPunct="1">
              <a:lnSpc>
                <a:spcPct val="100000"/>
              </a:lnSpc>
              <a:spcBef>
                <a:spcPct val="20000"/>
              </a:spcBef>
              <a:buFont typeface="Arial" panose="020B0604020202020204" pitchFamily="34" charset="0"/>
              <a:buNone/>
            </a:pPr>
            <a:r>
              <a:rPr lang="es-ES" altLang="es-CL" sz="1500" dirty="0">
                <a:solidFill>
                  <a:srgbClr val="3547C7"/>
                </a:solidFill>
                <a:latin typeface="Montserrat"/>
              </a:rPr>
              <a:t>El 09 de mayo de 2022, se publicó en el Diario Oficial el reglamento de operación de la Ley N° 21.304, conocida también como “Ley Lucas Riquelme”, texto que consagra  una serie de beneficios y derechos para las familias del país donde existe una o un paciente electrodependiente, con hospitalización domiciliaria.</a:t>
            </a:r>
          </a:p>
          <a:p>
            <a:pPr algn="just" eaLnBrk="1" hangingPunct="1">
              <a:lnSpc>
                <a:spcPct val="100000"/>
              </a:lnSpc>
              <a:spcBef>
                <a:spcPct val="20000"/>
              </a:spcBef>
              <a:buFont typeface="Arial" panose="020B0604020202020204" pitchFamily="34" charset="0"/>
              <a:buNone/>
            </a:pPr>
            <a:endParaRPr lang="es-ES" altLang="es-CL" sz="800" dirty="0">
              <a:solidFill>
                <a:srgbClr val="3547C7"/>
              </a:solidFill>
              <a:latin typeface="Montserrat"/>
            </a:endParaRPr>
          </a:p>
          <a:p>
            <a:pPr algn="just" eaLnBrk="1" hangingPunct="1">
              <a:lnSpc>
                <a:spcPct val="100000"/>
              </a:lnSpc>
              <a:spcBef>
                <a:spcPct val="20000"/>
              </a:spcBef>
              <a:buFont typeface="Arial" panose="020B0604020202020204" pitchFamily="34" charset="0"/>
              <a:buNone/>
            </a:pPr>
            <a:r>
              <a:rPr lang="es-CL" altLang="es-CL" sz="1500" dirty="0">
                <a:solidFill>
                  <a:srgbClr val="3547C7"/>
                </a:solidFill>
                <a:latin typeface="Montserrat"/>
              </a:rPr>
              <a:t>En la Región de Tarapacá, el registro a Diciembre de 2024, contaba con 176 hogares con pacientes electrodependientes</a:t>
            </a:r>
            <a:r>
              <a:rPr lang="es-CL" sz="1500" dirty="0">
                <a:solidFill>
                  <a:srgbClr val="3547C7"/>
                </a:solidFill>
                <a:latin typeface="Montserrat"/>
              </a:rPr>
              <a:t>.</a:t>
            </a:r>
            <a:endParaRPr lang="es-ES" sz="1500" dirty="0">
              <a:solidFill>
                <a:srgbClr val="3547C7"/>
              </a:solidFill>
              <a:latin typeface="Montserrat"/>
            </a:endParaRPr>
          </a:p>
        </p:txBody>
      </p:sp>
      <p:pic>
        <p:nvPicPr>
          <p:cNvPr id="9" name="Imagen 4">
            <a:extLst>
              <a:ext uri="{FF2B5EF4-FFF2-40B4-BE49-F238E27FC236}">
                <a16:creationId xmlns:a16="http://schemas.microsoft.com/office/drawing/2014/main" id="{DA8CD04A-F461-E6AA-3C95-08EEDC7662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6752" y="3356162"/>
            <a:ext cx="8236224" cy="1230002"/>
          </a:xfrm>
          <a:prstGeom prst="rect">
            <a:avLst/>
          </a:prstGeom>
          <a:noFill/>
          <a:ln>
            <a:noFill/>
          </a:ln>
          <a:effectLst>
            <a:outerShdw blurRad="50800" dist="38100" dir="2700000" algn="tl" rotWithShape="0">
              <a:prstClr val="black">
                <a:alpha val="40000"/>
              </a:prstClr>
            </a:outerShdw>
            <a:reflection blurRad="6350" stA="52000" endA="300" endPos="35000" dir="5400000" sy="-100000" algn="bl" rotWithShape="0"/>
            <a:softEdge rad="12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362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5502C0CF-E0FF-5226-C109-7500E84626E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FA7C06A2-5146-5BE3-BF0F-FCE500540BC5}"/>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FA7C06A2-5146-5BE3-BF0F-FCE500540BC5}"/>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45F89FBA-9689-9357-0FA3-52FC4C03BDAF}"/>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1156EF05-920D-37C0-0DFF-A51DAFE55B42}"/>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3046B5EC-164F-F848-3138-F1F7406C9B84}"/>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389DAA08-1AE5-A0E3-5D05-FAFC88526B19}"/>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2. Gestión 2024</a:t>
            </a:r>
          </a:p>
        </p:txBody>
      </p:sp>
      <p:sp>
        <p:nvSpPr>
          <p:cNvPr id="12" name="Marcador de texto 2">
            <a:extLst>
              <a:ext uri="{FF2B5EF4-FFF2-40B4-BE49-F238E27FC236}">
                <a16:creationId xmlns:a16="http://schemas.microsoft.com/office/drawing/2014/main" id="{9DA43F25-FEF2-AFF7-C9BF-2EF77E4D0769}"/>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Cuenta Pública Participativa</a:t>
            </a:r>
          </a:p>
          <a:p>
            <a:pPr marL="342900" indent="-342900">
              <a:buFont typeface="Arial" panose="020B0604020202020204" pitchFamily="34" charset="0"/>
              <a:buChar char="•"/>
              <a:defRPr/>
            </a:pPr>
            <a:endParaRPr lang="es-CL" altLang="es-CL" dirty="0"/>
          </a:p>
        </p:txBody>
      </p:sp>
      <p:sp>
        <p:nvSpPr>
          <p:cNvPr id="10" name="CuadroTexto 9">
            <a:extLst>
              <a:ext uri="{FF2B5EF4-FFF2-40B4-BE49-F238E27FC236}">
                <a16:creationId xmlns:a16="http://schemas.microsoft.com/office/drawing/2014/main" id="{DEE2323E-D8D6-36A7-6488-F73243295E93}"/>
              </a:ext>
            </a:extLst>
          </p:cNvPr>
          <p:cNvSpPr txBox="1"/>
          <p:nvPr/>
        </p:nvSpPr>
        <p:spPr>
          <a:xfrm>
            <a:off x="326753" y="1467985"/>
            <a:ext cx="6610760" cy="2862322"/>
          </a:xfrm>
          <a:prstGeom prst="rect">
            <a:avLst/>
          </a:prstGeom>
          <a:noFill/>
        </p:spPr>
        <p:txBody>
          <a:bodyPr wrap="square">
            <a:spAutoFit/>
          </a:bodyPr>
          <a:lstStyle/>
          <a:p>
            <a:pPr algn="just"/>
            <a:r>
              <a:rPr lang="es-CL" sz="1500" dirty="0">
                <a:solidFill>
                  <a:srgbClr val="3547C7"/>
                </a:solidFill>
                <a:latin typeface="Montserrat"/>
              </a:rPr>
              <a:t>La Cuenta Pública  del 2024, correspondiente al año 2023, se publicó en el Portal de Participación Ciudadana del sitio web de la Superintendencia, en que también se publicaron las Cuentas Públicas de cada uno de los Directores Regionales, en el link: </a:t>
            </a:r>
          </a:p>
          <a:p>
            <a:pPr algn="just"/>
            <a:r>
              <a:rPr lang="es-CL" sz="1500" dirty="0">
                <a:solidFill>
                  <a:srgbClr val="3547C7"/>
                </a:solidFill>
                <a:latin typeface="Montserrat"/>
                <a:hlinkClick r:id="rId8">
                  <a:extLst>
                    <a:ext uri="{A12FA001-AC4F-418D-AE19-62706E023703}">
                      <ahyp:hlinkClr xmlns:ahyp="http://schemas.microsoft.com/office/drawing/2018/hyperlinkcolor" val="tx"/>
                    </a:ext>
                  </a:extLst>
                </a:hlinkClick>
              </a:rPr>
              <a:t>https://www.sec.cl/cuenta-publica-participativa-2024/</a:t>
            </a:r>
            <a:endParaRPr lang="es-CL" sz="1500" dirty="0">
              <a:solidFill>
                <a:srgbClr val="3547C7"/>
              </a:solidFill>
              <a:latin typeface="Montserrat"/>
            </a:endParaRPr>
          </a:p>
          <a:p>
            <a:pPr algn="just"/>
            <a:endParaRPr lang="es-CL" sz="1500" dirty="0">
              <a:solidFill>
                <a:srgbClr val="3547C7"/>
              </a:solidFill>
              <a:latin typeface="Montserrat"/>
            </a:endParaRPr>
          </a:p>
          <a:p>
            <a:pPr algn="just"/>
            <a:r>
              <a:rPr lang="es-ES" sz="1500" dirty="0">
                <a:solidFill>
                  <a:srgbClr val="3547C7"/>
                </a:solidFill>
                <a:latin typeface="Montserrat"/>
              </a:rPr>
              <a:t>Nuestra Cuenta Pública 2024 se efectuó de manera virtual, poniendo a disposición de la ciudadanía toda la información, tanto en nuestro sitio WEB, como también en nuestras redes sociales, de manera que todos y todas puedan ser partícipes de nuestra Cuenta Pública, desde cualquier lugar del país y en el momento que mejor les acomode.</a:t>
            </a:r>
            <a:endParaRPr lang="es-CL" sz="1500" dirty="0">
              <a:solidFill>
                <a:srgbClr val="3547C7"/>
              </a:solidFill>
              <a:latin typeface="Montserrat"/>
            </a:endParaRPr>
          </a:p>
        </p:txBody>
      </p:sp>
      <p:pic>
        <p:nvPicPr>
          <p:cNvPr id="8" name="Imagen 7">
            <a:extLst>
              <a:ext uri="{FF2B5EF4-FFF2-40B4-BE49-F238E27FC236}">
                <a16:creationId xmlns:a16="http://schemas.microsoft.com/office/drawing/2014/main" id="{D5B28B8F-FCFA-428F-DBFF-5ABE969F0F14}"/>
              </a:ext>
            </a:extLst>
          </p:cNvPr>
          <p:cNvPicPr>
            <a:picLocks noChangeAspect="1"/>
          </p:cNvPicPr>
          <p:nvPr/>
        </p:nvPicPr>
        <p:blipFill>
          <a:blip r:embed="rId9"/>
          <a:stretch>
            <a:fillRect/>
          </a:stretch>
        </p:blipFill>
        <p:spPr>
          <a:xfrm>
            <a:off x="7150089" y="1600200"/>
            <a:ext cx="1823872" cy="2366024"/>
          </a:xfrm>
          <a:prstGeom prst="rect">
            <a:avLst/>
          </a:prstGeom>
        </p:spPr>
      </p:pic>
    </p:spTree>
    <p:extLst>
      <p:ext uri="{BB962C8B-B14F-4D97-AF65-F5344CB8AC3E}">
        <p14:creationId xmlns:p14="http://schemas.microsoft.com/office/powerpoint/2010/main" val="61486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27CB309B-F90C-3EC5-3FB2-9E3145E8EEE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A7D06936-0A7D-C65A-DA7E-7CB303EC73C1}"/>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A7D06936-0A7D-C65A-DA7E-7CB303EC73C1}"/>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C9186B90-2AB6-2C12-7B93-FE2407FC28E0}"/>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E66E1268-8A3E-C059-DB97-178F8AF77AD1}"/>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A6C0A3C6-404D-4839-25D3-E97EF57A69E4}"/>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2B28F790-CAE2-BEB1-E740-CD6858FE48FF}"/>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2. Gestión 2024</a:t>
            </a:r>
          </a:p>
        </p:txBody>
      </p:sp>
      <p:sp>
        <p:nvSpPr>
          <p:cNvPr id="12" name="Marcador de texto 2">
            <a:extLst>
              <a:ext uri="{FF2B5EF4-FFF2-40B4-BE49-F238E27FC236}">
                <a16:creationId xmlns:a16="http://schemas.microsoft.com/office/drawing/2014/main" id="{F7A2E20C-D7F3-3BD1-2573-94850C3B30A0}"/>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Participación en </a:t>
            </a:r>
            <a:r>
              <a:rPr lang="es-ES" sz="2400" dirty="0" err="1">
                <a:solidFill>
                  <a:srgbClr val="3547C7"/>
                </a:solidFill>
                <a:latin typeface="Montserrat"/>
              </a:rPr>
              <a:t>Cogrid</a:t>
            </a:r>
            <a:r>
              <a:rPr lang="es-ES" sz="2400" dirty="0">
                <a:solidFill>
                  <a:srgbClr val="3547C7"/>
                </a:solidFill>
                <a:latin typeface="Montserrat"/>
              </a:rPr>
              <a:t> Regional</a:t>
            </a:r>
            <a:endParaRPr lang="es-CL" altLang="es-CL" dirty="0"/>
          </a:p>
        </p:txBody>
      </p:sp>
      <p:sp>
        <p:nvSpPr>
          <p:cNvPr id="10" name="CuadroTexto 9">
            <a:extLst>
              <a:ext uri="{FF2B5EF4-FFF2-40B4-BE49-F238E27FC236}">
                <a16:creationId xmlns:a16="http://schemas.microsoft.com/office/drawing/2014/main" id="{AFB2E1C8-448F-3A5E-7208-55CE1AC4394D}"/>
              </a:ext>
            </a:extLst>
          </p:cNvPr>
          <p:cNvSpPr txBox="1"/>
          <p:nvPr/>
        </p:nvSpPr>
        <p:spPr>
          <a:xfrm>
            <a:off x="326753" y="1467985"/>
            <a:ext cx="8350716" cy="1246495"/>
          </a:xfrm>
          <a:prstGeom prst="rect">
            <a:avLst/>
          </a:prstGeom>
          <a:noFill/>
        </p:spPr>
        <p:txBody>
          <a:bodyPr wrap="square">
            <a:spAutoFit/>
          </a:bodyPr>
          <a:lstStyle/>
          <a:p>
            <a:pPr algn="just"/>
            <a:r>
              <a:rPr lang="es-ES" sz="1500" dirty="0">
                <a:solidFill>
                  <a:srgbClr val="3547C7"/>
                </a:solidFill>
                <a:latin typeface="Montserrat"/>
              </a:rPr>
              <a:t>Durante el año 2024, esta Dirección Regional de la SEC continúo participando activamente como miembro del Comité para la Gestión del Riesgo de Desastres (COGRID), liderado por la Delegación Presidencial Regional y la Dirección Regional de SENAPRED, proporcionando antecedentes del ámbito de fiscalización de esta Superintendencia.</a:t>
            </a:r>
            <a:endParaRPr lang="es-CL" sz="1500" dirty="0">
              <a:solidFill>
                <a:srgbClr val="3547C7"/>
              </a:solidFill>
              <a:latin typeface="Montserrat"/>
            </a:endParaRPr>
          </a:p>
        </p:txBody>
      </p:sp>
      <p:pic>
        <p:nvPicPr>
          <p:cNvPr id="8" name="Imagen 7">
            <a:extLst>
              <a:ext uri="{FF2B5EF4-FFF2-40B4-BE49-F238E27FC236}">
                <a16:creationId xmlns:a16="http://schemas.microsoft.com/office/drawing/2014/main" id="{6AA9C931-9140-5C19-9EA7-214B5081FF99}"/>
              </a:ext>
            </a:extLst>
          </p:cNvPr>
          <p:cNvPicPr>
            <a:picLocks noChangeAspect="1"/>
          </p:cNvPicPr>
          <p:nvPr/>
        </p:nvPicPr>
        <p:blipFill>
          <a:blip r:embed="rId8"/>
          <a:stretch>
            <a:fillRect/>
          </a:stretch>
        </p:blipFill>
        <p:spPr>
          <a:xfrm>
            <a:off x="1542062" y="2945026"/>
            <a:ext cx="3029938" cy="2008815"/>
          </a:xfrm>
          <a:prstGeom prst="rect">
            <a:avLst/>
          </a:prstGeom>
          <a:ln>
            <a:solidFill>
              <a:srgbClr val="002060"/>
            </a:solidFill>
          </a:ln>
          <a:effectLst>
            <a:outerShdw blurRad="50800" dist="38100" dir="2700000" algn="tl" rotWithShape="0">
              <a:prstClr val="black">
                <a:alpha val="40000"/>
              </a:prstClr>
            </a:outerShdw>
          </a:effectLst>
        </p:spPr>
      </p:pic>
      <p:pic>
        <p:nvPicPr>
          <p:cNvPr id="11" name="Imagen 10">
            <a:extLst>
              <a:ext uri="{FF2B5EF4-FFF2-40B4-BE49-F238E27FC236}">
                <a16:creationId xmlns:a16="http://schemas.microsoft.com/office/drawing/2014/main" id="{7D53422C-FCFB-98D8-0614-C8340618CD6A}"/>
              </a:ext>
            </a:extLst>
          </p:cNvPr>
          <p:cNvPicPr>
            <a:picLocks noChangeAspect="1"/>
          </p:cNvPicPr>
          <p:nvPr/>
        </p:nvPicPr>
        <p:blipFill>
          <a:blip r:embed="rId9"/>
          <a:stretch>
            <a:fillRect/>
          </a:stretch>
        </p:blipFill>
        <p:spPr>
          <a:xfrm>
            <a:off x="4945224" y="2571750"/>
            <a:ext cx="2288766" cy="2383848"/>
          </a:xfrm>
          <a:prstGeom prst="rect">
            <a:avLst/>
          </a:prstGeom>
          <a:ln>
            <a:solidFill>
              <a:srgbClr val="00206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2131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B2E9E753-F3DF-437A-7B74-EA955017312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3822771B-12F0-BEF5-50A4-A581D330C036}"/>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3822771B-12F0-BEF5-50A4-A581D330C036}"/>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E083639E-DD18-376C-7CF4-0E7690BF64E3}"/>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3A13F1D6-7E05-8E40-E44C-A00C72FCFBD2}"/>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0FB1EA27-4929-55E2-A468-132F07A9A319}"/>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0A0A73AC-D17C-BA28-F138-32068D76D5ED}"/>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2. Gestión 2024</a:t>
            </a:r>
          </a:p>
        </p:txBody>
      </p:sp>
      <p:sp>
        <p:nvSpPr>
          <p:cNvPr id="12" name="Marcador de texto 2">
            <a:extLst>
              <a:ext uri="{FF2B5EF4-FFF2-40B4-BE49-F238E27FC236}">
                <a16:creationId xmlns:a16="http://schemas.microsoft.com/office/drawing/2014/main" id="{3DECD549-12F8-66B3-5809-D9CA355F4DDE}"/>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2400" dirty="0">
                <a:solidFill>
                  <a:srgbClr val="3547C7"/>
                </a:solidFill>
                <a:latin typeface="Montserrat"/>
              </a:rPr>
              <a:t>Equidad de Género</a:t>
            </a:r>
            <a:endParaRPr lang="es-CL" altLang="es-CL" dirty="0"/>
          </a:p>
        </p:txBody>
      </p:sp>
      <p:sp>
        <p:nvSpPr>
          <p:cNvPr id="10" name="CuadroTexto 9">
            <a:extLst>
              <a:ext uri="{FF2B5EF4-FFF2-40B4-BE49-F238E27FC236}">
                <a16:creationId xmlns:a16="http://schemas.microsoft.com/office/drawing/2014/main" id="{4080A443-8613-46D8-7278-D5CAF38C5F1B}"/>
              </a:ext>
            </a:extLst>
          </p:cNvPr>
          <p:cNvSpPr txBox="1"/>
          <p:nvPr/>
        </p:nvSpPr>
        <p:spPr>
          <a:xfrm>
            <a:off x="326753" y="1467985"/>
            <a:ext cx="8350716" cy="1246495"/>
          </a:xfrm>
          <a:prstGeom prst="rect">
            <a:avLst/>
          </a:prstGeom>
          <a:noFill/>
        </p:spPr>
        <p:txBody>
          <a:bodyPr wrap="square">
            <a:spAutoFit/>
          </a:bodyPr>
          <a:lstStyle/>
          <a:p>
            <a:pPr algn="just"/>
            <a:r>
              <a:rPr lang="es-ES" sz="1500" dirty="0">
                <a:solidFill>
                  <a:srgbClr val="3547C7"/>
                </a:solidFill>
                <a:latin typeface="Montserrat"/>
              </a:rPr>
              <a:t>La dotación de funcionarias y funcionarios de la Superintendencia de Electricidad y Combustibles en el año 2024, considerando dotación de planta, contrata y contratos honorarios fue de 395 funcionarias y funcionarios a nivel nacional. En la Dirección Regional de Tarapacá, a diciembre de 2024, la dotación la conformaban 2 mujeres y 4 hombres </a:t>
            </a:r>
            <a:endParaRPr lang="es-CL" sz="1500" dirty="0">
              <a:solidFill>
                <a:srgbClr val="3547C7"/>
              </a:solidFill>
              <a:latin typeface="Montserrat"/>
            </a:endParaRPr>
          </a:p>
        </p:txBody>
      </p:sp>
      <p:pic>
        <p:nvPicPr>
          <p:cNvPr id="9" name="Imagen 8">
            <a:extLst>
              <a:ext uri="{FF2B5EF4-FFF2-40B4-BE49-F238E27FC236}">
                <a16:creationId xmlns:a16="http://schemas.microsoft.com/office/drawing/2014/main" id="{2082FA81-3183-A254-76AD-0C9628F87FC9}"/>
              </a:ext>
            </a:extLst>
          </p:cNvPr>
          <p:cNvPicPr>
            <a:picLocks noChangeAspect="1"/>
          </p:cNvPicPr>
          <p:nvPr/>
        </p:nvPicPr>
        <p:blipFill>
          <a:blip r:embed="rId8"/>
          <a:stretch>
            <a:fillRect/>
          </a:stretch>
        </p:blipFill>
        <p:spPr>
          <a:xfrm>
            <a:off x="2850592" y="2981487"/>
            <a:ext cx="3303037" cy="782783"/>
          </a:xfrm>
          <a:prstGeom prst="rect">
            <a:avLst/>
          </a:prstGeom>
        </p:spPr>
      </p:pic>
      <p:sp>
        <p:nvSpPr>
          <p:cNvPr id="13" name="Rectángulo: esquinas redondeadas 12">
            <a:extLst>
              <a:ext uri="{FF2B5EF4-FFF2-40B4-BE49-F238E27FC236}">
                <a16:creationId xmlns:a16="http://schemas.microsoft.com/office/drawing/2014/main" id="{151BA094-ADF5-AAF1-4BAD-1B5D4D8DB3F0}"/>
              </a:ext>
            </a:extLst>
          </p:cNvPr>
          <p:cNvSpPr/>
          <p:nvPr/>
        </p:nvSpPr>
        <p:spPr>
          <a:xfrm>
            <a:off x="1418253" y="4031278"/>
            <a:ext cx="1838131" cy="782783"/>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Hombres</a:t>
            </a:r>
          </a:p>
          <a:p>
            <a:pPr algn="ctr"/>
            <a:r>
              <a:rPr lang="es-ES" b="1" dirty="0"/>
              <a:t>224</a:t>
            </a:r>
            <a:endParaRPr lang="es-CL" b="1" dirty="0"/>
          </a:p>
        </p:txBody>
      </p:sp>
      <p:sp>
        <p:nvSpPr>
          <p:cNvPr id="14" name="Rectángulo: esquinas redondeadas 13">
            <a:extLst>
              <a:ext uri="{FF2B5EF4-FFF2-40B4-BE49-F238E27FC236}">
                <a16:creationId xmlns:a16="http://schemas.microsoft.com/office/drawing/2014/main" id="{0E40A0C0-6400-B0BE-1C7C-93A5C6121834}"/>
              </a:ext>
            </a:extLst>
          </p:cNvPr>
          <p:cNvSpPr/>
          <p:nvPr/>
        </p:nvSpPr>
        <p:spPr>
          <a:xfrm>
            <a:off x="3726024" y="4031278"/>
            <a:ext cx="1838131" cy="782783"/>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Mujeres</a:t>
            </a:r>
          </a:p>
          <a:p>
            <a:pPr algn="ctr"/>
            <a:r>
              <a:rPr lang="es-ES" b="1" dirty="0"/>
              <a:t>171</a:t>
            </a:r>
            <a:endParaRPr lang="es-CL" b="1" dirty="0"/>
          </a:p>
        </p:txBody>
      </p:sp>
      <p:sp>
        <p:nvSpPr>
          <p:cNvPr id="15" name="Rectángulo: esquinas redondeadas 14">
            <a:extLst>
              <a:ext uri="{FF2B5EF4-FFF2-40B4-BE49-F238E27FC236}">
                <a16:creationId xmlns:a16="http://schemas.microsoft.com/office/drawing/2014/main" id="{99DD986B-FBE7-9DBE-A064-1B79EFCE46C5}"/>
              </a:ext>
            </a:extLst>
          </p:cNvPr>
          <p:cNvSpPr/>
          <p:nvPr/>
        </p:nvSpPr>
        <p:spPr>
          <a:xfrm>
            <a:off x="6032331" y="4031277"/>
            <a:ext cx="1838131" cy="782783"/>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Total Dotación</a:t>
            </a:r>
          </a:p>
          <a:p>
            <a:pPr algn="ctr"/>
            <a:r>
              <a:rPr lang="es-ES" b="1" dirty="0"/>
              <a:t>395</a:t>
            </a:r>
            <a:endParaRPr lang="es-CL" b="1" dirty="0"/>
          </a:p>
        </p:txBody>
      </p:sp>
    </p:spTree>
    <p:extLst>
      <p:ext uri="{BB962C8B-B14F-4D97-AF65-F5344CB8AC3E}">
        <p14:creationId xmlns:p14="http://schemas.microsoft.com/office/powerpoint/2010/main" val="4024292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C5981060-6A8F-BDC2-283D-5A387CEE8CC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05156D9C-5622-5D64-C407-7BE888C9D35A}"/>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05156D9C-5622-5D64-C407-7BE888C9D35A}"/>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A0504FC0-33CA-0B70-A755-6D9F843229E3}"/>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4BC401B9-9771-2021-1C8E-61A0373BFB94}"/>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7A0AF91B-A9DB-2832-E5D4-D24D6CE78297}"/>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BE7E5F7D-C674-9915-B1EC-2563928E0FEA}"/>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3. Ámbito Eléctrico</a:t>
            </a:r>
          </a:p>
        </p:txBody>
      </p:sp>
      <p:sp>
        <p:nvSpPr>
          <p:cNvPr id="12" name="Marcador de texto 2">
            <a:extLst>
              <a:ext uri="{FF2B5EF4-FFF2-40B4-BE49-F238E27FC236}">
                <a16:creationId xmlns:a16="http://schemas.microsoft.com/office/drawing/2014/main" id="{DC5F6943-79A8-DA4F-65C7-6442791AF75B}"/>
              </a:ext>
            </a:extLst>
          </p:cNvPr>
          <p:cNvSpPr txBox="1">
            <a:spLocks noChangeArrowheads="1"/>
          </p:cNvSpPr>
          <p:nvPr/>
        </p:nvSpPr>
        <p:spPr>
          <a:xfrm>
            <a:off x="326753" y="978453"/>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SAIDI: Índice de Duración Promedio de Interrupciones de Sistema</a:t>
            </a:r>
            <a:endParaRPr lang="es-CL" altLang="es-CL" sz="1800" dirty="0"/>
          </a:p>
        </p:txBody>
      </p:sp>
      <p:sp>
        <p:nvSpPr>
          <p:cNvPr id="10" name="CuadroTexto 9">
            <a:extLst>
              <a:ext uri="{FF2B5EF4-FFF2-40B4-BE49-F238E27FC236}">
                <a16:creationId xmlns:a16="http://schemas.microsoft.com/office/drawing/2014/main" id="{A23C7528-528D-6178-2E17-E551DBDB67F6}"/>
              </a:ext>
            </a:extLst>
          </p:cNvPr>
          <p:cNvSpPr txBox="1"/>
          <p:nvPr/>
        </p:nvSpPr>
        <p:spPr>
          <a:xfrm>
            <a:off x="396642" y="1335294"/>
            <a:ext cx="8350716" cy="1292662"/>
          </a:xfrm>
          <a:prstGeom prst="rect">
            <a:avLst/>
          </a:prstGeom>
          <a:noFill/>
        </p:spPr>
        <p:txBody>
          <a:bodyPr wrap="square">
            <a:spAutoFit/>
          </a:bodyPr>
          <a:lstStyle/>
          <a:p>
            <a:pPr algn="just"/>
            <a:r>
              <a:rPr lang="es-ES" dirty="0">
                <a:solidFill>
                  <a:srgbClr val="3547C7"/>
                </a:solidFill>
                <a:latin typeface="Montserrat"/>
              </a:rPr>
              <a:t>El indicador SAIDI representa la duración promedio de interrupciones que experimenta un cliente durante un periodo de tiempo. Para una cantidad fija de clientes, el indicador SAIDI puede ser mejorado reduciendo la cantidad de interrupciones o la duración de las mismas.</a:t>
            </a:r>
          </a:p>
          <a:p>
            <a:pPr algn="just"/>
            <a:endParaRPr lang="es-ES" sz="800" dirty="0">
              <a:solidFill>
                <a:srgbClr val="3547C7"/>
              </a:solidFill>
              <a:latin typeface="Montserrat"/>
            </a:endParaRPr>
          </a:p>
          <a:p>
            <a:pPr algn="just"/>
            <a:r>
              <a:rPr lang="es-ES" dirty="0">
                <a:solidFill>
                  <a:srgbClr val="3547C7"/>
                </a:solidFill>
                <a:latin typeface="Montserrat"/>
              </a:rPr>
              <a:t>En la Región de Tarapacá el SAIDI durante el año 2024 acumuló 24,31 horas de interrupción promedio por usuario y, a Nivel Nacional, a 27,59 horas promedio.</a:t>
            </a:r>
            <a:endParaRPr lang="es-CL" dirty="0">
              <a:solidFill>
                <a:srgbClr val="3547C7"/>
              </a:solidFill>
              <a:latin typeface="Montserrat"/>
            </a:endParaRPr>
          </a:p>
        </p:txBody>
      </p:sp>
      <p:graphicFrame>
        <p:nvGraphicFramePr>
          <p:cNvPr id="17" name="Gráfico 16">
            <a:extLst>
              <a:ext uri="{FF2B5EF4-FFF2-40B4-BE49-F238E27FC236}">
                <a16:creationId xmlns:a16="http://schemas.microsoft.com/office/drawing/2014/main" id="{90CCBADF-5D0E-9A7A-AFF2-7ADC91400CB9}"/>
              </a:ext>
            </a:extLst>
          </p:cNvPr>
          <p:cNvGraphicFramePr/>
          <p:nvPr>
            <p:extLst>
              <p:ext uri="{D42A27DB-BD31-4B8C-83A1-F6EECF244321}">
                <p14:modId xmlns:p14="http://schemas.microsoft.com/office/powerpoint/2010/main" val="983241335"/>
              </p:ext>
            </p:extLst>
          </p:nvPr>
        </p:nvGraphicFramePr>
        <p:xfrm>
          <a:off x="622108" y="2716897"/>
          <a:ext cx="4601007" cy="2499063"/>
        </p:xfrm>
        <a:graphic>
          <a:graphicData uri="http://schemas.openxmlformats.org/drawingml/2006/chart">
            <c:chart xmlns:c="http://schemas.openxmlformats.org/drawingml/2006/chart" xmlns:r="http://schemas.openxmlformats.org/officeDocument/2006/relationships" r:id="rId8"/>
          </a:graphicData>
        </a:graphic>
      </p:graphicFrame>
      <p:grpSp>
        <p:nvGrpSpPr>
          <p:cNvPr id="18" name="Grupo 17">
            <a:extLst>
              <a:ext uri="{FF2B5EF4-FFF2-40B4-BE49-F238E27FC236}">
                <a16:creationId xmlns:a16="http://schemas.microsoft.com/office/drawing/2014/main" id="{59BA0DDE-ED9D-96AB-01F9-0921E480D1BF}"/>
              </a:ext>
            </a:extLst>
          </p:cNvPr>
          <p:cNvGrpSpPr/>
          <p:nvPr/>
        </p:nvGrpSpPr>
        <p:grpSpPr>
          <a:xfrm>
            <a:off x="5518470" y="3241512"/>
            <a:ext cx="3184524" cy="1506260"/>
            <a:chOff x="5275910" y="4765408"/>
            <a:chExt cx="3697461" cy="1687239"/>
          </a:xfrm>
        </p:grpSpPr>
        <p:pic>
          <p:nvPicPr>
            <p:cNvPr id="19" name="Imagen 18">
              <a:extLst>
                <a:ext uri="{FF2B5EF4-FFF2-40B4-BE49-F238E27FC236}">
                  <a16:creationId xmlns:a16="http://schemas.microsoft.com/office/drawing/2014/main" id="{23C61B0A-711F-AFE4-664F-E39F02255ECD}"/>
                </a:ext>
              </a:extLst>
            </p:cNvPr>
            <p:cNvPicPr>
              <a:picLocks noChangeAspect="1"/>
            </p:cNvPicPr>
            <p:nvPr/>
          </p:nvPicPr>
          <p:blipFill rotWithShape="1">
            <a:blip r:embed="rId9"/>
            <a:srcRect b="65001"/>
            <a:stretch/>
          </p:blipFill>
          <p:spPr>
            <a:xfrm>
              <a:off x="5308846" y="5905941"/>
              <a:ext cx="3664525" cy="546706"/>
            </a:xfrm>
            <a:prstGeom prst="rect">
              <a:avLst/>
            </a:prstGeom>
          </p:spPr>
        </p:pic>
        <p:pic>
          <p:nvPicPr>
            <p:cNvPr id="20" name="Imagen 19">
              <a:extLst>
                <a:ext uri="{FF2B5EF4-FFF2-40B4-BE49-F238E27FC236}">
                  <a16:creationId xmlns:a16="http://schemas.microsoft.com/office/drawing/2014/main" id="{66139046-F0B7-659D-4BDD-21CA5F5BCE34}"/>
                </a:ext>
              </a:extLst>
            </p:cNvPr>
            <p:cNvPicPr>
              <a:picLocks noChangeAspect="1"/>
            </p:cNvPicPr>
            <p:nvPr/>
          </p:nvPicPr>
          <p:blipFill rotWithShape="1">
            <a:blip r:embed="rId9"/>
            <a:srcRect t="34314" b="30686"/>
            <a:stretch/>
          </p:blipFill>
          <p:spPr>
            <a:xfrm>
              <a:off x="5299967" y="4765408"/>
              <a:ext cx="3664525" cy="546706"/>
            </a:xfrm>
            <a:prstGeom prst="rect">
              <a:avLst/>
            </a:prstGeom>
          </p:spPr>
        </p:pic>
        <p:pic>
          <p:nvPicPr>
            <p:cNvPr id="21" name="Imagen 20">
              <a:extLst>
                <a:ext uri="{FF2B5EF4-FFF2-40B4-BE49-F238E27FC236}">
                  <a16:creationId xmlns:a16="http://schemas.microsoft.com/office/drawing/2014/main" id="{39D9018C-9931-FA8A-C7AF-97CFD48FD33E}"/>
                </a:ext>
              </a:extLst>
            </p:cNvPr>
            <p:cNvPicPr>
              <a:picLocks noChangeAspect="1"/>
            </p:cNvPicPr>
            <p:nvPr/>
          </p:nvPicPr>
          <p:blipFill rotWithShape="1">
            <a:blip r:embed="rId9"/>
            <a:srcRect t="65700"/>
            <a:stretch/>
          </p:blipFill>
          <p:spPr>
            <a:xfrm>
              <a:off x="5275910" y="5316251"/>
              <a:ext cx="3664525" cy="535788"/>
            </a:xfrm>
            <a:prstGeom prst="rect">
              <a:avLst/>
            </a:prstGeom>
          </p:spPr>
        </p:pic>
      </p:grpSp>
    </p:spTree>
    <p:extLst>
      <p:ext uri="{BB962C8B-B14F-4D97-AF65-F5344CB8AC3E}">
        <p14:creationId xmlns:p14="http://schemas.microsoft.com/office/powerpoint/2010/main" val="3245583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31D71F8B-0930-8111-B51B-9F8470B3B2F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B9CB0936-DE28-240B-3A58-16DD809BE655}"/>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B9CB0936-DE28-240B-3A58-16DD809BE655}"/>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32A3922C-1C24-74A2-8A70-B7C74DB841C0}"/>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7AAC265B-7E17-2828-18B7-196F38E53EB6}"/>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5B5AFFE7-7266-8020-37E6-F9DA00F0EE68}"/>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C7814A7F-A1A1-9286-A789-B68D22FE249B}"/>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3. Ámbito Eléctrico</a:t>
            </a:r>
          </a:p>
        </p:txBody>
      </p:sp>
      <p:sp>
        <p:nvSpPr>
          <p:cNvPr id="12" name="Marcador de texto 2">
            <a:extLst>
              <a:ext uri="{FF2B5EF4-FFF2-40B4-BE49-F238E27FC236}">
                <a16:creationId xmlns:a16="http://schemas.microsoft.com/office/drawing/2014/main" id="{D2577C82-A664-C035-763F-7D5B8FA71CB3}"/>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SAIDI: Índice de Duración Promedio de Interrupciones de Sistema</a:t>
            </a:r>
            <a:endParaRPr lang="es-CL" altLang="es-CL" sz="1800" dirty="0"/>
          </a:p>
        </p:txBody>
      </p:sp>
      <p:sp>
        <p:nvSpPr>
          <p:cNvPr id="10" name="CuadroTexto 9">
            <a:extLst>
              <a:ext uri="{FF2B5EF4-FFF2-40B4-BE49-F238E27FC236}">
                <a16:creationId xmlns:a16="http://schemas.microsoft.com/office/drawing/2014/main" id="{7CC5ADC2-8457-0299-1E15-DB24158389C9}"/>
              </a:ext>
            </a:extLst>
          </p:cNvPr>
          <p:cNvSpPr txBox="1"/>
          <p:nvPr/>
        </p:nvSpPr>
        <p:spPr>
          <a:xfrm>
            <a:off x="326753" y="1326548"/>
            <a:ext cx="8350716" cy="307777"/>
          </a:xfrm>
          <a:prstGeom prst="rect">
            <a:avLst/>
          </a:prstGeom>
          <a:noFill/>
        </p:spPr>
        <p:txBody>
          <a:bodyPr wrap="square">
            <a:spAutoFit/>
          </a:bodyPr>
          <a:lstStyle/>
          <a:p>
            <a:pPr algn="just"/>
            <a:r>
              <a:rPr lang="es-ES" dirty="0">
                <a:solidFill>
                  <a:srgbClr val="3547C7"/>
                </a:solidFill>
                <a:latin typeface="Montserrat"/>
              </a:rPr>
              <a:t>Evolución Mensual SAIDI Región de Tarapacá.</a:t>
            </a:r>
            <a:endParaRPr lang="es-CL" dirty="0">
              <a:solidFill>
                <a:srgbClr val="3547C7"/>
              </a:solidFill>
              <a:latin typeface="Montserrat"/>
            </a:endParaRPr>
          </a:p>
        </p:txBody>
      </p:sp>
      <p:graphicFrame>
        <p:nvGraphicFramePr>
          <p:cNvPr id="22" name="Gráfico 21">
            <a:extLst>
              <a:ext uri="{FF2B5EF4-FFF2-40B4-BE49-F238E27FC236}">
                <a16:creationId xmlns:a16="http://schemas.microsoft.com/office/drawing/2014/main" id="{02001E46-2678-8835-C86D-D38DFF682678}"/>
              </a:ext>
            </a:extLst>
          </p:cNvPr>
          <p:cNvGraphicFramePr/>
          <p:nvPr>
            <p:extLst>
              <p:ext uri="{D42A27DB-BD31-4B8C-83A1-F6EECF244321}">
                <p14:modId xmlns:p14="http://schemas.microsoft.com/office/powerpoint/2010/main" val="765634202"/>
              </p:ext>
            </p:extLst>
          </p:nvPr>
        </p:nvGraphicFramePr>
        <p:xfrm>
          <a:off x="884837" y="1735494"/>
          <a:ext cx="7374325" cy="33712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8671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6AF0B66C-F6B3-C94E-73F3-010B7B5B726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02C9D1C8-2A06-E068-F993-541015AC4B8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02C9D1C8-2A06-E068-F993-541015AC4B8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69A0FBB6-31BF-D8A5-5D4B-70D0CE68ABDA}"/>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EB393D48-F0DA-500D-170D-2E3119B43254}"/>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A5E7724A-7CD7-41A3-8840-BA266599ADED}"/>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9E150270-1609-F993-987C-14CFB7FFBEDF}"/>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3. Ámbito Eléctrico</a:t>
            </a:r>
          </a:p>
        </p:txBody>
      </p:sp>
      <p:sp>
        <p:nvSpPr>
          <p:cNvPr id="12" name="Marcador de texto 2">
            <a:extLst>
              <a:ext uri="{FF2B5EF4-FFF2-40B4-BE49-F238E27FC236}">
                <a16:creationId xmlns:a16="http://schemas.microsoft.com/office/drawing/2014/main" id="{CBEAE676-DFF0-DC97-9A0D-00188B42607A}"/>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Planes de Acción por Lluvias Estivales</a:t>
            </a:r>
            <a:endParaRPr lang="es-CL" altLang="es-CL" sz="1800" dirty="0"/>
          </a:p>
        </p:txBody>
      </p:sp>
      <p:sp>
        <p:nvSpPr>
          <p:cNvPr id="10" name="CuadroTexto 9">
            <a:extLst>
              <a:ext uri="{FF2B5EF4-FFF2-40B4-BE49-F238E27FC236}">
                <a16:creationId xmlns:a16="http://schemas.microsoft.com/office/drawing/2014/main" id="{4F4E3232-799D-8B9A-0EB0-6C5995DABA09}"/>
              </a:ext>
            </a:extLst>
          </p:cNvPr>
          <p:cNvSpPr txBox="1"/>
          <p:nvPr/>
        </p:nvSpPr>
        <p:spPr>
          <a:xfrm>
            <a:off x="373408" y="1730827"/>
            <a:ext cx="5971410" cy="2462213"/>
          </a:xfrm>
          <a:prstGeom prst="rect">
            <a:avLst/>
          </a:prstGeom>
          <a:noFill/>
        </p:spPr>
        <p:txBody>
          <a:bodyPr wrap="square">
            <a:spAutoFit/>
          </a:bodyPr>
          <a:lstStyle/>
          <a:p>
            <a:pPr algn="just"/>
            <a:r>
              <a:rPr lang="es-ES" dirty="0">
                <a:solidFill>
                  <a:srgbClr val="3547C7"/>
                </a:solidFill>
                <a:latin typeface="Montserrat"/>
              </a:rPr>
              <a:t>Debido al inicio del periodo de precipitaciones estivales, las que pueden provocar la activación de cauces en quebradas en la región, entre otros efectos, la Dirección Regional SEC de Tarapacá durante el año 2024 instruyó a las empresas eléctricas, con infraestructura en la región, a realizar planes de acción preventivos enfocados en minimizar las posibilidades de interrupciones de suministro eléctrico por las condiciones climáticas en dicha época del año.</a:t>
            </a:r>
          </a:p>
          <a:p>
            <a:pPr algn="just"/>
            <a:endParaRPr lang="es-ES" sz="1000" dirty="0">
              <a:solidFill>
                <a:srgbClr val="3547C7"/>
              </a:solidFill>
              <a:latin typeface="Montserrat"/>
            </a:endParaRPr>
          </a:p>
          <a:p>
            <a:pPr algn="just"/>
            <a:r>
              <a:rPr lang="es-ES" dirty="0">
                <a:solidFill>
                  <a:srgbClr val="3547C7"/>
                </a:solidFill>
                <a:latin typeface="Montserrat"/>
              </a:rPr>
              <a:t>Al respecto, todas las empresas presentaron planes de acción definidos.</a:t>
            </a:r>
            <a:endParaRPr lang="es-CL" dirty="0">
              <a:solidFill>
                <a:srgbClr val="3547C7"/>
              </a:solidFill>
              <a:latin typeface="Montserrat"/>
            </a:endParaRPr>
          </a:p>
        </p:txBody>
      </p:sp>
      <p:pic>
        <p:nvPicPr>
          <p:cNvPr id="8" name="Imagen 7">
            <a:extLst>
              <a:ext uri="{FF2B5EF4-FFF2-40B4-BE49-F238E27FC236}">
                <a16:creationId xmlns:a16="http://schemas.microsoft.com/office/drawing/2014/main" id="{8DD65F14-BDC2-ACE6-244C-9F4C1B6719C8}"/>
              </a:ext>
            </a:extLst>
          </p:cNvPr>
          <p:cNvPicPr>
            <a:picLocks noChangeAspect="1"/>
          </p:cNvPicPr>
          <p:nvPr/>
        </p:nvPicPr>
        <p:blipFill>
          <a:blip r:embed="rId8"/>
          <a:stretch>
            <a:fillRect/>
          </a:stretch>
        </p:blipFill>
        <p:spPr>
          <a:xfrm>
            <a:off x="6764693" y="1045736"/>
            <a:ext cx="2005899" cy="35845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24536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18A71518-6C39-F764-BD3D-8665EECA22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5B643BE5-8FA9-7C90-1335-0FE44A07C801}"/>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5B643BE5-8FA9-7C90-1335-0FE44A07C801}"/>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805F979B-3341-BC02-85DC-05E8071B68A9}"/>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A9A3717B-72DB-2934-1D79-DFADD0FF08AE}"/>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504287E8-B674-D6BB-154E-C98FBA042D81}"/>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BCADCD8E-56A8-C79D-54E9-08A9CF9AD1D3}"/>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3. Ámbito Eléctrico</a:t>
            </a:r>
          </a:p>
        </p:txBody>
      </p:sp>
      <p:sp>
        <p:nvSpPr>
          <p:cNvPr id="12" name="Marcador de texto 2">
            <a:extLst>
              <a:ext uri="{FF2B5EF4-FFF2-40B4-BE49-F238E27FC236}">
                <a16:creationId xmlns:a16="http://schemas.microsoft.com/office/drawing/2014/main" id="{042C7CE1-FD6E-9A50-3C89-ADA3F176F3AF}"/>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Fiscalizaciones – Gestión DR Tarapacá</a:t>
            </a:r>
            <a:endParaRPr lang="es-CL" altLang="es-CL" sz="1800" dirty="0"/>
          </a:p>
        </p:txBody>
      </p:sp>
      <p:graphicFrame>
        <p:nvGraphicFramePr>
          <p:cNvPr id="7" name="Gráfico 5">
            <a:extLst>
              <a:ext uri="{FF2B5EF4-FFF2-40B4-BE49-F238E27FC236}">
                <a16:creationId xmlns:a16="http://schemas.microsoft.com/office/drawing/2014/main" id="{F3F3026D-BD27-A2B1-7ECC-1B2D70F42C32}"/>
              </a:ext>
            </a:extLst>
          </p:cNvPr>
          <p:cNvGraphicFramePr/>
          <p:nvPr>
            <p:extLst>
              <p:ext uri="{D42A27DB-BD31-4B8C-83A1-F6EECF244321}">
                <p14:modId xmlns:p14="http://schemas.microsoft.com/office/powerpoint/2010/main" val="2285521964"/>
              </p:ext>
            </p:extLst>
          </p:nvPr>
        </p:nvGraphicFramePr>
        <p:xfrm>
          <a:off x="1647154" y="1298864"/>
          <a:ext cx="5700252" cy="279498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9" name="Tabla 13">
            <a:extLst>
              <a:ext uri="{FF2B5EF4-FFF2-40B4-BE49-F238E27FC236}">
                <a16:creationId xmlns:a16="http://schemas.microsoft.com/office/drawing/2014/main" id="{534ABB6B-E39B-A4D4-17D7-AC7077DACBBE}"/>
              </a:ext>
            </a:extLst>
          </p:cNvPr>
          <p:cNvGraphicFramePr>
            <a:graphicFrameLocks noGrp="1"/>
          </p:cNvGraphicFramePr>
          <p:nvPr>
            <p:extLst>
              <p:ext uri="{D42A27DB-BD31-4B8C-83A1-F6EECF244321}">
                <p14:modId xmlns:p14="http://schemas.microsoft.com/office/powerpoint/2010/main" val="2216709629"/>
              </p:ext>
            </p:extLst>
          </p:nvPr>
        </p:nvGraphicFramePr>
        <p:xfrm>
          <a:off x="2070806" y="4093844"/>
          <a:ext cx="4533900" cy="754555"/>
        </p:xfrm>
        <a:graphic>
          <a:graphicData uri="http://schemas.openxmlformats.org/drawingml/2006/table">
            <a:tbl>
              <a:tblPr>
                <a:tableStyleId>{5C22544A-7EE6-4342-B048-85BDC9FD1C3A}</a:tableStyleId>
              </a:tblPr>
              <a:tblGrid>
                <a:gridCol w="2133600">
                  <a:extLst>
                    <a:ext uri="{9D8B030D-6E8A-4147-A177-3AD203B41FA5}">
                      <a16:colId xmlns:a16="http://schemas.microsoft.com/office/drawing/2014/main" val="3918293444"/>
                    </a:ext>
                  </a:extLst>
                </a:gridCol>
                <a:gridCol w="762000">
                  <a:extLst>
                    <a:ext uri="{9D8B030D-6E8A-4147-A177-3AD203B41FA5}">
                      <a16:colId xmlns:a16="http://schemas.microsoft.com/office/drawing/2014/main" val="3243775033"/>
                    </a:ext>
                  </a:extLst>
                </a:gridCol>
                <a:gridCol w="762000">
                  <a:extLst>
                    <a:ext uri="{9D8B030D-6E8A-4147-A177-3AD203B41FA5}">
                      <a16:colId xmlns:a16="http://schemas.microsoft.com/office/drawing/2014/main" val="2689773306"/>
                    </a:ext>
                  </a:extLst>
                </a:gridCol>
                <a:gridCol w="876300">
                  <a:extLst>
                    <a:ext uri="{9D8B030D-6E8A-4147-A177-3AD203B41FA5}">
                      <a16:colId xmlns:a16="http://schemas.microsoft.com/office/drawing/2014/main" val="292167549"/>
                    </a:ext>
                  </a:extLst>
                </a:gridCol>
              </a:tblGrid>
              <a:tr h="190500">
                <a:tc>
                  <a:txBody>
                    <a:bodyPr/>
                    <a:lstStyle/>
                    <a:p>
                      <a:pPr algn="ctr" fontAlgn="b"/>
                      <a:r>
                        <a:rPr lang="es-CL" sz="1000" u="none" strike="noStrike" dirty="0">
                          <a:effectLst/>
                        </a:rPr>
                        <a:t> </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u="none" strike="noStrike" dirty="0">
                          <a:effectLst/>
                        </a:rPr>
                        <a:t>Realizadas</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u="none" strike="noStrike" dirty="0">
                          <a:effectLst/>
                        </a:rPr>
                        <a:t>Rechazadas</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u="none" strike="noStrike" dirty="0">
                          <a:effectLst/>
                        </a:rPr>
                        <a:t>% Rechazadas</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72763739"/>
                  </a:ext>
                </a:extLst>
              </a:tr>
              <a:tr h="190500">
                <a:tc>
                  <a:txBody>
                    <a:bodyPr/>
                    <a:lstStyle/>
                    <a:p>
                      <a:pPr algn="l" fontAlgn="b"/>
                      <a:r>
                        <a:rPr lang="es-CL" sz="1000" u="none" strike="noStrike" dirty="0">
                          <a:effectLst/>
                        </a:rPr>
                        <a:t>Inspección Técnico Documental</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251</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152</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60,6</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07441560"/>
                  </a:ext>
                </a:extLst>
              </a:tr>
              <a:tr h="190500">
                <a:tc>
                  <a:txBody>
                    <a:bodyPr/>
                    <a:lstStyle/>
                    <a:p>
                      <a:pPr algn="l" fontAlgn="b"/>
                      <a:r>
                        <a:rPr lang="es-CL" sz="1000" u="none" strike="noStrike" dirty="0">
                          <a:effectLst/>
                        </a:rPr>
                        <a:t>Inspección Técnico Terreno</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123</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92</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74,8%</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22245785"/>
                  </a:ext>
                </a:extLst>
              </a:tr>
              <a:tr h="183055">
                <a:tc>
                  <a:txBody>
                    <a:bodyPr/>
                    <a:lstStyle/>
                    <a:p>
                      <a:pPr algn="l" fontAlgn="b"/>
                      <a:r>
                        <a:rPr lang="es-CL" sz="1000" u="none" strike="noStrike" dirty="0">
                          <a:effectLst/>
                        </a:rPr>
                        <a:t>Inspecciones Totales</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374</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b="0" i="0" u="none" strike="noStrike" dirty="0">
                          <a:solidFill>
                            <a:srgbClr val="000000"/>
                          </a:solidFill>
                          <a:effectLst/>
                          <a:latin typeface="Calibri" panose="020F0502020204030204" pitchFamily="34" charset="0"/>
                        </a:rPr>
                        <a:t>244</a:t>
                      </a: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65,2%</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12747552"/>
                  </a:ext>
                </a:extLst>
              </a:tr>
            </a:tbl>
          </a:graphicData>
        </a:graphic>
      </p:graphicFrame>
    </p:spTree>
    <p:extLst>
      <p:ext uri="{BB962C8B-B14F-4D97-AF65-F5344CB8AC3E}">
        <p14:creationId xmlns:p14="http://schemas.microsoft.com/office/powerpoint/2010/main" val="2750735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BDC25A5A-EEE0-84FB-6B0F-04BB63FD821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108CD601-986B-1DD9-9C09-E0A491F3051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108CD601-986B-1DD9-9C09-E0A491F3051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9BC09248-F784-7EF4-6DAC-45719A7C069F}"/>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50E35DAC-48A2-7AA2-7E91-849D3C4BC930}"/>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936B989-F663-16BC-E6B6-08F4EFED9EFD}"/>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52549AFF-1EBF-8C79-1F15-5CB8DE26192F}"/>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4. Ámbito Combustibles</a:t>
            </a:r>
          </a:p>
        </p:txBody>
      </p:sp>
      <p:sp>
        <p:nvSpPr>
          <p:cNvPr id="12" name="Marcador de texto 2">
            <a:extLst>
              <a:ext uri="{FF2B5EF4-FFF2-40B4-BE49-F238E27FC236}">
                <a16:creationId xmlns:a16="http://schemas.microsoft.com/office/drawing/2014/main" id="{7C82D09B-B9DD-5602-D864-E46FD1458C8F}"/>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Emergencias Industria de Gas</a:t>
            </a:r>
            <a:endParaRPr lang="es-CL" altLang="es-CL" sz="1800" dirty="0"/>
          </a:p>
        </p:txBody>
      </p:sp>
      <p:pic>
        <p:nvPicPr>
          <p:cNvPr id="9" name="Imagen 8">
            <a:extLst>
              <a:ext uri="{FF2B5EF4-FFF2-40B4-BE49-F238E27FC236}">
                <a16:creationId xmlns:a16="http://schemas.microsoft.com/office/drawing/2014/main" id="{7743FD14-1E89-4B20-1DDD-DC8FBA0C9322}"/>
              </a:ext>
            </a:extLst>
          </p:cNvPr>
          <p:cNvPicPr>
            <a:picLocks noChangeAspect="1"/>
          </p:cNvPicPr>
          <p:nvPr/>
        </p:nvPicPr>
        <p:blipFill>
          <a:blip r:embed="rId8"/>
          <a:stretch>
            <a:fillRect/>
          </a:stretch>
        </p:blipFill>
        <p:spPr>
          <a:xfrm>
            <a:off x="516123" y="1361877"/>
            <a:ext cx="4083832" cy="3545145"/>
          </a:xfrm>
          <a:prstGeom prst="rect">
            <a:avLst/>
          </a:prstGeom>
        </p:spPr>
      </p:pic>
      <p:pic>
        <p:nvPicPr>
          <p:cNvPr id="11" name="Imagen 10">
            <a:extLst>
              <a:ext uri="{FF2B5EF4-FFF2-40B4-BE49-F238E27FC236}">
                <a16:creationId xmlns:a16="http://schemas.microsoft.com/office/drawing/2014/main" id="{C79D3028-4137-A96A-0F65-27015F521FC7}"/>
              </a:ext>
            </a:extLst>
          </p:cNvPr>
          <p:cNvPicPr>
            <a:picLocks noChangeAspect="1"/>
          </p:cNvPicPr>
          <p:nvPr/>
        </p:nvPicPr>
        <p:blipFill>
          <a:blip r:embed="rId9"/>
          <a:stretch>
            <a:fillRect/>
          </a:stretch>
        </p:blipFill>
        <p:spPr>
          <a:xfrm>
            <a:off x="5488429" y="380341"/>
            <a:ext cx="3512723" cy="505214"/>
          </a:xfrm>
          <a:prstGeom prst="rect">
            <a:avLst/>
          </a:prstGeom>
        </p:spPr>
      </p:pic>
      <p:pic>
        <p:nvPicPr>
          <p:cNvPr id="13" name="Imagen 12">
            <a:extLst>
              <a:ext uri="{FF2B5EF4-FFF2-40B4-BE49-F238E27FC236}">
                <a16:creationId xmlns:a16="http://schemas.microsoft.com/office/drawing/2014/main" id="{48F6A983-EE1C-1C45-7F44-A23C94B0164A}"/>
              </a:ext>
            </a:extLst>
          </p:cNvPr>
          <p:cNvPicPr>
            <a:picLocks noChangeAspect="1"/>
          </p:cNvPicPr>
          <p:nvPr/>
        </p:nvPicPr>
        <p:blipFill>
          <a:blip r:embed="rId10"/>
          <a:stretch>
            <a:fillRect/>
          </a:stretch>
        </p:blipFill>
        <p:spPr>
          <a:xfrm>
            <a:off x="5488429" y="2789849"/>
            <a:ext cx="3504244" cy="493555"/>
          </a:xfrm>
          <a:prstGeom prst="rect">
            <a:avLst/>
          </a:prstGeom>
        </p:spPr>
      </p:pic>
      <p:pic>
        <p:nvPicPr>
          <p:cNvPr id="15" name="Imagen 14">
            <a:extLst>
              <a:ext uri="{FF2B5EF4-FFF2-40B4-BE49-F238E27FC236}">
                <a16:creationId xmlns:a16="http://schemas.microsoft.com/office/drawing/2014/main" id="{C8CA2346-383A-D73B-14AF-35DECD35765F}"/>
              </a:ext>
            </a:extLst>
          </p:cNvPr>
          <p:cNvPicPr>
            <a:picLocks noChangeAspect="1"/>
          </p:cNvPicPr>
          <p:nvPr/>
        </p:nvPicPr>
        <p:blipFill>
          <a:blip r:embed="rId11"/>
          <a:srcRect t="11155"/>
          <a:stretch/>
        </p:blipFill>
        <p:spPr>
          <a:xfrm>
            <a:off x="5513909" y="955012"/>
            <a:ext cx="3487243" cy="1810169"/>
          </a:xfrm>
          <a:prstGeom prst="rect">
            <a:avLst/>
          </a:prstGeom>
        </p:spPr>
      </p:pic>
      <p:pic>
        <p:nvPicPr>
          <p:cNvPr id="17" name="Imagen 16">
            <a:extLst>
              <a:ext uri="{FF2B5EF4-FFF2-40B4-BE49-F238E27FC236}">
                <a16:creationId xmlns:a16="http://schemas.microsoft.com/office/drawing/2014/main" id="{4057FC0D-7D2A-C8AC-96A2-3412BB70619E}"/>
              </a:ext>
            </a:extLst>
          </p:cNvPr>
          <p:cNvPicPr>
            <a:picLocks noChangeAspect="1"/>
          </p:cNvPicPr>
          <p:nvPr/>
        </p:nvPicPr>
        <p:blipFill>
          <a:blip r:embed="rId12"/>
          <a:srcRect t="7579"/>
          <a:stretch/>
        </p:blipFill>
        <p:spPr>
          <a:xfrm>
            <a:off x="5488429" y="3308072"/>
            <a:ext cx="3504244" cy="1749121"/>
          </a:xfrm>
          <a:prstGeom prst="rect">
            <a:avLst/>
          </a:prstGeom>
        </p:spPr>
      </p:pic>
    </p:spTree>
    <p:extLst>
      <p:ext uri="{BB962C8B-B14F-4D97-AF65-F5344CB8AC3E}">
        <p14:creationId xmlns:p14="http://schemas.microsoft.com/office/powerpoint/2010/main" val="1604214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C5E532CD-488A-3DD1-2F09-39441A77A59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61A2DD97-3662-A40D-2311-A2A1A3AA621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61A2DD97-3662-A40D-2311-A2A1A3AA621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D8B70B4D-835F-651D-8D87-483C2EDA0497}"/>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F74EB63F-90AD-7A3E-8208-0866FA87200E}"/>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95E535BB-7865-BAFE-40A5-5F1004AE6577}"/>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B22643F7-5A75-A830-23BC-8AA750E7EE40}"/>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4. Ámbito Combustibles</a:t>
            </a:r>
          </a:p>
        </p:txBody>
      </p:sp>
      <p:sp>
        <p:nvSpPr>
          <p:cNvPr id="12" name="Marcador de texto 2">
            <a:extLst>
              <a:ext uri="{FF2B5EF4-FFF2-40B4-BE49-F238E27FC236}">
                <a16:creationId xmlns:a16="http://schemas.microsoft.com/office/drawing/2014/main" id="{B28BE568-E672-50D3-2D9B-1E2935E8A745}"/>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Fiscalizaciones – Gestión DR Tarapacá</a:t>
            </a:r>
            <a:endParaRPr lang="es-CL" altLang="es-CL" sz="1800" dirty="0"/>
          </a:p>
        </p:txBody>
      </p:sp>
      <p:graphicFrame>
        <p:nvGraphicFramePr>
          <p:cNvPr id="7" name="Tabla 6">
            <a:extLst>
              <a:ext uri="{FF2B5EF4-FFF2-40B4-BE49-F238E27FC236}">
                <a16:creationId xmlns:a16="http://schemas.microsoft.com/office/drawing/2014/main" id="{608FE048-E2D3-2C15-5FC2-0D61DD87FA34}"/>
              </a:ext>
            </a:extLst>
          </p:cNvPr>
          <p:cNvGraphicFramePr>
            <a:graphicFrameLocks noGrp="1"/>
          </p:cNvGraphicFramePr>
          <p:nvPr>
            <p:extLst>
              <p:ext uri="{D42A27DB-BD31-4B8C-83A1-F6EECF244321}">
                <p14:modId xmlns:p14="http://schemas.microsoft.com/office/powerpoint/2010/main" val="3841314471"/>
              </p:ext>
            </p:extLst>
          </p:nvPr>
        </p:nvGraphicFramePr>
        <p:xfrm>
          <a:off x="2616009" y="4244677"/>
          <a:ext cx="4533900" cy="762000"/>
        </p:xfrm>
        <a:graphic>
          <a:graphicData uri="http://schemas.openxmlformats.org/drawingml/2006/table">
            <a:tbl>
              <a:tblPr>
                <a:tableStyleId>{5C22544A-7EE6-4342-B048-85BDC9FD1C3A}</a:tableStyleId>
              </a:tblPr>
              <a:tblGrid>
                <a:gridCol w="2133600">
                  <a:extLst>
                    <a:ext uri="{9D8B030D-6E8A-4147-A177-3AD203B41FA5}">
                      <a16:colId xmlns:a16="http://schemas.microsoft.com/office/drawing/2014/main" val="1628713019"/>
                    </a:ext>
                  </a:extLst>
                </a:gridCol>
                <a:gridCol w="762000">
                  <a:extLst>
                    <a:ext uri="{9D8B030D-6E8A-4147-A177-3AD203B41FA5}">
                      <a16:colId xmlns:a16="http://schemas.microsoft.com/office/drawing/2014/main" val="4002830731"/>
                    </a:ext>
                  </a:extLst>
                </a:gridCol>
                <a:gridCol w="762000">
                  <a:extLst>
                    <a:ext uri="{9D8B030D-6E8A-4147-A177-3AD203B41FA5}">
                      <a16:colId xmlns:a16="http://schemas.microsoft.com/office/drawing/2014/main" val="1639172816"/>
                    </a:ext>
                  </a:extLst>
                </a:gridCol>
                <a:gridCol w="876300">
                  <a:extLst>
                    <a:ext uri="{9D8B030D-6E8A-4147-A177-3AD203B41FA5}">
                      <a16:colId xmlns:a16="http://schemas.microsoft.com/office/drawing/2014/main" val="1221796224"/>
                    </a:ext>
                  </a:extLst>
                </a:gridCol>
              </a:tblGrid>
              <a:tr h="190500">
                <a:tc>
                  <a:txBody>
                    <a:bodyPr/>
                    <a:lstStyle/>
                    <a:p>
                      <a:pPr algn="ctr" fontAlgn="b"/>
                      <a:r>
                        <a:rPr lang="es-CL" sz="1000" u="none" strike="noStrike" dirty="0">
                          <a:effectLst/>
                        </a:rPr>
                        <a:t> </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u="none" strike="noStrike" dirty="0">
                          <a:effectLst/>
                        </a:rPr>
                        <a:t>Realizadas</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u="none" strike="noStrike" dirty="0">
                          <a:effectLst/>
                        </a:rPr>
                        <a:t>Rechazadas</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1000" u="none" strike="noStrike" dirty="0">
                          <a:effectLst/>
                        </a:rPr>
                        <a:t>% Rechazadas</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96472729"/>
                  </a:ext>
                </a:extLst>
              </a:tr>
              <a:tr h="190500">
                <a:tc>
                  <a:txBody>
                    <a:bodyPr/>
                    <a:lstStyle/>
                    <a:p>
                      <a:pPr algn="l" fontAlgn="b"/>
                      <a:r>
                        <a:rPr lang="es-CL" sz="1000" u="none" strike="noStrike" dirty="0">
                          <a:effectLst/>
                        </a:rPr>
                        <a:t>Inspección Técnico Documental</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10</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5</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50%</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0568876"/>
                  </a:ext>
                </a:extLst>
              </a:tr>
              <a:tr h="190500">
                <a:tc>
                  <a:txBody>
                    <a:bodyPr/>
                    <a:lstStyle/>
                    <a:p>
                      <a:pPr algn="l" fontAlgn="b"/>
                      <a:r>
                        <a:rPr lang="es-CL" sz="1000" u="none" strike="noStrike" dirty="0">
                          <a:effectLst/>
                        </a:rPr>
                        <a:t>Inspección Técnico Terreno</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55</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33</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60%</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1125975"/>
                  </a:ext>
                </a:extLst>
              </a:tr>
              <a:tr h="190500">
                <a:tc>
                  <a:txBody>
                    <a:bodyPr/>
                    <a:lstStyle/>
                    <a:p>
                      <a:pPr algn="l" fontAlgn="b"/>
                      <a:r>
                        <a:rPr lang="es-CL" sz="1000" u="none" strike="noStrike" dirty="0">
                          <a:effectLst/>
                        </a:rPr>
                        <a:t>Inspecciones Totales</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65</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38</a:t>
                      </a:r>
                      <a:endParaRPr lang="es-CL"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000" b="0" i="0" u="none" strike="noStrike" dirty="0">
                          <a:solidFill>
                            <a:srgbClr val="000000"/>
                          </a:solidFill>
                          <a:effectLst/>
                          <a:latin typeface="Calibri" panose="020F0502020204030204" pitchFamily="34" charset="0"/>
                        </a:rPr>
                        <a:t>58,5%</a:t>
                      </a:r>
                      <a:endParaRPr lang="es-CL"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33699560"/>
                  </a:ext>
                </a:extLst>
              </a:tr>
            </a:tbl>
          </a:graphicData>
        </a:graphic>
      </p:graphicFrame>
      <p:graphicFrame>
        <p:nvGraphicFramePr>
          <p:cNvPr id="8" name="Gráfico 5">
            <a:extLst>
              <a:ext uri="{FF2B5EF4-FFF2-40B4-BE49-F238E27FC236}">
                <a16:creationId xmlns:a16="http://schemas.microsoft.com/office/drawing/2014/main" id="{7B16C3A9-62AD-9059-36BE-3C92EE83A71B}"/>
              </a:ext>
            </a:extLst>
          </p:cNvPr>
          <p:cNvGraphicFramePr/>
          <p:nvPr>
            <p:extLst>
              <p:ext uri="{D42A27DB-BD31-4B8C-83A1-F6EECF244321}">
                <p14:modId xmlns:p14="http://schemas.microsoft.com/office/powerpoint/2010/main" val="3755613784"/>
              </p:ext>
            </p:extLst>
          </p:nvPr>
        </p:nvGraphicFramePr>
        <p:xfrm>
          <a:off x="1488639" y="1389696"/>
          <a:ext cx="6788639" cy="282236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2476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60880986-FD7F-6FEF-837F-856360E25D4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ADCA97DC-FB9B-3C6F-5991-DAE35CD76B69}"/>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ADCA97DC-FB9B-3C6F-5991-DAE35CD76B69}"/>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5DB9ADB3-93C7-2D63-297F-180DD7447924}"/>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CD41AE22-0F87-0E1B-A5D1-9D55220BEE79}"/>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815E9F64-0113-394C-4ABE-7025CC838A5A}"/>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92C0938C-6B55-08A7-5616-5054213D9F83}"/>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4. Ámbito Combustibles</a:t>
            </a:r>
          </a:p>
        </p:txBody>
      </p:sp>
      <p:sp>
        <p:nvSpPr>
          <p:cNvPr id="12" name="Marcador de texto 2">
            <a:extLst>
              <a:ext uri="{FF2B5EF4-FFF2-40B4-BE49-F238E27FC236}">
                <a16:creationId xmlns:a16="http://schemas.microsoft.com/office/drawing/2014/main" id="{796FA326-DE36-EB97-BA32-AF0E15345367}"/>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Certificación e Inspección Instalaciones de Gas</a:t>
            </a:r>
            <a:endParaRPr lang="es-CL" altLang="es-CL" sz="1800" dirty="0"/>
          </a:p>
        </p:txBody>
      </p:sp>
      <p:graphicFrame>
        <p:nvGraphicFramePr>
          <p:cNvPr id="9" name="Gráfico 8">
            <a:extLst>
              <a:ext uri="{FF2B5EF4-FFF2-40B4-BE49-F238E27FC236}">
                <a16:creationId xmlns:a16="http://schemas.microsoft.com/office/drawing/2014/main" id="{380BE560-6093-4877-156C-AD50C86A6183}"/>
              </a:ext>
            </a:extLst>
          </p:cNvPr>
          <p:cNvGraphicFramePr/>
          <p:nvPr>
            <p:extLst>
              <p:ext uri="{D42A27DB-BD31-4B8C-83A1-F6EECF244321}">
                <p14:modId xmlns:p14="http://schemas.microsoft.com/office/powerpoint/2010/main" val="2376113208"/>
              </p:ext>
            </p:extLst>
          </p:nvPr>
        </p:nvGraphicFramePr>
        <p:xfrm>
          <a:off x="21596" y="1579081"/>
          <a:ext cx="5448426" cy="3408646"/>
        </p:xfrm>
        <a:graphic>
          <a:graphicData uri="http://schemas.openxmlformats.org/drawingml/2006/chart">
            <c:chart xmlns:c="http://schemas.openxmlformats.org/drawingml/2006/chart" xmlns:r="http://schemas.openxmlformats.org/officeDocument/2006/relationships" r:id="rId8"/>
          </a:graphicData>
        </a:graphic>
      </p:graphicFrame>
      <p:pic>
        <p:nvPicPr>
          <p:cNvPr id="10" name="Imagen 9">
            <a:extLst>
              <a:ext uri="{FF2B5EF4-FFF2-40B4-BE49-F238E27FC236}">
                <a16:creationId xmlns:a16="http://schemas.microsoft.com/office/drawing/2014/main" id="{011F518A-D845-5F46-B7F6-BE62234B6B95}"/>
              </a:ext>
            </a:extLst>
          </p:cNvPr>
          <p:cNvPicPr>
            <a:picLocks noChangeAspect="1"/>
          </p:cNvPicPr>
          <p:nvPr/>
        </p:nvPicPr>
        <p:blipFill>
          <a:blip r:embed="rId9"/>
          <a:stretch>
            <a:fillRect/>
          </a:stretch>
        </p:blipFill>
        <p:spPr>
          <a:xfrm>
            <a:off x="6131629" y="797366"/>
            <a:ext cx="1335103" cy="1682903"/>
          </a:xfrm>
          <a:prstGeom prst="rect">
            <a:avLst/>
          </a:prstGeom>
        </p:spPr>
      </p:pic>
      <p:pic>
        <p:nvPicPr>
          <p:cNvPr id="11" name="Imagen 5">
            <a:extLst>
              <a:ext uri="{FF2B5EF4-FFF2-40B4-BE49-F238E27FC236}">
                <a16:creationId xmlns:a16="http://schemas.microsoft.com/office/drawing/2014/main" id="{DF5FD6E6-DE14-0A86-5EB2-F960C3B55A8D}"/>
              </a:ext>
            </a:extLst>
          </p:cNvPr>
          <p:cNvPicPr>
            <a:picLocks noChangeAspect="1"/>
          </p:cNvPicPr>
          <p:nvPr/>
        </p:nvPicPr>
        <p:blipFill>
          <a:blip r:embed="rId10"/>
          <a:stretch>
            <a:fillRect/>
          </a:stretch>
        </p:blipFill>
        <p:spPr>
          <a:xfrm>
            <a:off x="5470022" y="2749587"/>
            <a:ext cx="1875223" cy="2107448"/>
          </a:xfrm>
          <a:prstGeom prst="rect">
            <a:avLst/>
          </a:prstGeom>
        </p:spPr>
      </p:pic>
      <p:graphicFrame>
        <p:nvGraphicFramePr>
          <p:cNvPr id="15" name="Gráfico 14">
            <a:extLst>
              <a:ext uri="{FF2B5EF4-FFF2-40B4-BE49-F238E27FC236}">
                <a16:creationId xmlns:a16="http://schemas.microsoft.com/office/drawing/2014/main" id="{BB1CCBC8-6964-485C-D197-8B1A03818953}"/>
              </a:ext>
            </a:extLst>
          </p:cNvPr>
          <p:cNvGraphicFramePr/>
          <p:nvPr>
            <p:extLst>
              <p:ext uri="{D42A27DB-BD31-4B8C-83A1-F6EECF244321}">
                <p14:modId xmlns:p14="http://schemas.microsoft.com/office/powerpoint/2010/main" val="3305062594"/>
              </p:ext>
            </p:extLst>
          </p:nvPr>
        </p:nvGraphicFramePr>
        <p:xfrm>
          <a:off x="7196381" y="679517"/>
          <a:ext cx="2024046" cy="1799127"/>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3841367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32725206-0D9F-C208-2321-0C2908FE119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E41BA434-DBEA-ADC5-BB03-B2E821F16F94}"/>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E41BA434-DBEA-ADC5-BB03-B2E821F16F94}"/>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E919B205-B89E-B3CF-98C2-C9A2FFBFC5A8}"/>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B20FC1E5-4CB7-37D7-2594-40B39205D3B8}"/>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6AE125CC-506A-B998-A5D4-4DE916EF07C2}"/>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4744171C-B94D-F828-7002-F698C3165677}"/>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5. Ámbito Productos</a:t>
            </a:r>
          </a:p>
        </p:txBody>
      </p:sp>
      <p:sp>
        <p:nvSpPr>
          <p:cNvPr id="12" name="Marcador de texto 2">
            <a:extLst>
              <a:ext uri="{FF2B5EF4-FFF2-40B4-BE49-F238E27FC236}">
                <a16:creationId xmlns:a16="http://schemas.microsoft.com/office/drawing/2014/main" id="{4232D98A-2644-C356-CC3A-98286834B01E}"/>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Certificación a Nivel Nacional</a:t>
            </a:r>
            <a:endParaRPr lang="es-CL" altLang="es-CL" sz="1800" dirty="0"/>
          </a:p>
        </p:txBody>
      </p:sp>
      <p:pic>
        <p:nvPicPr>
          <p:cNvPr id="8" name="Imagen 7">
            <a:extLst>
              <a:ext uri="{FF2B5EF4-FFF2-40B4-BE49-F238E27FC236}">
                <a16:creationId xmlns:a16="http://schemas.microsoft.com/office/drawing/2014/main" id="{2BBBD719-C981-BB63-FDC5-4067F2B93C68}"/>
              </a:ext>
            </a:extLst>
          </p:cNvPr>
          <p:cNvPicPr>
            <a:picLocks noChangeAspect="1"/>
          </p:cNvPicPr>
          <p:nvPr/>
        </p:nvPicPr>
        <p:blipFill>
          <a:blip r:embed="rId8"/>
          <a:stretch>
            <a:fillRect/>
          </a:stretch>
        </p:blipFill>
        <p:spPr>
          <a:xfrm>
            <a:off x="92759" y="1527315"/>
            <a:ext cx="8957722" cy="2853095"/>
          </a:xfrm>
          <a:prstGeom prst="rect">
            <a:avLst/>
          </a:prstGeom>
        </p:spPr>
      </p:pic>
    </p:spTree>
    <p:extLst>
      <p:ext uri="{BB962C8B-B14F-4D97-AF65-F5344CB8AC3E}">
        <p14:creationId xmlns:p14="http://schemas.microsoft.com/office/powerpoint/2010/main" val="1957845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BFCB0809-6143-51A4-483B-9C8CE445C59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882F3E8A-1943-19A8-D988-2E9912627F5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882F3E8A-1943-19A8-D988-2E9912627F5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FEBBA3E0-DAC7-EB6E-97D4-775C9F03C7D8}"/>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511530EE-2617-E410-5032-2484C71EF626}"/>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EF604DDA-AE84-F390-8EC6-BA84C1F91C0E}"/>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344AB3B1-EAF6-0469-1657-A0299A58119B}"/>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5. Ámbito Productos</a:t>
            </a:r>
          </a:p>
        </p:txBody>
      </p:sp>
      <p:sp>
        <p:nvSpPr>
          <p:cNvPr id="12" name="Marcador de texto 2">
            <a:extLst>
              <a:ext uri="{FF2B5EF4-FFF2-40B4-BE49-F238E27FC236}">
                <a16:creationId xmlns:a16="http://schemas.microsoft.com/office/drawing/2014/main" id="{2593DA2A-347E-9815-5E3E-03ECBC37F1FD}"/>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Certificación a Nivel Nacional</a:t>
            </a:r>
            <a:endParaRPr lang="es-CL" altLang="es-CL" sz="1800" dirty="0"/>
          </a:p>
        </p:txBody>
      </p:sp>
      <p:pic>
        <p:nvPicPr>
          <p:cNvPr id="8" name="Imagen 7">
            <a:extLst>
              <a:ext uri="{FF2B5EF4-FFF2-40B4-BE49-F238E27FC236}">
                <a16:creationId xmlns:a16="http://schemas.microsoft.com/office/drawing/2014/main" id="{02BC1045-C0BF-D903-9F29-20A3D32E37CD}"/>
              </a:ext>
            </a:extLst>
          </p:cNvPr>
          <p:cNvPicPr>
            <a:picLocks noChangeAspect="1"/>
          </p:cNvPicPr>
          <p:nvPr/>
        </p:nvPicPr>
        <p:blipFill>
          <a:blip r:embed="rId8"/>
          <a:stretch>
            <a:fillRect/>
          </a:stretch>
        </p:blipFill>
        <p:spPr>
          <a:xfrm>
            <a:off x="5142308" y="1012280"/>
            <a:ext cx="3582700" cy="2015632"/>
          </a:xfrm>
          <a:prstGeom prst="rect">
            <a:avLst/>
          </a:prstGeom>
        </p:spPr>
      </p:pic>
      <p:pic>
        <p:nvPicPr>
          <p:cNvPr id="10" name="Imagen 9">
            <a:extLst>
              <a:ext uri="{FF2B5EF4-FFF2-40B4-BE49-F238E27FC236}">
                <a16:creationId xmlns:a16="http://schemas.microsoft.com/office/drawing/2014/main" id="{09450B34-8674-207F-2DB4-28FD8CD40061}"/>
              </a:ext>
            </a:extLst>
          </p:cNvPr>
          <p:cNvPicPr>
            <a:picLocks noChangeAspect="1"/>
          </p:cNvPicPr>
          <p:nvPr/>
        </p:nvPicPr>
        <p:blipFill>
          <a:blip r:embed="rId9"/>
          <a:stretch>
            <a:fillRect/>
          </a:stretch>
        </p:blipFill>
        <p:spPr>
          <a:xfrm>
            <a:off x="5242624" y="3219138"/>
            <a:ext cx="3382069" cy="1824164"/>
          </a:xfrm>
          <a:prstGeom prst="rect">
            <a:avLst/>
          </a:prstGeom>
        </p:spPr>
      </p:pic>
      <p:pic>
        <p:nvPicPr>
          <p:cNvPr id="13" name="Imagen 12">
            <a:extLst>
              <a:ext uri="{FF2B5EF4-FFF2-40B4-BE49-F238E27FC236}">
                <a16:creationId xmlns:a16="http://schemas.microsoft.com/office/drawing/2014/main" id="{C4F15F87-F510-295A-8BC7-32C045BBFBA5}"/>
              </a:ext>
            </a:extLst>
          </p:cNvPr>
          <p:cNvPicPr>
            <a:picLocks noChangeAspect="1"/>
          </p:cNvPicPr>
          <p:nvPr/>
        </p:nvPicPr>
        <p:blipFill>
          <a:blip r:embed="rId10"/>
          <a:stretch>
            <a:fillRect/>
          </a:stretch>
        </p:blipFill>
        <p:spPr>
          <a:xfrm>
            <a:off x="5242624" y="357129"/>
            <a:ext cx="3715098" cy="402105"/>
          </a:xfrm>
          <a:prstGeom prst="rect">
            <a:avLst/>
          </a:prstGeom>
        </p:spPr>
      </p:pic>
      <p:pic>
        <p:nvPicPr>
          <p:cNvPr id="15" name="Imagen 14">
            <a:extLst>
              <a:ext uri="{FF2B5EF4-FFF2-40B4-BE49-F238E27FC236}">
                <a16:creationId xmlns:a16="http://schemas.microsoft.com/office/drawing/2014/main" id="{901A4B86-E4BF-5CAD-B460-86BED468ED70}"/>
              </a:ext>
            </a:extLst>
          </p:cNvPr>
          <p:cNvPicPr>
            <a:picLocks noChangeAspect="1"/>
          </p:cNvPicPr>
          <p:nvPr/>
        </p:nvPicPr>
        <p:blipFill>
          <a:blip r:embed="rId11"/>
          <a:stretch>
            <a:fillRect/>
          </a:stretch>
        </p:blipFill>
        <p:spPr>
          <a:xfrm>
            <a:off x="6202074" y="831063"/>
            <a:ext cx="1914525" cy="266700"/>
          </a:xfrm>
          <a:prstGeom prst="rect">
            <a:avLst/>
          </a:prstGeom>
        </p:spPr>
      </p:pic>
      <p:pic>
        <p:nvPicPr>
          <p:cNvPr id="17" name="Imagen 16">
            <a:extLst>
              <a:ext uri="{FF2B5EF4-FFF2-40B4-BE49-F238E27FC236}">
                <a16:creationId xmlns:a16="http://schemas.microsoft.com/office/drawing/2014/main" id="{D3D97916-1B42-40EB-70AE-5BC58F76442C}"/>
              </a:ext>
            </a:extLst>
          </p:cNvPr>
          <p:cNvPicPr>
            <a:picLocks noChangeAspect="1"/>
          </p:cNvPicPr>
          <p:nvPr/>
        </p:nvPicPr>
        <p:blipFill>
          <a:blip r:embed="rId12"/>
          <a:stretch>
            <a:fillRect/>
          </a:stretch>
        </p:blipFill>
        <p:spPr>
          <a:xfrm>
            <a:off x="6130636" y="3089732"/>
            <a:ext cx="2057400" cy="238125"/>
          </a:xfrm>
          <a:prstGeom prst="rect">
            <a:avLst/>
          </a:prstGeom>
        </p:spPr>
      </p:pic>
      <p:pic>
        <p:nvPicPr>
          <p:cNvPr id="19" name="Imagen 18">
            <a:extLst>
              <a:ext uri="{FF2B5EF4-FFF2-40B4-BE49-F238E27FC236}">
                <a16:creationId xmlns:a16="http://schemas.microsoft.com/office/drawing/2014/main" id="{0977FFEC-EA60-185D-359F-10E9888DFDEC}"/>
              </a:ext>
            </a:extLst>
          </p:cNvPr>
          <p:cNvPicPr>
            <a:picLocks noChangeAspect="1"/>
          </p:cNvPicPr>
          <p:nvPr/>
        </p:nvPicPr>
        <p:blipFill>
          <a:blip r:embed="rId13"/>
          <a:stretch>
            <a:fillRect/>
          </a:stretch>
        </p:blipFill>
        <p:spPr>
          <a:xfrm>
            <a:off x="409575" y="1565824"/>
            <a:ext cx="4162425" cy="2924175"/>
          </a:xfrm>
          <a:prstGeom prst="rect">
            <a:avLst/>
          </a:prstGeom>
        </p:spPr>
      </p:pic>
    </p:spTree>
    <p:extLst>
      <p:ext uri="{BB962C8B-B14F-4D97-AF65-F5344CB8AC3E}">
        <p14:creationId xmlns:p14="http://schemas.microsoft.com/office/powerpoint/2010/main" val="492645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83C949C7-B66A-8AC1-70DC-59D127D04C6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A81A42D4-31E1-D521-E1EF-D7804D7243A9}"/>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A81A42D4-31E1-D521-E1EF-D7804D7243A9}"/>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F3BE2131-F7B2-8F2D-1CAC-706F7EEA0498}"/>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BC082040-9A37-53EB-4D70-DA33B159DB72}"/>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210CFC5-809E-DFF9-11A3-CF19E708596A}"/>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5B292815-763A-B3D9-08A7-53FA8D80842F}"/>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5. Ámbito Productos</a:t>
            </a:r>
          </a:p>
        </p:txBody>
      </p:sp>
      <p:sp>
        <p:nvSpPr>
          <p:cNvPr id="12" name="Marcador de texto 2">
            <a:extLst>
              <a:ext uri="{FF2B5EF4-FFF2-40B4-BE49-F238E27FC236}">
                <a16:creationId xmlns:a16="http://schemas.microsoft.com/office/drawing/2014/main" id="{69BFA149-9934-0400-386A-A916DEAEAB3B}"/>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Fiscalizaciones – Gestiones DR Tarapacá</a:t>
            </a:r>
            <a:endParaRPr lang="es-CL" altLang="es-CL" sz="1800" dirty="0"/>
          </a:p>
        </p:txBody>
      </p:sp>
      <p:graphicFrame>
        <p:nvGraphicFramePr>
          <p:cNvPr id="7" name="Gráfico 5">
            <a:extLst>
              <a:ext uri="{FF2B5EF4-FFF2-40B4-BE49-F238E27FC236}">
                <a16:creationId xmlns:a16="http://schemas.microsoft.com/office/drawing/2014/main" id="{8B92935F-82E4-8AD9-2267-45FCD883BDB4}"/>
              </a:ext>
            </a:extLst>
          </p:cNvPr>
          <p:cNvGraphicFramePr/>
          <p:nvPr>
            <p:extLst>
              <p:ext uri="{D42A27DB-BD31-4B8C-83A1-F6EECF244321}">
                <p14:modId xmlns:p14="http://schemas.microsoft.com/office/powerpoint/2010/main" val="3143793400"/>
              </p:ext>
            </p:extLst>
          </p:nvPr>
        </p:nvGraphicFramePr>
        <p:xfrm>
          <a:off x="1282262" y="1319153"/>
          <a:ext cx="6170589" cy="263273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 name="Tabla 14">
            <a:extLst>
              <a:ext uri="{FF2B5EF4-FFF2-40B4-BE49-F238E27FC236}">
                <a16:creationId xmlns:a16="http://schemas.microsoft.com/office/drawing/2014/main" id="{0EB6467A-5BF4-65D9-161D-FF395889EFA2}"/>
              </a:ext>
            </a:extLst>
          </p:cNvPr>
          <p:cNvGraphicFramePr>
            <a:graphicFrameLocks noGrp="1"/>
          </p:cNvGraphicFramePr>
          <p:nvPr>
            <p:extLst>
              <p:ext uri="{D42A27DB-BD31-4B8C-83A1-F6EECF244321}">
                <p14:modId xmlns:p14="http://schemas.microsoft.com/office/powerpoint/2010/main" val="4050604260"/>
              </p:ext>
            </p:extLst>
          </p:nvPr>
        </p:nvGraphicFramePr>
        <p:xfrm>
          <a:off x="2305050" y="4193040"/>
          <a:ext cx="4533900" cy="762000"/>
        </p:xfrm>
        <a:graphic>
          <a:graphicData uri="http://schemas.openxmlformats.org/drawingml/2006/table">
            <a:tbl>
              <a:tblPr>
                <a:tableStyleId>{5C22544A-7EE6-4342-B048-85BDC9FD1C3A}</a:tableStyleId>
              </a:tblPr>
              <a:tblGrid>
                <a:gridCol w="2133600">
                  <a:extLst>
                    <a:ext uri="{9D8B030D-6E8A-4147-A177-3AD203B41FA5}">
                      <a16:colId xmlns:a16="http://schemas.microsoft.com/office/drawing/2014/main" val="258303914"/>
                    </a:ext>
                  </a:extLst>
                </a:gridCol>
                <a:gridCol w="762000">
                  <a:extLst>
                    <a:ext uri="{9D8B030D-6E8A-4147-A177-3AD203B41FA5}">
                      <a16:colId xmlns:a16="http://schemas.microsoft.com/office/drawing/2014/main" val="2326095743"/>
                    </a:ext>
                  </a:extLst>
                </a:gridCol>
                <a:gridCol w="762000">
                  <a:extLst>
                    <a:ext uri="{9D8B030D-6E8A-4147-A177-3AD203B41FA5}">
                      <a16:colId xmlns:a16="http://schemas.microsoft.com/office/drawing/2014/main" val="6667576"/>
                    </a:ext>
                  </a:extLst>
                </a:gridCol>
                <a:gridCol w="876300">
                  <a:extLst>
                    <a:ext uri="{9D8B030D-6E8A-4147-A177-3AD203B41FA5}">
                      <a16:colId xmlns:a16="http://schemas.microsoft.com/office/drawing/2014/main" val="564924479"/>
                    </a:ext>
                  </a:extLst>
                </a:gridCol>
              </a:tblGrid>
              <a:tr h="190500">
                <a:tc>
                  <a:txBody>
                    <a:bodyPr/>
                    <a:lstStyle/>
                    <a:p>
                      <a:pPr algn="ctr" fontAlgn="b"/>
                      <a:r>
                        <a:rPr lang="es-CL" sz="900" u="none" strike="noStrike" dirty="0">
                          <a:effectLst/>
                        </a:rPr>
                        <a:t> </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Realizadas</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Rechazadas</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 Rechazadas</a:t>
                      </a:r>
                      <a:endParaRPr lang="es-CL" sz="9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4409590"/>
                  </a:ext>
                </a:extLst>
              </a:tr>
              <a:tr h="190500">
                <a:tc>
                  <a:txBody>
                    <a:bodyPr/>
                    <a:lstStyle/>
                    <a:p>
                      <a:pPr algn="l" fontAlgn="b"/>
                      <a:r>
                        <a:rPr lang="es-CL" sz="900" u="none" strike="noStrike" dirty="0">
                          <a:effectLst/>
                        </a:rPr>
                        <a:t>Inspección Técnico Documental</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0</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0</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0,0%</a:t>
                      </a:r>
                      <a:endParaRPr lang="es-CL" sz="9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06955148"/>
                  </a:ext>
                </a:extLst>
              </a:tr>
              <a:tr h="190500">
                <a:tc>
                  <a:txBody>
                    <a:bodyPr/>
                    <a:lstStyle/>
                    <a:p>
                      <a:pPr algn="l" fontAlgn="b"/>
                      <a:r>
                        <a:rPr lang="es-CL" sz="900" u="none" strike="noStrike" dirty="0">
                          <a:effectLst/>
                        </a:rPr>
                        <a:t>Inspección Técnico Terreno</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marR="0" algn="ctr" rtl="0" fontAlgn="b">
                        <a:lnSpc>
                          <a:spcPct val="100000"/>
                        </a:lnSpc>
                        <a:spcBef>
                          <a:spcPts val="0"/>
                        </a:spcBef>
                        <a:spcAft>
                          <a:spcPts val="0"/>
                        </a:spcAft>
                        <a:buClr>
                          <a:srgbClr val="000000"/>
                        </a:buClr>
                        <a:buFont typeface="Arial"/>
                      </a:pPr>
                      <a:r>
                        <a:rPr lang="es-ES" sz="900" b="0" i="0" u="none" strike="noStrike" cap="none" dirty="0">
                          <a:solidFill>
                            <a:schemeClr val="dk1"/>
                          </a:solidFill>
                          <a:effectLst/>
                          <a:latin typeface="+mn-lt"/>
                          <a:ea typeface="+mn-ea"/>
                          <a:cs typeface="+mn-cs"/>
                          <a:sym typeface="Arial"/>
                        </a:rPr>
                        <a:t>36</a:t>
                      </a:r>
                      <a:endParaRPr lang="es-CL" sz="900" b="0" i="0" u="none" strike="noStrike" cap="none" dirty="0">
                        <a:solidFill>
                          <a:schemeClr val="dk1"/>
                        </a:solidFill>
                        <a:effectLst/>
                        <a:latin typeface="+mn-lt"/>
                        <a:ea typeface="+mn-ea"/>
                        <a:cs typeface="+mn-cs"/>
                        <a:sym typeface="Arial"/>
                      </a:endParaRPr>
                    </a:p>
                  </a:txBody>
                  <a:tcPr marL="9525" marR="9525" marT="9525" marB="0" anchor="b"/>
                </a:tc>
                <a:tc>
                  <a:txBody>
                    <a:bodyPr/>
                    <a:lstStyle/>
                    <a:p>
                      <a:pPr algn="ctr" fontAlgn="b"/>
                      <a:r>
                        <a:rPr lang="es-ES" sz="900" b="0" i="0" u="none" strike="noStrike" dirty="0">
                          <a:solidFill>
                            <a:schemeClr val="dk1"/>
                          </a:solidFill>
                          <a:effectLst/>
                          <a:latin typeface="+mn-lt"/>
                        </a:rPr>
                        <a:t>15</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900" b="0" i="0" u="none" strike="noStrike" dirty="0">
                          <a:solidFill>
                            <a:srgbClr val="000000"/>
                          </a:solidFill>
                          <a:effectLst/>
                          <a:latin typeface="Calibri" panose="020F0502020204030204" pitchFamily="34" charset="0"/>
                        </a:rPr>
                        <a:t>41,6%</a:t>
                      </a:r>
                      <a:endParaRPr lang="es-CL" sz="9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0785808"/>
                  </a:ext>
                </a:extLst>
              </a:tr>
              <a:tr h="190500">
                <a:tc>
                  <a:txBody>
                    <a:bodyPr/>
                    <a:lstStyle/>
                    <a:p>
                      <a:pPr algn="l" fontAlgn="b"/>
                      <a:r>
                        <a:rPr lang="es-CL" sz="900" u="none" strike="noStrike" dirty="0">
                          <a:effectLst/>
                        </a:rPr>
                        <a:t>Inspecciones Totales</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L" sz="900" u="none" strike="noStrike" dirty="0">
                          <a:effectLst/>
                        </a:rPr>
                        <a:t>36</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ES" sz="900" b="0" i="0" u="none" strike="noStrike" dirty="0">
                          <a:solidFill>
                            <a:schemeClr val="dk1"/>
                          </a:solidFill>
                          <a:effectLst/>
                          <a:latin typeface="+mn-lt"/>
                        </a:rPr>
                        <a:t>15</a:t>
                      </a:r>
                      <a:endParaRPr lang="es-CL" sz="9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900" b="0" i="0" u="none" strike="noStrike" dirty="0">
                          <a:solidFill>
                            <a:srgbClr val="000000"/>
                          </a:solidFill>
                          <a:effectLst/>
                          <a:latin typeface="Calibri" panose="020F0502020204030204" pitchFamily="34" charset="0"/>
                        </a:rPr>
                        <a:t>41,6%</a:t>
                      </a:r>
                      <a:endParaRPr lang="es-CL" sz="9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17469809"/>
                  </a:ext>
                </a:extLst>
              </a:tr>
            </a:tbl>
          </a:graphicData>
        </a:graphic>
      </p:graphicFrame>
    </p:spTree>
    <p:extLst>
      <p:ext uri="{BB962C8B-B14F-4D97-AF65-F5344CB8AC3E}">
        <p14:creationId xmlns:p14="http://schemas.microsoft.com/office/powerpoint/2010/main" val="374279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7A705D75-9705-BE35-5469-A0BC4646400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39583ED8-7703-91BE-1D97-586616180974}"/>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39583ED8-7703-91BE-1D97-586616180974}"/>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50F1BBB2-09BB-5064-F4AE-EFEF7CAAA6DE}"/>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089CAE3E-8E20-D736-9247-9120FCD72110}"/>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0E42307-AB25-4936-331B-6D573DBEF474}"/>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504651F6-57CF-A502-3850-DCAD97D1A4E8}"/>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6. Reclamos</a:t>
            </a:r>
          </a:p>
        </p:txBody>
      </p:sp>
      <p:sp>
        <p:nvSpPr>
          <p:cNvPr id="12" name="Marcador de texto 2">
            <a:extLst>
              <a:ext uri="{FF2B5EF4-FFF2-40B4-BE49-F238E27FC236}">
                <a16:creationId xmlns:a16="http://schemas.microsoft.com/office/drawing/2014/main" id="{AC78C8E1-7D81-A760-FB2E-1BFFB33D5CB4}"/>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Ámbito Eléctrico – Presentados en Empresa de Distribución Eléctrica</a:t>
            </a:r>
            <a:endParaRPr lang="es-CL" altLang="es-CL" sz="1800" dirty="0"/>
          </a:p>
        </p:txBody>
      </p:sp>
      <p:pic>
        <p:nvPicPr>
          <p:cNvPr id="11" name="Imagen 10">
            <a:extLst>
              <a:ext uri="{FF2B5EF4-FFF2-40B4-BE49-F238E27FC236}">
                <a16:creationId xmlns:a16="http://schemas.microsoft.com/office/drawing/2014/main" id="{CBF14B41-9774-22F6-FA5F-2EC6FD9700CE}"/>
              </a:ext>
            </a:extLst>
          </p:cNvPr>
          <p:cNvPicPr>
            <a:picLocks noChangeAspect="1"/>
          </p:cNvPicPr>
          <p:nvPr/>
        </p:nvPicPr>
        <p:blipFill>
          <a:blip r:embed="rId8"/>
          <a:stretch>
            <a:fillRect/>
          </a:stretch>
        </p:blipFill>
        <p:spPr>
          <a:xfrm>
            <a:off x="1232599" y="1318675"/>
            <a:ext cx="6678802" cy="1964729"/>
          </a:xfrm>
          <a:prstGeom prst="rect">
            <a:avLst/>
          </a:prstGeom>
        </p:spPr>
      </p:pic>
      <p:pic>
        <p:nvPicPr>
          <p:cNvPr id="14" name="Imagen 13">
            <a:extLst>
              <a:ext uri="{FF2B5EF4-FFF2-40B4-BE49-F238E27FC236}">
                <a16:creationId xmlns:a16="http://schemas.microsoft.com/office/drawing/2014/main" id="{EED19661-8D56-9C4F-0FFE-286163C020FE}"/>
              </a:ext>
            </a:extLst>
          </p:cNvPr>
          <p:cNvPicPr>
            <a:picLocks noChangeAspect="1"/>
          </p:cNvPicPr>
          <p:nvPr/>
        </p:nvPicPr>
        <p:blipFill>
          <a:blip r:embed="rId9"/>
          <a:stretch>
            <a:fillRect/>
          </a:stretch>
        </p:blipFill>
        <p:spPr>
          <a:xfrm>
            <a:off x="1618593" y="3328860"/>
            <a:ext cx="5906814" cy="1728360"/>
          </a:xfrm>
          <a:prstGeom prst="rect">
            <a:avLst/>
          </a:prstGeom>
        </p:spPr>
      </p:pic>
    </p:spTree>
    <p:extLst>
      <p:ext uri="{BB962C8B-B14F-4D97-AF65-F5344CB8AC3E}">
        <p14:creationId xmlns:p14="http://schemas.microsoft.com/office/powerpoint/2010/main" val="1368062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D2BDCDA0-9BEE-A52A-C413-5A55E6D8B7F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ACC51CDD-7CA1-102B-D178-C55B2FB475EC}"/>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ACC51CDD-7CA1-102B-D178-C55B2FB475EC}"/>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DCBEA92A-45A5-C29C-5B72-3CCB7846422B}"/>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C2A63F89-DC9C-9341-E183-FF2DF6B93ABC}"/>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07FE6DEA-E5D8-F941-281E-A98713AC34DF}"/>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F773428C-97C9-1CCB-4CDC-437818F5A359}"/>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6. Reclamos</a:t>
            </a:r>
          </a:p>
        </p:txBody>
      </p:sp>
      <p:sp>
        <p:nvSpPr>
          <p:cNvPr id="12" name="Marcador de texto 2">
            <a:extLst>
              <a:ext uri="{FF2B5EF4-FFF2-40B4-BE49-F238E27FC236}">
                <a16:creationId xmlns:a16="http://schemas.microsoft.com/office/drawing/2014/main" id="{B5822A4F-3A97-4677-0B7F-EDEBA4D833C5}"/>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Ámbito Eléctrico – Presentados en SEC</a:t>
            </a:r>
            <a:endParaRPr lang="es-CL" altLang="es-CL" sz="1800" dirty="0"/>
          </a:p>
        </p:txBody>
      </p:sp>
      <p:pic>
        <p:nvPicPr>
          <p:cNvPr id="9" name="Imagen 8">
            <a:extLst>
              <a:ext uri="{FF2B5EF4-FFF2-40B4-BE49-F238E27FC236}">
                <a16:creationId xmlns:a16="http://schemas.microsoft.com/office/drawing/2014/main" id="{09C87493-C744-9C24-2FB5-7E54FDFD8C84}"/>
              </a:ext>
            </a:extLst>
          </p:cNvPr>
          <p:cNvPicPr>
            <a:picLocks noChangeAspect="1"/>
          </p:cNvPicPr>
          <p:nvPr/>
        </p:nvPicPr>
        <p:blipFill>
          <a:blip r:embed="rId8"/>
          <a:stretch>
            <a:fillRect/>
          </a:stretch>
        </p:blipFill>
        <p:spPr>
          <a:xfrm>
            <a:off x="1166019" y="1272573"/>
            <a:ext cx="6811962" cy="1961151"/>
          </a:xfrm>
          <a:prstGeom prst="rect">
            <a:avLst/>
          </a:prstGeom>
        </p:spPr>
      </p:pic>
      <p:pic>
        <p:nvPicPr>
          <p:cNvPr id="11" name="Imagen 10">
            <a:extLst>
              <a:ext uri="{FF2B5EF4-FFF2-40B4-BE49-F238E27FC236}">
                <a16:creationId xmlns:a16="http://schemas.microsoft.com/office/drawing/2014/main" id="{E243F684-BACB-3825-58C3-74BEB766F8B0}"/>
              </a:ext>
            </a:extLst>
          </p:cNvPr>
          <p:cNvPicPr>
            <a:picLocks noChangeAspect="1"/>
          </p:cNvPicPr>
          <p:nvPr/>
        </p:nvPicPr>
        <p:blipFill>
          <a:blip r:embed="rId9"/>
          <a:stretch>
            <a:fillRect/>
          </a:stretch>
        </p:blipFill>
        <p:spPr>
          <a:xfrm>
            <a:off x="1486348" y="3250573"/>
            <a:ext cx="6171304" cy="1868376"/>
          </a:xfrm>
          <a:prstGeom prst="rect">
            <a:avLst/>
          </a:prstGeom>
        </p:spPr>
      </p:pic>
    </p:spTree>
    <p:extLst>
      <p:ext uri="{BB962C8B-B14F-4D97-AF65-F5344CB8AC3E}">
        <p14:creationId xmlns:p14="http://schemas.microsoft.com/office/powerpoint/2010/main" val="2359391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9C73FB90-C5F5-BBC6-CBC8-0224BAEE04C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96CCD5DB-6CA8-3CAE-EDEA-F850ADE9F408}"/>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96CCD5DB-6CA8-3CAE-EDEA-F850ADE9F408}"/>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F1D84116-2CFB-7350-074F-44F7FADD536C}"/>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AA15765D-7D58-0304-E14A-2ACA51E83ABF}"/>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1BA309C5-5768-D071-A5CA-40DBD3A4CFA5}"/>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01AAD5EA-6D69-96B5-8B9E-48491251036A}"/>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6. Reclamos</a:t>
            </a:r>
          </a:p>
        </p:txBody>
      </p:sp>
      <p:sp>
        <p:nvSpPr>
          <p:cNvPr id="12" name="Marcador de texto 2">
            <a:extLst>
              <a:ext uri="{FF2B5EF4-FFF2-40B4-BE49-F238E27FC236}">
                <a16:creationId xmlns:a16="http://schemas.microsoft.com/office/drawing/2014/main" id="{9715D70D-9482-5B8A-255D-82E23894B95B}"/>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Ámbito Eléctrico – Resolución de Reclamos Presentados en SEC</a:t>
            </a:r>
            <a:endParaRPr lang="es-CL" altLang="es-CL" sz="1800" dirty="0"/>
          </a:p>
        </p:txBody>
      </p:sp>
      <p:pic>
        <p:nvPicPr>
          <p:cNvPr id="10" name="Picture 6">
            <a:extLst>
              <a:ext uri="{FF2B5EF4-FFF2-40B4-BE49-F238E27FC236}">
                <a16:creationId xmlns:a16="http://schemas.microsoft.com/office/drawing/2014/main" id="{C67F61A9-1E00-1B75-D1D1-EAF37DA90D30}"/>
              </a:ext>
            </a:extLst>
          </p:cNvPr>
          <p:cNvPicPr>
            <a:picLocks noChangeAspect="1"/>
          </p:cNvPicPr>
          <p:nvPr/>
        </p:nvPicPr>
        <p:blipFill>
          <a:blip r:embed="rId8"/>
          <a:stretch>
            <a:fillRect/>
          </a:stretch>
        </p:blipFill>
        <p:spPr>
          <a:xfrm>
            <a:off x="491619" y="3482343"/>
            <a:ext cx="1681766" cy="606042"/>
          </a:xfrm>
          <a:prstGeom prst="rect">
            <a:avLst/>
          </a:prstGeom>
        </p:spPr>
      </p:pic>
      <p:pic>
        <p:nvPicPr>
          <p:cNvPr id="13" name="Imagen 12">
            <a:extLst>
              <a:ext uri="{FF2B5EF4-FFF2-40B4-BE49-F238E27FC236}">
                <a16:creationId xmlns:a16="http://schemas.microsoft.com/office/drawing/2014/main" id="{08A7B1CC-37B2-EDFC-A665-224743CEB76F}"/>
              </a:ext>
            </a:extLst>
          </p:cNvPr>
          <p:cNvPicPr>
            <a:picLocks noChangeAspect="1"/>
          </p:cNvPicPr>
          <p:nvPr/>
        </p:nvPicPr>
        <p:blipFill>
          <a:blip r:embed="rId9"/>
          <a:stretch>
            <a:fillRect/>
          </a:stretch>
        </p:blipFill>
        <p:spPr>
          <a:xfrm>
            <a:off x="252248" y="1615127"/>
            <a:ext cx="8639504" cy="987850"/>
          </a:xfrm>
          <a:prstGeom prst="rect">
            <a:avLst/>
          </a:prstGeom>
        </p:spPr>
      </p:pic>
      <p:pic>
        <p:nvPicPr>
          <p:cNvPr id="8" name="Imagen 7">
            <a:extLst>
              <a:ext uri="{FF2B5EF4-FFF2-40B4-BE49-F238E27FC236}">
                <a16:creationId xmlns:a16="http://schemas.microsoft.com/office/drawing/2014/main" id="{997938B5-D2E2-2ED7-8CD1-2E7EB51BD130}"/>
              </a:ext>
            </a:extLst>
          </p:cNvPr>
          <p:cNvPicPr>
            <a:picLocks noChangeAspect="1"/>
          </p:cNvPicPr>
          <p:nvPr/>
        </p:nvPicPr>
        <p:blipFill>
          <a:blip r:embed="rId10"/>
          <a:stretch>
            <a:fillRect/>
          </a:stretch>
        </p:blipFill>
        <p:spPr>
          <a:xfrm>
            <a:off x="2474911" y="2908300"/>
            <a:ext cx="5416269" cy="1864424"/>
          </a:xfrm>
          <a:prstGeom prst="rect">
            <a:avLst/>
          </a:prstGeom>
        </p:spPr>
      </p:pic>
    </p:spTree>
    <p:extLst>
      <p:ext uri="{BB962C8B-B14F-4D97-AF65-F5344CB8AC3E}">
        <p14:creationId xmlns:p14="http://schemas.microsoft.com/office/powerpoint/2010/main" val="3707957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871918DC-2EDA-F11E-B4D7-3A41E6EFAC3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2D16DFEB-96CB-A7FF-B0F3-C4EAB13FCD16}"/>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2D16DFEB-96CB-A7FF-B0F3-C4EAB13FCD16}"/>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8932EC77-7324-49C1-BB89-B8577976E3D2}"/>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5410F0EC-0202-75E0-93BA-E7D2755836B6}"/>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0A1CF78D-6BFA-C206-E999-A06873521041}"/>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F1374BC8-AE9B-7642-A7C0-EB89B9C3BCE4}"/>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6. Reclamos</a:t>
            </a:r>
          </a:p>
        </p:txBody>
      </p:sp>
      <p:sp>
        <p:nvSpPr>
          <p:cNvPr id="12" name="Marcador de texto 2">
            <a:extLst>
              <a:ext uri="{FF2B5EF4-FFF2-40B4-BE49-F238E27FC236}">
                <a16:creationId xmlns:a16="http://schemas.microsoft.com/office/drawing/2014/main" id="{A7DB29B6-3A74-7E63-6D34-F6297436AD4E}"/>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Ámbito Combustibles – Realizados a Empresas Distribuidoras</a:t>
            </a:r>
            <a:endParaRPr lang="es-CL" altLang="es-CL" sz="1800" dirty="0"/>
          </a:p>
        </p:txBody>
      </p:sp>
      <p:pic>
        <p:nvPicPr>
          <p:cNvPr id="8" name="Imagen 7">
            <a:extLst>
              <a:ext uri="{FF2B5EF4-FFF2-40B4-BE49-F238E27FC236}">
                <a16:creationId xmlns:a16="http://schemas.microsoft.com/office/drawing/2014/main" id="{CF455675-BDB3-1509-98EB-50A4E12B9889}"/>
              </a:ext>
            </a:extLst>
          </p:cNvPr>
          <p:cNvPicPr>
            <a:picLocks noChangeAspect="1"/>
          </p:cNvPicPr>
          <p:nvPr/>
        </p:nvPicPr>
        <p:blipFill>
          <a:blip r:embed="rId8"/>
          <a:stretch>
            <a:fillRect/>
          </a:stretch>
        </p:blipFill>
        <p:spPr>
          <a:xfrm>
            <a:off x="269531" y="1655419"/>
            <a:ext cx="3590925" cy="2990850"/>
          </a:xfrm>
          <a:prstGeom prst="rect">
            <a:avLst/>
          </a:prstGeom>
        </p:spPr>
      </p:pic>
      <p:pic>
        <p:nvPicPr>
          <p:cNvPr id="15" name="Imagen 14">
            <a:extLst>
              <a:ext uri="{FF2B5EF4-FFF2-40B4-BE49-F238E27FC236}">
                <a16:creationId xmlns:a16="http://schemas.microsoft.com/office/drawing/2014/main" id="{6644F8BA-F208-A351-F0F2-D7CDB3DD54F5}"/>
              </a:ext>
            </a:extLst>
          </p:cNvPr>
          <p:cNvPicPr>
            <a:picLocks noChangeAspect="1"/>
          </p:cNvPicPr>
          <p:nvPr/>
        </p:nvPicPr>
        <p:blipFill>
          <a:blip r:embed="rId9"/>
          <a:stretch>
            <a:fillRect/>
          </a:stretch>
        </p:blipFill>
        <p:spPr>
          <a:xfrm>
            <a:off x="4263279" y="1655419"/>
            <a:ext cx="4371371" cy="481177"/>
          </a:xfrm>
          <a:prstGeom prst="rect">
            <a:avLst/>
          </a:prstGeom>
        </p:spPr>
      </p:pic>
      <p:pic>
        <p:nvPicPr>
          <p:cNvPr id="17" name="Imagen 16">
            <a:extLst>
              <a:ext uri="{FF2B5EF4-FFF2-40B4-BE49-F238E27FC236}">
                <a16:creationId xmlns:a16="http://schemas.microsoft.com/office/drawing/2014/main" id="{5E37812B-1E86-716A-8FD0-CCD9B3E0711F}"/>
              </a:ext>
            </a:extLst>
          </p:cNvPr>
          <p:cNvPicPr>
            <a:picLocks noChangeAspect="1"/>
          </p:cNvPicPr>
          <p:nvPr/>
        </p:nvPicPr>
        <p:blipFill>
          <a:blip r:embed="rId10"/>
          <a:stretch>
            <a:fillRect/>
          </a:stretch>
        </p:blipFill>
        <p:spPr>
          <a:xfrm>
            <a:off x="4263280" y="2136596"/>
            <a:ext cx="4371371" cy="2530335"/>
          </a:xfrm>
          <a:prstGeom prst="rect">
            <a:avLst/>
          </a:prstGeom>
        </p:spPr>
      </p:pic>
    </p:spTree>
    <p:extLst>
      <p:ext uri="{BB962C8B-B14F-4D97-AF65-F5344CB8AC3E}">
        <p14:creationId xmlns:p14="http://schemas.microsoft.com/office/powerpoint/2010/main" val="3847267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DBD0DC90-2F1A-06DA-BA75-8A7735DAE0E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4E61CDF8-D592-F38D-7819-CFB13AC18F04}"/>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4E61CDF8-D592-F38D-7819-CFB13AC18F04}"/>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6FBC5081-F228-8AC9-C375-03AA0F0F87DC}"/>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C8286B8D-063C-08BD-57E5-AD63A4CF6F62}"/>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588C6708-6325-600E-6C52-0862E069BA72}"/>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5249BCA2-8C6C-4AC7-72C7-D66320B2E555}"/>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6. Reclamos</a:t>
            </a:r>
          </a:p>
        </p:txBody>
      </p:sp>
      <p:sp>
        <p:nvSpPr>
          <p:cNvPr id="12" name="Marcador de texto 2">
            <a:extLst>
              <a:ext uri="{FF2B5EF4-FFF2-40B4-BE49-F238E27FC236}">
                <a16:creationId xmlns:a16="http://schemas.microsoft.com/office/drawing/2014/main" id="{99FDBA7C-A8A6-55DE-CCB4-1765D01F0A6B}"/>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Ámbito Combustibles – Realizados a Empresas Distribuidoras</a:t>
            </a:r>
            <a:endParaRPr lang="es-CL" altLang="es-CL" sz="1800" dirty="0"/>
          </a:p>
        </p:txBody>
      </p:sp>
      <p:pic>
        <p:nvPicPr>
          <p:cNvPr id="9" name="Imagen 8">
            <a:extLst>
              <a:ext uri="{FF2B5EF4-FFF2-40B4-BE49-F238E27FC236}">
                <a16:creationId xmlns:a16="http://schemas.microsoft.com/office/drawing/2014/main" id="{7B964E29-BEF3-6C52-2E8F-13F89324513F}"/>
              </a:ext>
            </a:extLst>
          </p:cNvPr>
          <p:cNvPicPr>
            <a:picLocks noChangeAspect="1"/>
          </p:cNvPicPr>
          <p:nvPr/>
        </p:nvPicPr>
        <p:blipFill>
          <a:blip r:embed="rId8"/>
          <a:stretch>
            <a:fillRect/>
          </a:stretch>
        </p:blipFill>
        <p:spPr>
          <a:xfrm>
            <a:off x="1094879" y="1295353"/>
            <a:ext cx="6954241" cy="1988051"/>
          </a:xfrm>
          <a:prstGeom prst="rect">
            <a:avLst/>
          </a:prstGeom>
        </p:spPr>
      </p:pic>
      <p:pic>
        <p:nvPicPr>
          <p:cNvPr id="11" name="Imagen 10">
            <a:extLst>
              <a:ext uri="{FF2B5EF4-FFF2-40B4-BE49-F238E27FC236}">
                <a16:creationId xmlns:a16="http://schemas.microsoft.com/office/drawing/2014/main" id="{6951CC32-86C4-2453-F16C-8E08E0662AA9}"/>
              </a:ext>
            </a:extLst>
          </p:cNvPr>
          <p:cNvPicPr>
            <a:picLocks noChangeAspect="1"/>
          </p:cNvPicPr>
          <p:nvPr/>
        </p:nvPicPr>
        <p:blipFill>
          <a:blip r:embed="rId9"/>
          <a:stretch>
            <a:fillRect/>
          </a:stretch>
        </p:blipFill>
        <p:spPr>
          <a:xfrm>
            <a:off x="1383433" y="3377209"/>
            <a:ext cx="6377132" cy="1631661"/>
          </a:xfrm>
          <a:prstGeom prst="rect">
            <a:avLst/>
          </a:prstGeom>
        </p:spPr>
      </p:pic>
    </p:spTree>
    <p:extLst>
      <p:ext uri="{BB962C8B-B14F-4D97-AF65-F5344CB8AC3E}">
        <p14:creationId xmlns:p14="http://schemas.microsoft.com/office/powerpoint/2010/main" val="2279463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55AB4F37-E173-0E6B-BC5A-CBAE2DEB997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AF1705A3-7897-EDDC-8045-65B4570D29D8}"/>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AF1705A3-7897-EDDC-8045-65B4570D29D8}"/>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A57F324B-F2C7-229B-E597-8E30BE43A86F}"/>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F727C32F-3E7F-4B7E-9BF5-3EA7CCA4AA86}"/>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39EE12A-C2A5-10F8-A1A2-63DA643EB78E}"/>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0E1B4350-0AEF-3960-8D52-5C9C560632AF}"/>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6. Reclamos</a:t>
            </a:r>
          </a:p>
        </p:txBody>
      </p:sp>
      <p:sp>
        <p:nvSpPr>
          <p:cNvPr id="12" name="Marcador de texto 2">
            <a:extLst>
              <a:ext uri="{FF2B5EF4-FFF2-40B4-BE49-F238E27FC236}">
                <a16:creationId xmlns:a16="http://schemas.microsoft.com/office/drawing/2014/main" id="{CBD3D81C-5DF1-3BBF-580B-C80E1007BC7A}"/>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Ámbito Combustibles – Resolución de Reclamos Presentados en SEC</a:t>
            </a:r>
            <a:endParaRPr lang="es-CL" altLang="es-CL" sz="1800" dirty="0"/>
          </a:p>
        </p:txBody>
      </p:sp>
      <p:pic>
        <p:nvPicPr>
          <p:cNvPr id="7" name="Imagen 6">
            <a:extLst>
              <a:ext uri="{FF2B5EF4-FFF2-40B4-BE49-F238E27FC236}">
                <a16:creationId xmlns:a16="http://schemas.microsoft.com/office/drawing/2014/main" id="{43C0A832-4BA1-B509-D773-7354F64816F4}"/>
              </a:ext>
            </a:extLst>
          </p:cNvPr>
          <p:cNvPicPr>
            <a:picLocks noChangeAspect="1"/>
          </p:cNvPicPr>
          <p:nvPr/>
        </p:nvPicPr>
        <p:blipFill>
          <a:blip r:embed="rId8"/>
          <a:stretch>
            <a:fillRect/>
          </a:stretch>
        </p:blipFill>
        <p:spPr>
          <a:xfrm>
            <a:off x="252248" y="1615127"/>
            <a:ext cx="8639504" cy="987850"/>
          </a:xfrm>
          <a:prstGeom prst="rect">
            <a:avLst/>
          </a:prstGeom>
        </p:spPr>
      </p:pic>
      <p:pic>
        <p:nvPicPr>
          <p:cNvPr id="9" name="Imagen 8">
            <a:extLst>
              <a:ext uri="{FF2B5EF4-FFF2-40B4-BE49-F238E27FC236}">
                <a16:creationId xmlns:a16="http://schemas.microsoft.com/office/drawing/2014/main" id="{A5BE3CAA-375B-203D-E747-8FA98337340F}"/>
              </a:ext>
            </a:extLst>
          </p:cNvPr>
          <p:cNvPicPr>
            <a:picLocks noChangeAspect="1"/>
          </p:cNvPicPr>
          <p:nvPr/>
        </p:nvPicPr>
        <p:blipFill>
          <a:blip r:embed="rId9"/>
          <a:stretch>
            <a:fillRect/>
          </a:stretch>
        </p:blipFill>
        <p:spPr>
          <a:xfrm>
            <a:off x="2400841" y="2879724"/>
            <a:ext cx="5336165" cy="1933575"/>
          </a:xfrm>
          <a:prstGeom prst="rect">
            <a:avLst/>
          </a:prstGeom>
        </p:spPr>
      </p:pic>
      <p:pic>
        <p:nvPicPr>
          <p:cNvPr id="13" name="Imagen 12">
            <a:extLst>
              <a:ext uri="{FF2B5EF4-FFF2-40B4-BE49-F238E27FC236}">
                <a16:creationId xmlns:a16="http://schemas.microsoft.com/office/drawing/2014/main" id="{691EE9A0-7A3A-2CDF-BAEE-9E1B3E40B1E9}"/>
              </a:ext>
            </a:extLst>
          </p:cNvPr>
          <p:cNvPicPr>
            <a:picLocks noChangeAspect="1"/>
          </p:cNvPicPr>
          <p:nvPr/>
        </p:nvPicPr>
        <p:blipFill>
          <a:blip r:embed="rId10"/>
          <a:stretch>
            <a:fillRect/>
          </a:stretch>
        </p:blipFill>
        <p:spPr>
          <a:xfrm>
            <a:off x="491264" y="3532186"/>
            <a:ext cx="1647825" cy="628650"/>
          </a:xfrm>
          <a:prstGeom prst="rect">
            <a:avLst/>
          </a:prstGeom>
        </p:spPr>
      </p:pic>
    </p:spTree>
    <p:extLst>
      <p:ext uri="{BB962C8B-B14F-4D97-AF65-F5344CB8AC3E}">
        <p14:creationId xmlns:p14="http://schemas.microsoft.com/office/powerpoint/2010/main" val="3711810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7290FCDA-E50E-854F-B3F1-DF808BDE006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F395F60C-D0B8-FA31-3CB9-CA643195DC0C}"/>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F395F60C-D0B8-FA31-3CB9-CA643195DC0C}"/>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11BEE011-C905-9AE5-A39F-2E4ADD366718}"/>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029A8B46-2935-5DC6-29EA-8348DC65BBAB}"/>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FD80F07D-BF9E-A785-1C38-C8BDFE39599C}"/>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2FD6DBB5-6851-3285-6BF7-9C937E19C826}"/>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7. Sanciones</a:t>
            </a:r>
          </a:p>
        </p:txBody>
      </p:sp>
      <p:sp>
        <p:nvSpPr>
          <p:cNvPr id="12" name="Marcador de texto 2">
            <a:extLst>
              <a:ext uri="{FF2B5EF4-FFF2-40B4-BE49-F238E27FC236}">
                <a16:creationId xmlns:a16="http://schemas.microsoft.com/office/drawing/2014/main" id="{675722DA-A91C-56E3-A820-23EA1A7E5699}"/>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Pago de Multas por Incumplimientos a la Normativa Vigente</a:t>
            </a:r>
            <a:endParaRPr lang="es-CL" altLang="es-CL" sz="1800" dirty="0"/>
          </a:p>
        </p:txBody>
      </p:sp>
      <p:sp>
        <p:nvSpPr>
          <p:cNvPr id="8" name="Rectangle 4">
            <a:extLst>
              <a:ext uri="{FF2B5EF4-FFF2-40B4-BE49-F238E27FC236}">
                <a16:creationId xmlns:a16="http://schemas.microsoft.com/office/drawing/2014/main" id="{13EA52CA-82C6-36A0-16EB-88A1B850FF1B}"/>
              </a:ext>
            </a:extLst>
          </p:cNvPr>
          <p:cNvSpPr/>
          <p:nvPr/>
        </p:nvSpPr>
        <p:spPr>
          <a:xfrm>
            <a:off x="731535" y="1467985"/>
            <a:ext cx="7408117" cy="523220"/>
          </a:xfrm>
          <a:prstGeom prst="rect">
            <a:avLst/>
          </a:prstGeom>
        </p:spPr>
        <p:txBody>
          <a:bodyPr wrap="square">
            <a:spAutoFit/>
          </a:bodyPr>
          <a:lstStyle/>
          <a:p>
            <a:pPr algn="just">
              <a:defRPr/>
            </a:pPr>
            <a:r>
              <a:rPr lang="es-CL" dirty="0">
                <a:solidFill>
                  <a:srgbClr val="002060"/>
                </a:solidFill>
              </a:rPr>
              <a:t>En la región de Tarapacá durante el año 2024, se cursaron sanciones 33 sanciones por un monto superior a los 320 Millones de Pesos.</a:t>
            </a:r>
            <a:endParaRPr lang="es-ES" dirty="0">
              <a:solidFill>
                <a:srgbClr val="002060"/>
              </a:solidFill>
            </a:endParaRPr>
          </a:p>
        </p:txBody>
      </p:sp>
      <p:pic>
        <p:nvPicPr>
          <p:cNvPr id="11" name="Imagen 10">
            <a:extLst>
              <a:ext uri="{FF2B5EF4-FFF2-40B4-BE49-F238E27FC236}">
                <a16:creationId xmlns:a16="http://schemas.microsoft.com/office/drawing/2014/main" id="{493CC651-8B7E-DFA2-BDD0-0096E21C7D3A}"/>
              </a:ext>
            </a:extLst>
          </p:cNvPr>
          <p:cNvPicPr>
            <a:picLocks noChangeAspect="1"/>
          </p:cNvPicPr>
          <p:nvPr/>
        </p:nvPicPr>
        <p:blipFill>
          <a:blip r:embed="rId8"/>
          <a:stretch>
            <a:fillRect/>
          </a:stretch>
        </p:blipFill>
        <p:spPr>
          <a:xfrm>
            <a:off x="864496" y="2420996"/>
            <a:ext cx="3429000" cy="2486025"/>
          </a:xfrm>
          <a:prstGeom prst="rect">
            <a:avLst/>
          </a:prstGeom>
        </p:spPr>
      </p:pic>
      <p:pic>
        <p:nvPicPr>
          <p:cNvPr id="14" name="Imagen 13">
            <a:extLst>
              <a:ext uri="{FF2B5EF4-FFF2-40B4-BE49-F238E27FC236}">
                <a16:creationId xmlns:a16="http://schemas.microsoft.com/office/drawing/2014/main" id="{73DF52C5-D310-50E7-CBED-AE742FA93D78}"/>
              </a:ext>
            </a:extLst>
          </p:cNvPr>
          <p:cNvPicPr>
            <a:picLocks noChangeAspect="1"/>
          </p:cNvPicPr>
          <p:nvPr/>
        </p:nvPicPr>
        <p:blipFill>
          <a:blip r:embed="rId9"/>
          <a:stretch>
            <a:fillRect/>
          </a:stretch>
        </p:blipFill>
        <p:spPr>
          <a:xfrm>
            <a:off x="4758278" y="2425759"/>
            <a:ext cx="3381375" cy="2476500"/>
          </a:xfrm>
          <a:prstGeom prst="rect">
            <a:avLst/>
          </a:prstGeom>
        </p:spPr>
      </p:pic>
    </p:spTree>
    <p:extLst>
      <p:ext uri="{BB962C8B-B14F-4D97-AF65-F5344CB8AC3E}">
        <p14:creationId xmlns:p14="http://schemas.microsoft.com/office/powerpoint/2010/main" val="1735686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6F5998B3-C15E-895B-FCF7-701EEDF191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AD1CB96B-D0E5-C00F-0785-DDDC3EAB6A07}"/>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AD1CB96B-D0E5-C00F-0785-DDDC3EAB6A07}"/>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191BA3AA-8EF7-6E6C-C277-C2E39953FA27}"/>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141C583B-F881-DE31-E706-D314E9000753}"/>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5C5B7319-1715-8A6C-60A7-2EDD44D946D8}"/>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82C1A605-E936-C249-7A4F-FA95A3BEF1B6}"/>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8. Compensaciones</a:t>
            </a:r>
          </a:p>
        </p:txBody>
      </p:sp>
      <p:sp>
        <p:nvSpPr>
          <p:cNvPr id="12" name="Marcador de texto 2">
            <a:extLst>
              <a:ext uri="{FF2B5EF4-FFF2-40B4-BE49-F238E27FC236}">
                <a16:creationId xmlns:a16="http://schemas.microsoft.com/office/drawing/2014/main" id="{8329AD0D-43CA-AD35-0029-1B722D73C61E}"/>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Región de Tarapacá</a:t>
            </a:r>
            <a:endParaRPr lang="es-CL" altLang="es-CL" sz="1800" dirty="0"/>
          </a:p>
        </p:txBody>
      </p:sp>
      <p:pic>
        <p:nvPicPr>
          <p:cNvPr id="7" name="Picture 14">
            <a:extLst>
              <a:ext uri="{FF2B5EF4-FFF2-40B4-BE49-F238E27FC236}">
                <a16:creationId xmlns:a16="http://schemas.microsoft.com/office/drawing/2014/main" id="{2601A3A8-D95C-D55F-1404-E77A6995B163}"/>
              </a:ext>
            </a:extLst>
          </p:cNvPr>
          <p:cNvPicPr>
            <a:picLocks noChangeAspect="1"/>
          </p:cNvPicPr>
          <p:nvPr/>
        </p:nvPicPr>
        <p:blipFill>
          <a:blip r:embed="rId8"/>
          <a:stretch>
            <a:fillRect/>
          </a:stretch>
        </p:blipFill>
        <p:spPr>
          <a:xfrm>
            <a:off x="7417072" y="688198"/>
            <a:ext cx="1400175" cy="1323975"/>
          </a:xfrm>
          <a:prstGeom prst="rect">
            <a:avLst/>
          </a:prstGeom>
        </p:spPr>
      </p:pic>
      <p:pic>
        <p:nvPicPr>
          <p:cNvPr id="11" name="Imagen 10">
            <a:extLst>
              <a:ext uri="{FF2B5EF4-FFF2-40B4-BE49-F238E27FC236}">
                <a16:creationId xmlns:a16="http://schemas.microsoft.com/office/drawing/2014/main" id="{0E487BA0-5452-C4A0-82C2-35215378472F}"/>
              </a:ext>
            </a:extLst>
          </p:cNvPr>
          <p:cNvPicPr>
            <a:picLocks noChangeAspect="1"/>
          </p:cNvPicPr>
          <p:nvPr/>
        </p:nvPicPr>
        <p:blipFill>
          <a:blip r:embed="rId9"/>
          <a:stretch>
            <a:fillRect/>
          </a:stretch>
        </p:blipFill>
        <p:spPr>
          <a:xfrm>
            <a:off x="1432061" y="2405225"/>
            <a:ext cx="6279878" cy="2234469"/>
          </a:xfrm>
          <a:prstGeom prst="rect">
            <a:avLst/>
          </a:prstGeom>
        </p:spPr>
      </p:pic>
    </p:spTree>
    <p:extLst>
      <p:ext uri="{BB962C8B-B14F-4D97-AF65-F5344CB8AC3E}">
        <p14:creationId xmlns:p14="http://schemas.microsoft.com/office/powerpoint/2010/main" val="1820711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DA508F2F-2F3C-F16E-9AF1-67AF1D422D2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4A37163B-7A61-AEEF-5676-9C06F4AB90E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4A37163B-7A61-AEEF-5676-9C06F4AB90E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09F837F5-936B-5D2B-CB43-E05E6D284473}"/>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3A1173A0-7489-F83B-D97E-2B505A8C64BB}"/>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3D39A7E-3C4F-01B2-0220-3BA50EF9B61A}"/>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27A7DE30-298B-5FFF-3CC1-D7671CFCDA80}"/>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9. ERNC</a:t>
            </a:r>
          </a:p>
        </p:txBody>
      </p:sp>
      <p:sp>
        <p:nvSpPr>
          <p:cNvPr id="12" name="Marcador de texto 2">
            <a:extLst>
              <a:ext uri="{FF2B5EF4-FFF2-40B4-BE49-F238E27FC236}">
                <a16:creationId xmlns:a16="http://schemas.microsoft.com/office/drawing/2014/main" id="{37690738-6057-CF0D-E740-4A031F5442D4}"/>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Energías Renovables No Convencionales</a:t>
            </a:r>
            <a:endParaRPr lang="es-CL" altLang="es-CL" sz="1800" dirty="0"/>
          </a:p>
        </p:txBody>
      </p:sp>
      <p:sp>
        <p:nvSpPr>
          <p:cNvPr id="9" name="CuadroTexto 8">
            <a:extLst>
              <a:ext uri="{FF2B5EF4-FFF2-40B4-BE49-F238E27FC236}">
                <a16:creationId xmlns:a16="http://schemas.microsoft.com/office/drawing/2014/main" id="{43C96954-5780-C139-D2DE-41C24060D03F}"/>
              </a:ext>
            </a:extLst>
          </p:cNvPr>
          <p:cNvSpPr txBox="1"/>
          <p:nvPr/>
        </p:nvSpPr>
        <p:spPr>
          <a:xfrm>
            <a:off x="326753" y="1338753"/>
            <a:ext cx="5349764" cy="307777"/>
          </a:xfrm>
          <a:prstGeom prst="rect">
            <a:avLst/>
          </a:prstGeom>
          <a:noFill/>
        </p:spPr>
        <p:txBody>
          <a:bodyPr wrap="square">
            <a:spAutoFit/>
          </a:bodyPr>
          <a:lstStyle/>
          <a:p>
            <a:pPr algn="just">
              <a:defRPr/>
            </a:pPr>
            <a:r>
              <a:rPr lang="es-CL" dirty="0">
                <a:solidFill>
                  <a:srgbClr val="002060"/>
                </a:solidFill>
              </a:rPr>
              <a:t>Instalaciones Residenciales Inscritas (Ley 21.118) en Tarapacá</a:t>
            </a:r>
            <a:endParaRPr lang="es-ES" dirty="0">
              <a:solidFill>
                <a:srgbClr val="002060"/>
              </a:solidFill>
            </a:endParaRPr>
          </a:p>
        </p:txBody>
      </p:sp>
      <p:pic>
        <p:nvPicPr>
          <p:cNvPr id="13" name="Imagen 12">
            <a:extLst>
              <a:ext uri="{FF2B5EF4-FFF2-40B4-BE49-F238E27FC236}">
                <a16:creationId xmlns:a16="http://schemas.microsoft.com/office/drawing/2014/main" id="{4567948D-C5EB-D1A0-E579-38E675979E1A}"/>
              </a:ext>
            </a:extLst>
          </p:cNvPr>
          <p:cNvPicPr>
            <a:picLocks noChangeAspect="1"/>
          </p:cNvPicPr>
          <p:nvPr/>
        </p:nvPicPr>
        <p:blipFill>
          <a:blip r:embed="rId8"/>
          <a:stretch>
            <a:fillRect/>
          </a:stretch>
        </p:blipFill>
        <p:spPr>
          <a:xfrm>
            <a:off x="326753" y="1860097"/>
            <a:ext cx="8412464" cy="2976814"/>
          </a:xfrm>
          <a:prstGeom prst="rect">
            <a:avLst/>
          </a:prstGeom>
        </p:spPr>
      </p:pic>
    </p:spTree>
    <p:extLst>
      <p:ext uri="{BB962C8B-B14F-4D97-AF65-F5344CB8AC3E}">
        <p14:creationId xmlns:p14="http://schemas.microsoft.com/office/powerpoint/2010/main" val="2023942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D460DD5C-1A05-7C7A-B866-E49918CEE17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FBFB6E9A-0EE6-DBB5-7C9C-1149B02063D3}"/>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FBFB6E9A-0EE6-DBB5-7C9C-1149B02063D3}"/>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D9B4B433-8919-7D56-FBC8-F4F19F9ACB96}"/>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E03B1063-2AE9-5D15-AF81-44D22D68A53F}"/>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DAF379F4-DE61-FF25-C318-5082FC72EEE6}"/>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F534B3ED-7F66-372C-E4E6-EA64EC5BA1CB}"/>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9. ERNC</a:t>
            </a:r>
          </a:p>
        </p:txBody>
      </p:sp>
      <p:sp>
        <p:nvSpPr>
          <p:cNvPr id="12" name="Marcador de texto 2">
            <a:extLst>
              <a:ext uri="{FF2B5EF4-FFF2-40B4-BE49-F238E27FC236}">
                <a16:creationId xmlns:a16="http://schemas.microsoft.com/office/drawing/2014/main" id="{F4DE04B1-339B-E82E-5E6B-D74FAAD100EA}"/>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Energías Renovables No Convencionales</a:t>
            </a:r>
            <a:endParaRPr lang="es-CL" altLang="es-CL" sz="1800" dirty="0"/>
          </a:p>
        </p:txBody>
      </p:sp>
      <p:sp>
        <p:nvSpPr>
          <p:cNvPr id="9" name="CuadroTexto 8">
            <a:extLst>
              <a:ext uri="{FF2B5EF4-FFF2-40B4-BE49-F238E27FC236}">
                <a16:creationId xmlns:a16="http://schemas.microsoft.com/office/drawing/2014/main" id="{9E6A2B44-0E93-8BAA-C0CF-92BB8652985E}"/>
              </a:ext>
            </a:extLst>
          </p:cNvPr>
          <p:cNvSpPr txBox="1"/>
          <p:nvPr/>
        </p:nvSpPr>
        <p:spPr>
          <a:xfrm>
            <a:off x="326753" y="1338753"/>
            <a:ext cx="5349764" cy="307777"/>
          </a:xfrm>
          <a:prstGeom prst="rect">
            <a:avLst/>
          </a:prstGeom>
          <a:noFill/>
        </p:spPr>
        <p:txBody>
          <a:bodyPr wrap="square">
            <a:spAutoFit/>
          </a:bodyPr>
          <a:lstStyle/>
          <a:p>
            <a:pPr algn="just">
              <a:defRPr/>
            </a:pPr>
            <a:r>
              <a:rPr lang="es-CL" dirty="0">
                <a:solidFill>
                  <a:srgbClr val="002060"/>
                </a:solidFill>
              </a:rPr>
              <a:t>Instalaciones Residenciales Inscritas (Ley 21.118) en Tarapacá</a:t>
            </a:r>
            <a:endParaRPr lang="es-ES" dirty="0">
              <a:solidFill>
                <a:srgbClr val="002060"/>
              </a:solidFill>
            </a:endParaRPr>
          </a:p>
        </p:txBody>
      </p:sp>
      <p:pic>
        <p:nvPicPr>
          <p:cNvPr id="10" name="Imagen 9">
            <a:extLst>
              <a:ext uri="{FF2B5EF4-FFF2-40B4-BE49-F238E27FC236}">
                <a16:creationId xmlns:a16="http://schemas.microsoft.com/office/drawing/2014/main" id="{D0A44620-AE60-E701-39BA-EE9A374FD28C}"/>
              </a:ext>
            </a:extLst>
          </p:cNvPr>
          <p:cNvPicPr>
            <a:picLocks noChangeAspect="1"/>
          </p:cNvPicPr>
          <p:nvPr/>
        </p:nvPicPr>
        <p:blipFill>
          <a:blip r:embed="rId8"/>
          <a:stretch>
            <a:fillRect/>
          </a:stretch>
        </p:blipFill>
        <p:spPr>
          <a:xfrm>
            <a:off x="225028" y="2161197"/>
            <a:ext cx="8693944" cy="2671547"/>
          </a:xfrm>
          <a:prstGeom prst="rect">
            <a:avLst/>
          </a:prstGeom>
        </p:spPr>
      </p:pic>
    </p:spTree>
    <p:extLst>
      <p:ext uri="{BB962C8B-B14F-4D97-AF65-F5344CB8AC3E}">
        <p14:creationId xmlns:p14="http://schemas.microsoft.com/office/powerpoint/2010/main" val="3710385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04B0C43D-C4B6-84CE-178A-D28C8B46186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9F51068D-9D42-2589-3D13-7B6B982C8B24}"/>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9F51068D-9D42-2589-3D13-7B6B982C8B24}"/>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89B4F77C-88B3-B9B0-CB54-E9B34F81AAB6}"/>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95249ACB-3C90-AF6C-279A-2D92725C03E8}"/>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500E50EC-C477-E6D8-4523-EC55A79A37D6}"/>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88BC549F-54F7-A16B-53D8-420F5B7FC83A}"/>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10. Declaración de Instalaciones</a:t>
            </a:r>
          </a:p>
        </p:txBody>
      </p:sp>
      <p:sp>
        <p:nvSpPr>
          <p:cNvPr id="12" name="Marcador de texto 2">
            <a:extLst>
              <a:ext uri="{FF2B5EF4-FFF2-40B4-BE49-F238E27FC236}">
                <a16:creationId xmlns:a16="http://schemas.microsoft.com/office/drawing/2014/main" id="{3C09A444-2EBC-8392-224A-F24246B016E3}"/>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Instalaciones Eléctricas Inscritas</a:t>
            </a:r>
            <a:endParaRPr lang="es-CL" altLang="es-CL" sz="1800" dirty="0"/>
          </a:p>
        </p:txBody>
      </p:sp>
      <p:pic>
        <p:nvPicPr>
          <p:cNvPr id="10" name="Imagen 9">
            <a:extLst>
              <a:ext uri="{FF2B5EF4-FFF2-40B4-BE49-F238E27FC236}">
                <a16:creationId xmlns:a16="http://schemas.microsoft.com/office/drawing/2014/main" id="{2EE06BA6-2A41-DD3B-4ECB-8EBD5411BF0B}"/>
              </a:ext>
            </a:extLst>
          </p:cNvPr>
          <p:cNvPicPr>
            <a:picLocks noChangeAspect="1"/>
          </p:cNvPicPr>
          <p:nvPr/>
        </p:nvPicPr>
        <p:blipFill>
          <a:blip r:embed="rId8"/>
          <a:stretch>
            <a:fillRect/>
          </a:stretch>
        </p:blipFill>
        <p:spPr>
          <a:xfrm>
            <a:off x="500062" y="1735591"/>
            <a:ext cx="8143875" cy="3095625"/>
          </a:xfrm>
          <a:prstGeom prst="rect">
            <a:avLst/>
          </a:prstGeom>
        </p:spPr>
      </p:pic>
      <p:pic>
        <p:nvPicPr>
          <p:cNvPr id="13" name="Imagen 12">
            <a:extLst>
              <a:ext uri="{FF2B5EF4-FFF2-40B4-BE49-F238E27FC236}">
                <a16:creationId xmlns:a16="http://schemas.microsoft.com/office/drawing/2014/main" id="{701C5FD3-8BAF-1739-FF75-243C31804DC6}"/>
              </a:ext>
            </a:extLst>
          </p:cNvPr>
          <p:cNvPicPr>
            <a:picLocks noChangeAspect="1"/>
          </p:cNvPicPr>
          <p:nvPr/>
        </p:nvPicPr>
        <p:blipFill>
          <a:blip r:embed="rId9"/>
          <a:stretch>
            <a:fillRect/>
          </a:stretch>
        </p:blipFill>
        <p:spPr>
          <a:xfrm>
            <a:off x="7739062" y="1860097"/>
            <a:ext cx="904875" cy="561975"/>
          </a:xfrm>
          <a:prstGeom prst="rect">
            <a:avLst/>
          </a:prstGeom>
        </p:spPr>
      </p:pic>
    </p:spTree>
    <p:extLst>
      <p:ext uri="{BB962C8B-B14F-4D97-AF65-F5344CB8AC3E}">
        <p14:creationId xmlns:p14="http://schemas.microsoft.com/office/powerpoint/2010/main" val="2978445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2F448CD4-9A5D-01AE-BB33-07A24BA59D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1BAD0B51-90DF-417F-BDD9-9A1DBE7FF68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1BAD0B51-90DF-417F-BDD9-9A1DBE7FF68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E8FFD5EB-EC6D-D3B8-70C5-C00E4613A22F}"/>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684679DE-9B9B-C52B-5461-2B70C32384A0}"/>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2C8BA1C1-4E20-2B71-1F7C-2CCD897257F7}"/>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79382D57-C5F1-B83E-A2D9-3FF29DEAC5E5}"/>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10. Declaración de Instalaciones</a:t>
            </a:r>
          </a:p>
        </p:txBody>
      </p:sp>
      <p:sp>
        <p:nvSpPr>
          <p:cNvPr id="12" name="Marcador de texto 2">
            <a:extLst>
              <a:ext uri="{FF2B5EF4-FFF2-40B4-BE49-F238E27FC236}">
                <a16:creationId xmlns:a16="http://schemas.microsoft.com/office/drawing/2014/main" id="{65AE5869-E170-513E-02BC-21310266B2B4}"/>
              </a:ext>
            </a:extLst>
          </p:cNvPr>
          <p:cNvSpPr txBox="1">
            <a:spLocks noChangeArrowheads="1"/>
          </p:cNvSpPr>
          <p:nvPr/>
        </p:nvSpPr>
        <p:spPr>
          <a:xfrm>
            <a:off x="326753" y="950460"/>
            <a:ext cx="10374313" cy="90963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80000"/>
              </a:lnSpc>
              <a:defRPr/>
            </a:pPr>
            <a:r>
              <a:rPr lang="es-ES" sz="1800" dirty="0">
                <a:solidFill>
                  <a:srgbClr val="3547C7"/>
                </a:solidFill>
                <a:latin typeface="Montserrat"/>
              </a:rPr>
              <a:t>Instalaciones de Gas Inscritas</a:t>
            </a:r>
            <a:endParaRPr lang="es-CL" altLang="es-CL" sz="1800" dirty="0"/>
          </a:p>
        </p:txBody>
      </p:sp>
      <p:pic>
        <p:nvPicPr>
          <p:cNvPr id="8" name="Imagen 7">
            <a:extLst>
              <a:ext uri="{FF2B5EF4-FFF2-40B4-BE49-F238E27FC236}">
                <a16:creationId xmlns:a16="http://schemas.microsoft.com/office/drawing/2014/main" id="{5459049E-3C32-5BFE-A26E-CD674B53DC20}"/>
              </a:ext>
            </a:extLst>
          </p:cNvPr>
          <p:cNvPicPr>
            <a:picLocks noChangeAspect="1"/>
          </p:cNvPicPr>
          <p:nvPr/>
        </p:nvPicPr>
        <p:blipFill>
          <a:blip r:embed="rId8"/>
          <a:stretch>
            <a:fillRect/>
          </a:stretch>
        </p:blipFill>
        <p:spPr>
          <a:xfrm>
            <a:off x="457200" y="1860097"/>
            <a:ext cx="8229600" cy="2895600"/>
          </a:xfrm>
          <a:prstGeom prst="rect">
            <a:avLst/>
          </a:prstGeom>
        </p:spPr>
      </p:pic>
      <p:pic>
        <p:nvPicPr>
          <p:cNvPr id="9" name="Imagen 8">
            <a:extLst>
              <a:ext uri="{FF2B5EF4-FFF2-40B4-BE49-F238E27FC236}">
                <a16:creationId xmlns:a16="http://schemas.microsoft.com/office/drawing/2014/main" id="{A6CA568A-F25B-7F9A-1259-2A1F71183494}"/>
              </a:ext>
            </a:extLst>
          </p:cNvPr>
          <p:cNvPicPr>
            <a:picLocks noChangeAspect="1"/>
          </p:cNvPicPr>
          <p:nvPr/>
        </p:nvPicPr>
        <p:blipFill>
          <a:blip r:embed="rId9"/>
          <a:stretch>
            <a:fillRect/>
          </a:stretch>
        </p:blipFill>
        <p:spPr>
          <a:xfrm>
            <a:off x="7781925" y="1864626"/>
            <a:ext cx="904875" cy="561975"/>
          </a:xfrm>
          <a:prstGeom prst="rect">
            <a:avLst/>
          </a:prstGeom>
        </p:spPr>
      </p:pic>
    </p:spTree>
    <p:extLst>
      <p:ext uri="{BB962C8B-B14F-4D97-AF65-F5344CB8AC3E}">
        <p14:creationId xmlns:p14="http://schemas.microsoft.com/office/powerpoint/2010/main" val="1335938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6A1EE394-A0AD-535D-0EFD-854D9A7A183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97FFC2F4-13C4-84C4-16BF-7FF7BEB39C95}"/>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97FFC2F4-13C4-84C4-16BF-7FF7BEB39C95}"/>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1131535A-5E5D-4E5C-53FC-706C481870D4}"/>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E00D9723-51EF-D503-0106-DB6C99709833}"/>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E22F5731-C611-C1AB-AB68-9625BB9BE2D8}"/>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2BED067E-A2A3-61F1-085C-F425B1533351}"/>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11. SEC en la Prensa</a:t>
            </a:r>
          </a:p>
        </p:txBody>
      </p:sp>
      <p:pic>
        <p:nvPicPr>
          <p:cNvPr id="8" name="Imagen 7" descr="Captura de pantalla de un periódico&#10;&#10;El contenido generado por IA puede ser incorrecto.">
            <a:extLst>
              <a:ext uri="{FF2B5EF4-FFF2-40B4-BE49-F238E27FC236}">
                <a16:creationId xmlns:a16="http://schemas.microsoft.com/office/drawing/2014/main" id="{3EF81719-820E-B3AD-BC67-166DC49A9E3B}"/>
              </a:ext>
            </a:extLst>
          </p:cNvPr>
          <p:cNvPicPr>
            <a:picLocks noChangeAspect="1"/>
          </p:cNvPicPr>
          <p:nvPr/>
        </p:nvPicPr>
        <p:blipFill>
          <a:blip r:embed="rId8"/>
          <a:stretch>
            <a:fillRect/>
          </a:stretch>
        </p:blipFill>
        <p:spPr>
          <a:xfrm>
            <a:off x="186278" y="1074934"/>
            <a:ext cx="1884320" cy="1603385"/>
          </a:xfrm>
          <a:prstGeom prst="rect">
            <a:avLst/>
          </a:prstGeom>
        </p:spPr>
      </p:pic>
      <p:pic>
        <p:nvPicPr>
          <p:cNvPr id="10" name="Imagen 9" descr="Captura de pantalla de un celular con texto e imagen&#10;&#10;El contenido generado por IA puede ser incorrecto.">
            <a:extLst>
              <a:ext uri="{FF2B5EF4-FFF2-40B4-BE49-F238E27FC236}">
                <a16:creationId xmlns:a16="http://schemas.microsoft.com/office/drawing/2014/main" id="{94EC64B6-4686-E72F-91CF-279E427B33A5}"/>
              </a:ext>
            </a:extLst>
          </p:cNvPr>
          <p:cNvPicPr>
            <a:picLocks noChangeAspect="1"/>
          </p:cNvPicPr>
          <p:nvPr/>
        </p:nvPicPr>
        <p:blipFill>
          <a:blip r:embed="rId9"/>
          <a:stretch>
            <a:fillRect/>
          </a:stretch>
        </p:blipFill>
        <p:spPr>
          <a:xfrm>
            <a:off x="6700718" y="189660"/>
            <a:ext cx="2309641" cy="1610566"/>
          </a:xfrm>
          <a:prstGeom prst="rect">
            <a:avLst/>
          </a:prstGeom>
        </p:spPr>
      </p:pic>
      <p:pic>
        <p:nvPicPr>
          <p:cNvPr id="12" name="Imagen 11" descr="Captura de pantalla de un periódico&#10;&#10;El contenido generado por IA puede ser incorrecto.">
            <a:extLst>
              <a:ext uri="{FF2B5EF4-FFF2-40B4-BE49-F238E27FC236}">
                <a16:creationId xmlns:a16="http://schemas.microsoft.com/office/drawing/2014/main" id="{42E0553D-6E28-F75C-DFB7-43C838A591B6}"/>
              </a:ext>
            </a:extLst>
          </p:cNvPr>
          <p:cNvPicPr>
            <a:picLocks noChangeAspect="1"/>
          </p:cNvPicPr>
          <p:nvPr/>
        </p:nvPicPr>
        <p:blipFill>
          <a:blip r:embed="rId10"/>
          <a:stretch>
            <a:fillRect/>
          </a:stretch>
        </p:blipFill>
        <p:spPr>
          <a:xfrm>
            <a:off x="6969219" y="1862644"/>
            <a:ext cx="1988503" cy="2754863"/>
          </a:xfrm>
          <a:prstGeom prst="rect">
            <a:avLst/>
          </a:prstGeom>
        </p:spPr>
      </p:pic>
      <p:pic>
        <p:nvPicPr>
          <p:cNvPr id="14" name="Imagen 13" descr="Interfaz de usuario gráfica, Texto, Aplicación, Correo electrónico&#10;&#10;El contenido generado por IA puede ser incorrecto.">
            <a:extLst>
              <a:ext uri="{FF2B5EF4-FFF2-40B4-BE49-F238E27FC236}">
                <a16:creationId xmlns:a16="http://schemas.microsoft.com/office/drawing/2014/main" id="{719C54D7-7D6B-ADC5-6EEE-0E750A9CD1B4}"/>
              </a:ext>
            </a:extLst>
          </p:cNvPr>
          <p:cNvPicPr>
            <a:picLocks noChangeAspect="1"/>
          </p:cNvPicPr>
          <p:nvPr/>
        </p:nvPicPr>
        <p:blipFill>
          <a:blip r:embed="rId11"/>
          <a:srcRect l="8102" t="37279" r="6473" b="9641"/>
          <a:stretch/>
        </p:blipFill>
        <p:spPr>
          <a:xfrm>
            <a:off x="624760" y="3914015"/>
            <a:ext cx="3374852" cy="1165258"/>
          </a:xfrm>
          <a:prstGeom prst="rect">
            <a:avLst/>
          </a:prstGeom>
        </p:spPr>
      </p:pic>
      <p:pic>
        <p:nvPicPr>
          <p:cNvPr id="16" name="Imagen 15" descr="Interfaz de usuario gráfica, Sitio web&#10;&#10;El contenido generado por IA puede ser incorrecto.">
            <a:extLst>
              <a:ext uri="{FF2B5EF4-FFF2-40B4-BE49-F238E27FC236}">
                <a16:creationId xmlns:a16="http://schemas.microsoft.com/office/drawing/2014/main" id="{2163AD27-BABD-AF6A-5001-B8E57B62A7B9}"/>
              </a:ext>
            </a:extLst>
          </p:cNvPr>
          <p:cNvPicPr>
            <a:picLocks noChangeAspect="1"/>
          </p:cNvPicPr>
          <p:nvPr/>
        </p:nvPicPr>
        <p:blipFill>
          <a:blip r:embed="rId12"/>
          <a:srcRect l="17808" t="13704" r="1933" b="60272"/>
          <a:stretch/>
        </p:blipFill>
        <p:spPr>
          <a:xfrm>
            <a:off x="515214" y="2795891"/>
            <a:ext cx="3484398" cy="1043622"/>
          </a:xfrm>
          <a:prstGeom prst="rect">
            <a:avLst/>
          </a:prstGeom>
        </p:spPr>
      </p:pic>
      <p:pic>
        <p:nvPicPr>
          <p:cNvPr id="18" name="Imagen 17">
            <a:extLst>
              <a:ext uri="{FF2B5EF4-FFF2-40B4-BE49-F238E27FC236}">
                <a16:creationId xmlns:a16="http://schemas.microsoft.com/office/drawing/2014/main" id="{4CA41DAE-D367-3D0E-D72B-E5583473BC0F}"/>
              </a:ext>
            </a:extLst>
          </p:cNvPr>
          <p:cNvPicPr>
            <a:picLocks noChangeAspect="1"/>
          </p:cNvPicPr>
          <p:nvPr/>
        </p:nvPicPr>
        <p:blipFill>
          <a:blip r:embed="rId13"/>
          <a:stretch>
            <a:fillRect/>
          </a:stretch>
        </p:blipFill>
        <p:spPr>
          <a:xfrm>
            <a:off x="4458664" y="255016"/>
            <a:ext cx="2190010" cy="1544238"/>
          </a:xfrm>
          <a:prstGeom prst="rect">
            <a:avLst/>
          </a:prstGeom>
        </p:spPr>
      </p:pic>
      <p:pic>
        <p:nvPicPr>
          <p:cNvPr id="20" name="Imagen 19">
            <a:extLst>
              <a:ext uri="{FF2B5EF4-FFF2-40B4-BE49-F238E27FC236}">
                <a16:creationId xmlns:a16="http://schemas.microsoft.com/office/drawing/2014/main" id="{EF3FEF63-1C4E-27D4-2DEC-7F55ABCE0FA5}"/>
              </a:ext>
            </a:extLst>
          </p:cNvPr>
          <p:cNvPicPr>
            <a:picLocks noChangeAspect="1"/>
          </p:cNvPicPr>
          <p:nvPr/>
        </p:nvPicPr>
        <p:blipFill>
          <a:blip r:embed="rId14"/>
          <a:stretch>
            <a:fillRect/>
          </a:stretch>
        </p:blipFill>
        <p:spPr>
          <a:xfrm>
            <a:off x="4504159" y="1869477"/>
            <a:ext cx="2144515" cy="1603385"/>
          </a:xfrm>
          <a:prstGeom prst="rect">
            <a:avLst/>
          </a:prstGeom>
        </p:spPr>
      </p:pic>
      <p:pic>
        <p:nvPicPr>
          <p:cNvPr id="22" name="Imagen 21">
            <a:extLst>
              <a:ext uri="{FF2B5EF4-FFF2-40B4-BE49-F238E27FC236}">
                <a16:creationId xmlns:a16="http://schemas.microsoft.com/office/drawing/2014/main" id="{EE9DD820-7E6E-5C7C-0315-329D1C8B8BD2}"/>
              </a:ext>
            </a:extLst>
          </p:cNvPr>
          <p:cNvPicPr>
            <a:picLocks noChangeAspect="1"/>
          </p:cNvPicPr>
          <p:nvPr/>
        </p:nvPicPr>
        <p:blipFill>
          <a:blip r:embed="rId15"/>
          <a:stretch>
            <a:fillRect/>
          </a:stretch>
        </p:blipFill>
        <p:spPr>
          <a:xfrm>
            <a:off x="2132558" y="1107171"/>
            <a:ext cx="2309641" cy="1603386"/>
          </a:xfrm>
          <a:prstGeom prst="rect">
            <a:avLst/>
          </a:prstGeom>
        </p:spPr>
      </p:pic>
      <p:pic>
        <p:nvPicPr>
          <p:cNvPr id="24" name="Imagen 23">
            <a:extLst>
              <a:ext uri="{FF2B5EF4-FFF2-40B4-BE49-F238E27FC236}">
                <a16:creationId xmlns:a16="http://schemas.microsoft.com/office/drawing/2014/main" id="{2D945AE8-FFD2-45AF-552D-1B4D364112B2}"/>
              </a:ext>
            </a:extLst>
          </p:cNvPr>
          <p:cNvPicPr>
            <a:picLocks noChangeAspect="1"/>
          </p:cNvPicPr>
          <p:nvPr/>
        </p:nvPicPr>
        <p:blipFill>
          <a:blip r:embed="rId16"/>
          <a:stretch>
            <a:fillRect/>
          </a:stretch>
        </p:blipFill>
        <p:spPr>
          <a:xfrm>
            <a:off x="4404857" y="3551637"/>
            <a:ext cx="2516686" cy="1544238"/>
          </a:xfrm>
          <a:prstGeom prst="rect">
            <a:avLst/>
          </a:prstGeom>
        </p:spPr>
      </p:pic>
    </p:spTree>
    <p:extLst>
      <p:ext uri="{BB962C8B-B14F-4D97-AF65-F5344CB8AC3E}">
        <p14:creationId xmlns:p14="http://schemas.microsoft.com/office/powerpoint/2010/main" val="688136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A6692FDB-6E2E-C1D0-EB98-B56B3E5A4C7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4F753211-B20F-AA99-0EC5-C1043DD1EC1C}"/>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4F753211-B20F-AA99-0EC5-C1043DD1EC1C}"/>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422400AB-0E0A-CA8D-0917-2F19DA07A45C}"/>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EFDA6D7F-93CA-D268-6991-8A1BE16C8AB3}"/>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ADAF91E6-4427-711A-A14F-F74B46E30546}"/>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8546C8A4-4650-0ADD-1963-7A4D7A15313E}"/>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12. SEC en Terreno</a:t>
            </a:r>
          </a:p>
        </p:txBody>
      </p:sp>
      <p:pic>
        <p:nvPicPr>
          <p:cNvPr id="13" name="Imagen 12">
            <a:extLst>
              <a:ext uri="{FF2B5EF4-FFF2-40B4-BE49-F238E27FC236}">
                <a16:creationId xmlns:a16="http://schemas.microsoft.com/office/drawing/2014/main" id="{AD0F26F7-2704-219A-36FC-C4B1C63D0AE5}"/>
              </a:ext>
            </a:extLst>
          </p:cNvPr>
          <p:cNvPicPr>
            <a:picLocks noChangeAspect="1"/>
          </p:cNvPicPr>
          <p:nvPr/>
        </p:nvPicPr>
        <p:blipFill>
          <a:blip r:embed="rId8"/>
          <a:srcRect t="12519"/>
          <a:stretch/>
        </p:blipFill>
        <p:spPr>
          <a:xfrm>
            <a:off x="7137336" y="346439"/>
            <a:ext cx="1452855" cy="2708106"/>
          </a:xfrm>
          <a:prstGeom prst="rect">
            <a:avLst/>
          </a:prstGeom>
        </p:spPr>
      </p:pic>
      <p:pic>
        <p:nvPicPr>
          <p:cNvPr id="15" name="Imagen 14">
            <a:extLst>
              <a:ext uri="{FF2B5EF4-FFF2-40B4-BE49-F238E27FC236}">
                <a16:creationId xmlns:a16="http://schemas.microsoft.com/office/drawing/2014/main" id="{6EA546C2-D307-C70F-691C-286AC4A9CFB4}"/>
              </a:ext>
            </a:extLst>
          </p:cNvPr>
          <p:cNvPicPr>
            <a:picLocks noChangeAspect="1"/>
          </p:cNvPicPr>
          <p:nvPr/>
        </p:nvPicPr>
        <p:blipFill>
          <a:blip r:embed="rId9"/>
          <a:srcRect t="12498"/>
          <a:stretch/>
        </p:blipFill>
        <p:spPr>
          <a:xfrm>
            <a:off x="5474927" y="346439"/>
            <a:ext cx="1582253" cy="2708106"/>
          </a:xfrm>
          <a:prstGeom prst="rect">
            <a:avLst/>
          </a:prstGeom>
        </p:spPr>
      </p:pic>
      <p:pic>
        <p:nvPicPr>
          <p:cNvPr id="17" name="Imagen 16">
            <a:extLst>
              <a:ext uri="{FF2B5EF4-FFF2-40B4-BE49-F238E27FC236}">
                <a16:creationId xmlns:a16="http://schemas.microsoft.com/office/drawing/2014/main" id="{CB8BCF09-A9C3-B31F-3F66-AD7B11E244B7}"/>
              </a:ext>
            </a:extLst>
          </p:cNvPr>
          <p:cNvPicPr>
            <a:picLocks noChangeAspect="1"/>
          </p:cNvPicPr>
          <p:nvPr/>
        </p:nvPicPr>
        <p:blipFill>
          <a:blip r:embed="rId10"/>
          <a:srcRect l="-1557" t="-2816" r="1557" b="19426"/>
          <a:stretch/>
        </p:blipFill>
        <p:spPr>
          <a:xfrm>
            <a:off x="223625" y="3054545"/>
            <a:ext cx="2008755" cy="2016733"/>
          </a:xfrm>
          <a:prstGeom prst="rect">
            <a:avLst/>
          </a:prstGeom>
        </p:spPr>
      </p:pic>
      <p:pic>
        <p:nvPicPr>
          <p:cNvPr id="19" name="Imagen 18">
            <a:extLst>
              <a:ext uri="{FF2B5EF4-FFF2-40B4-BE49-F238E27FC236}">
                <a16:creationId xmlns:a16="http://schemas.microsoft.com/office/drawing/2014/main" id="{3663277D-8750-FDF5-468D-6C7F734E7940}"/>
              </a:ext>
            </a:extLst>
          </p:cNvPr>
          <p:cNvPicPr>
            <a:picLocks noChangeAspect="1"/>
          </p:cNvPicPr>
          <p:nvPr/>
        </p:nvPicPr>
        <p:blipFill>
          <a:blip r:embed="rId11"/>
          <a:stretch>
            <a:fillRect/>
          </a:stretch>
        </p:blipFill>
        <p:spPr>
          <a:xfrm>
            <a:off x="259172" y="1056373"/>
            <a:ext cx="1973208" cy="1998172"/>
          </a:xfrm>
          <a:prstGeom prst="rect">
            <a:avLst/>
          </a:prstGeom>
        </p:spPr>
      </p:pic>
      <p:pic>
        <p:nvPicPr>
          <p:cNvPr id="21" name="Imagen 20">
            <a:extLst>
              <a:ext uri="{FF2B5EF4-FFF2-40B4-BE49-F238E27FC236}">
                <a16:creationId xmlns:a16="http://schemas.microsoft.com/office/drawing/2014/main" id="{3BDD4194-78C3-B67D-D337-C6E64CBEF871}"/>
              </a:ext>
            </a:extLst>
          </p:cNvPr>
          <p:cNvPicPr>
            <a:picLocks noChangeAspect="1"/>
          </p:cNvPicPr>
          <p:nvPr/>
        </p:nvPicPr>
        <p:blipFill>
          <a:blip r:embed="rId12"/>
          <a:srcRect r="17231"/>
          <a:stretch/>
        </p:blipFill>
        <p:spPr>
          <a:xfrm>
            <a:off x="5333526" y="3132253"/>
            <a:ext cx="3225945" cy="1933582"/>
          </a:xfrm>
          <a:prstGeom prst="rect">
            <a:avLst/>
          </a:prstGeom>
        </p:spPr>
      </p:pic>
      <p:pic>
        <p:nvPicPr>
          <p:cNvPr id="23" name="Imagen 22">
            <a:extLst>
              <a:ext uri="{FF2B5EF4-FFF2-40B4-BE49-F238E27FC236}">
                <a16:creationId xmlns:a16="http://schemas.microsoft.com/office/drawing/2014/main" id="{BF0E1705-13A6-777E-CC8D-59EAA1E90B1D}"/>
              </a:ext>
            </a:extLst>
          </p:cNvPr>
          <p:cNvPicPr>
            <a:picLocks noChangeAspect="1"/>
          </p:cNvPicPr>
          <p:nvPr/>
        </p:nvPicPr>
        <p:blipFill>
          <a:blip r:embed="rId13"/>
          <a:stretch>
            <a:fillRect/>
          </a:stretch>
        </p:blipFill>
        <p:spPr>
          <a:xfrm>
            <a:off x="2364293" y="3137694"/>
            <a:ext cx="2874680" cy="1933583"/>
          </a:xfrm>
          <a:prstGeom prst="rect">
            <a:avLst/>
          </a:prstGeom>
        </p:spPr>
      </p:pic>
      <p:pic>
        <p:nvPicPr>
          <p:cNvPr id="25" name="Imagen 24">
            <a:extLst>
              <a:ext uri="{FF2B5EF4-FFF2-40B4-BE49-F238E27FC236}">
                <a16:creationId xmlns:a16="http://schemas.microsoft.com/office/drawing/2014/main" id="{79BFC7C6-2F3F-E038-4CFE-C1A16DE5AA97}"/>
              </a:ext>
            </a:extLst>
          </p:cNvPr>
          <p:cNvPicPr>
            <a:picLocks noChangeAspect="1"/>
          </p:cNvPicPr>
          <p:nvPr/>
        </p:nvPicPr>
        <p:blipFill>
          <a:blip r:embed="rId14"/>
          <a:stretch>
            <a:fillRect/>
          </a:stretch>
        </p:blipFill>
        <p:spPr>
          <a:xfrm>
            <a:off x="2364293" y="1056373"/>
            <a:ext cx="3030478" cy="2009119"/>
          </a:xfrm>
          <a:prstGeom prst="rect">
            <a:avLst/>
          </a:prstGeom>
        </p:spPr>
      </p:pic>
    </p:spTree>
    <p:extLst>
      <p:ext uri="{BB962C8B-B14F-4D97-AF65-F5344CB8AC3E}">
        <p14:creationId xmlns:p14="http://schemas.microsoft.com/office/powerpoint/2010/main" val="3490036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a:extLst>
            <a:ext uri="{FF2B5EF4-FFF2-40B4-BE49-F238E27FC236}">
              <a16:creationId xmlns:a16="http://schemas.microsoft.com/office/drawing/2014/main" id="{36ACEA3B-38C7-F6BF-8254-5D3A6B03C81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 name="Entrada de lápiz 1">
                <a:extLst>
                  <a:ext uri="{FF2B5EF4-FFF2-40B4-BE49-F238E27FC236}">
                    <a16:creationId xmlns:a16="http://schemas.microsoft.com/office/drawing/2014/main" id="{C1332492-526C-EE3B-C83C-2B31D7CE8C1E}"/>
                  </a:ext>
                </a:extLst>
              </p14:cNvPr>
              <p14:cNvContentPartPr/>
              <p14:nvPr/>
            </p14:nvContentPartPr>
            <p14:xfrm>
              <a:off x="731536" y="479340"/>
              <a:ext cx="360" cy="360"/>
            </p14:xfrm>
          </p:contentPart>
        </mc:Choice>
        <mc:Fallback xmlns="">
          <p:pic>
            <p:nvPicPr>
              <p:cNvPr id="2" name="Entrada de lápiz 1">
                <a:extLst>
                  <a:ext uri="{FF2B5EF4-FFF2-40B4-BE49-F238E27FC236}">
                    <a16:creationId xmlns:a16="http://schemas.microsoft.com/office/drawing/2014/main" id="{C1332492-526C-EE3B-C83C-2B31D7CE8C1E}"/>
                  </a:ext>
                </a:extLst>
              </p:cNvPr>
              <p:cNvPicPr/>
              <p:nvPr/>
            </p:nvPicPr>
            <p:blipFill>
              <a:blip r:embed="rId5"/>
              <a:stretch>
                <a:fillRect/>
              </a:stretch>
            </p:blipFill>
            <p:spPr>
              <a:xfrm>
                <a:off x="722536" y="470340"/>
                <a:ext cx="18000" cy="18000"/>
              </a:xfrm>
              <a:prstGeom prst="rect">
                <a:avLst/>
              </a:prstGeom>
            </p:spPr>
          </p:pic>
        </mc:Fallback>
      </mc:AlternateContent>
      <p:grpSp>
        <p:nvGrpSpPr>
          <p:cNvPr id="3" name="Grupo 2">
            <a:extLst>
              <a:ext uri="{FF2B5EF4-FFF2-40B4-BE49-F238E27FC236}">
                <a16:creationId xmlns:a16="http://schemas.microsoft.com/office/drawing/2014/main" id="{E6BE4DD3-E2A5-94A8-7A6E-353935690BDF}"/>
              </a:ext>
            </a:extLst>
          </p:cNvPr>
          <p:cNvGrpSpPr/>
          <p:nvPr/>
        </p:nvGrpSpPr>
        <p:grpSpPr>
          <a:xfrm>
            <a:off x="223625" y="189659"/>
            <a:ext cx="1611015" cy="288961"/>
            <a:chOff x="5872261" y="1125027"/>
            <a:chExt cx="2275755" cy="408193"/>
          </a:xfrm>
        </p:grpSpPr>
        <p:pic>
          <p:nvPicPr>
            <p:cNvPr id="4" name="Google Shape;58;p14" title="logo-1.png">
              <a:extLst>
                <a:ext uri="{FF2B5EF4-FFF2-40B4-BE49-F238E27FC236}">
                  <a16:creationId xmlns:a16="http://schemas.microsoft.com/office/drawing/2014/main" id="{CDFE62DF-64B8-50EA-2D2E-6A0E3BD54DDA}"/>
                </a:ext>
              </a:extLst>
            </p:cNvPr>
            <p:cNvPicPr preferRelativeResize="0"/>
            <p:nvPr/>
          </p:nvPicPr>
          <p:blipFill>
            <a:blip r:embed="rId6">
              <a:alphaModFix/>
            </a:blip>
            <a:stretch>
              <a:fillRect/>
            </a:stretch>
          </p:blipFill>
          <p:spPr>
            <a:xfrm>
              <a:off x="6777569" y="1125027"/>
              <a:ext cx="1370447" cy="408193"/>
            </a:xfrm>
            <a:prstGeom prst="rect">
              <a:avLst/>
            </a:prstGeom>
            <a:noFill/>
            <a:ln>
              <a:noFill/>
            </a:ln>
          </p:spPr>
        </p:pic>
        <p:pic>
          <p:nvPicPr>
            <p:cNvPr id="5" name="Imagen 4" descr="Logotipo&#10;&#10;El contenido generado por IA puede ser incorrecto.">
              <a:extLst>
                <a:ext uri="{FF2B5EF4-FFF2-40B4-BE49-F238E27FC236}">
                  <a16:creationId xmlns:a16="http://schemas.microsoft.com/office/drawing/2014/main" id="{CFB03EA6-2FB8-DF5B-E496-7ABE9A94268D}"/>
                </a:ext>
              </a:extLst>
            </p:cNvPr>
            <p:cNvPicPr>
              <a:picLocks noChangeAspect="1"/>
            </p:cNvPicPr>
            <p:nvPr/>
          </p:nvPicPr>
          <p:blipFill>
            <a:blip r:embed="rId7"/>
            <a:stretch>
              <a:fillRect/>
            </a:stretch>
          </p:blipFill>
          <p:spPr>
            <a:xfrm>
              <a:off x="5872261" y="1191164"/>
              <a:ext cx="826379" cy="269980"/>
            </a:xfrm>
            <a:prstGeom prst="rect">
              <a:avLst/>
            </a:prstGeom>
          </p:spPr>
        </p:pic>
      </p:grpSp>
      <p:sp>
        <p:nvSpPr>
          <p:cNvPr id="6" name="Marcador de texto 1">
            <a:extLst>
              <a:ext uri="{FF2B5EF4-FFF2-40B4-BE49-F238E27FC236}">
                <a16:creationId xmlns:a16="http://schemas.microsoft.com/office/drawing/2014/main" id="{747AB415-A6D6-F5D9-2626-75D4C1BDB0D5}"/>
              </a:ext>
            </a:extLst>
          </p:cNvPr>
          <p:cNvSpPr txBox="1">
            <a:spLocks noChangeArrowheads="1"/>
          </p:cNvSpPr>
          <p:nvPr/>
        </p:nvSpPr>
        <p:spPr>
          <a:xfrm>
            <a:off x="186278" y="557408"/>
            <a:ext cx="6262688" cy="517525"/>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l">
              <a:defRPr/>
            </a:pPr>
            <a:r>
              <a:rPr lang="es-ES" sz="3200" b="1" dirty="0">
                <a:solidFill>
                  <a:srgbClr val="3547C7"/>
                </a:solidFill>
                <a:latin typeface="Montserrat"/>
              </a:rPr>
              <a:t>13. SEC en Redes Sociales</a:t>
            </a:r>
          </a:p>
        </p:txBody>
      </p:sp>
      <p:sp>
        <p:nvSpPr>
          <p:cNvPr id="7" name="Subtítulo 2">
            <a:extLst>
              <a:ext uri="{FF2B5EF4-FFF2-40B4-BE49-F238E27FC236}">
                <a16:creationId xmlns:a16="http://schemas.microsoft.com/office/drawing/2014/main" id="{9AFF302E-0AB2-2BD7-BF95-5B93F5E5D7C1}"/>
              </a:ext>
            </a:extLst>
          </p:cNvPr>
          <p:cNvSpPr txBox="1">
            <a:spLocks/>
          </p:cNvSpPr>
          <p:nvPr/>
        </p:nvSpPr>
        <p:spPr>
          <a:xfrm>
            <a:off x="480857" y="1101966"/>
            <a:ext cx="7629394" cy="369332"/>
          </a:xfrm>
          <a:prstGeom prst="rect">
            <a:avLst/>
          </a:prstGeom>
          <a:noFill/>
        </p:spPr>
        <p:txBody>
          <a:bodyPr wrap="square">
            <a:spAutoFit/>
          </a:bodyPr>
          <a:lstStyle>
            <a:defPPr marR="0" lvl="0" algn="l" rtl="0">
              <a:lnSpc>
                <a:spcPct val="100000"/>
              </a:lnSpc>
              <a:spcBef>
                <a:spcPts val="0"/>
              </a:spcBef>
              <a:spcAft>
                <a:spcPts val="0"/>
              </a:spcAft>
            </a:defPPr>
            <a:lvl1pPr algn="just">
              <a:defRPr>
                <a:solidFill>
                  <a:srgbClr val="002060"/>
                </a:solidFil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s-ES" sz="1800" dirty="0"/>
              <a:t>Presentes en Facebook, Twitter, página Web e Instagram</a:t>
            </a:r>
          </a:p>
        </p:txBody>
      </p:sp>
      <p:sp>
        <p:nvSpPr>
          <p:cNvPr id="8" name="Subtítulo 2">
            <a:extLst>
              <a:ext uri="{FF2B5EF4-FFF2-40B4-BE49-F238E27FC236}">
                <a16:creationId xmlns:a16="http://schemas.microsoft.com/office/drawing/2014/main" id="{C3630DCC-E039-190C-F926-12D469C669B2}"/>
              </a:ext>
            </a:extLst>
          </p:cNvPr>
          <p:cNvSpPr txBox="1">
            <a:spLocks/>
          </p:cNvSpPr>
          <p:nvPr/>
        </p:nvSpPr>
        <p:spPr>
          <a:xfrm>
            <a:off x="325822" y="4774988"/>
            <a:ext cx="2196046" cy="40953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r>
              <a:rPr lang="es-ES" sz="1500" dirty="0">
                <a:solidFill>
                  <a:srgbClr val="002060"/>
                </a:solidFill>
              </a:rPr>
              <a:t>@superintendenciasec</a:t>
            </a:r>
          </a:p>
        </p:txBody>
      </p:sp>
      <p:sp>
        <p:nvSpPr>
          <p:cNvPr id="9" name="Subtítulo 2">
            <a:extLst>
              <a:ext uri="{FF2B5EF4-FFF2-40B4-BE49-F238E27FC236}">
                <a16:creationId xmlns:a16="http://schemas.microsoft.com/office/drawing/2014/main" id="{9A627C26-8935-D625-5683-0665067EEF83}"/>
              </a:ext>
            </a:extLst>
          </p:cNvPr>
          <p:cNvSpPr txBox="1">
            <a:spLocks/>
          </p:cNvSpPr>
          <p:nvPr/>
        </p:nvSpPr>
        <p:spPr>
          <a:xfrm>
            <a:off x="2348790" y="4769409"/>
            <a:ext cx="2196046" cy="408118"/>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r>
              <a:rPr lang="es-ES" sz="1500" dirty="0">
                <a:solidFill>
                  <a:srgbClr val="002060"/>
                </a:solidFill>
              </a:rPr>
              <a:t>@sec_cl</a:t>
            </a:r>
          </a:p>
        </p:txBody>
      </p:sp>
      <p:sp>
        <p:nvSpPr>
          <p:cNvPr id="10" name="Subtítulo 2">
            <a:extLst>
              <a:ext uri="{FF2B5EF4-FFF2-40B4-BE49-F238E27FC236}">
                <a16:creationId xmlns:a16="http://schemas.microsoft.com/office/drawing/2014/main" id="{97722C50-C4FB-121C-E1DF-BC697846D48E}"/>
              </a:ext>
            </a:extLst>
          </p:cNvPr>
          <p:cNvSpPr txBox="1">
            <a:spLocks/>
          </p:cNvSpPr>
          <p:nvPr/>
        </p:nvSpPr>
        <p:spPr>
          <a:xfrm>
            <a:off x="4559685" y="4756820"/>
            <a:ext cx="2196046" cy="40953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r>
              <a:rPr lang="es-ES" sz="1500" dirty="0">
                <a:solidFill>
                  <a:srgbClr val="002060"/>
                </a:solidFill>
              </a:rPr>
              <a:t>www.sec.cl</a:t>
            </a:r>
          </a:p>
        </p:txBody>
      </p:sp>
      <p:pic>
        <p:nvPicPr>
          <p:cNvPr id="11" name="Imagen 10">
            <a:extLst>
              <a:ext uri="{FF2B5EF4-FFF2-40B4-BE49-F238E27FC236}">
                <a16:creationId xmlns:a16="http://schemas.microsoft.com/office/drawing/2014/main" id="{741FA0E0-3C86-2B07-7451-D673B1FE72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298" y="1671140"/>
            <a:ext cx="1710190" cy="30421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00B71018-6A99-46FC-9A02-B1DE2BC9EFEC}"/>
              </a:ext>
            </a:extLst>
          </p:cNvPr>
          <p:cNvPicPr>
            <a:picLocks noChangeAspect="1"/>
          </p:cNvPicPr>
          <p:nvPr/>
        </p:nvPicPr>
        <p:blipFill>
          <a:blip r:embed="rId9"/>
          <a:stretch>
            <a:fillRect/>
          </a:stretch>
        </p:blipFill>
        <p:spPr>
          <a:xfrm>
            <a:off x="2728077" y="1698279"/>
            <a:ext cx="1710190" cy="3041859"/>
          </a:xfrm>
          <a:prstGeom prst="rect">
            <a:avLst/>
          </a:prstGeom>
          <a:ln w="9525">
            <a:solidFill>
              <a:schemeClr val="tx1"/>
            </a:solidFill>
          </a:ln>
        </p:spPr>
      </p:pic>
      <p:pic>
        <p:nvPicPr>
          <p:cNvPr id="13" name="Picture 3">
            <a:extLst>
              <a:ext uri="{FF2B5EF4-FFF2-40B4-BE49-F238E27FC236}">
                <a16:creationId xmlns:a16="http://schemas.microsoft.com/office/drawing/2014/main" id="{03127724-01CB-C363-DAF0-52D5CDBB70A3}"/>
              </a:ext>
            </a:extLst>
          </p:cNvPr>
          <p:cNvPicPr>
            <a:picLocks noChangeAspect="1"/>
          </p:cNvPicPr>
          <p:nvPr/>
        </p:nvPicPr>
        <p:blipFill>
          <a:blip r:embed="rId10"/>
          <a:stretch>
            <a:fillRect/>
          </a:stretch>
        </p:blipFill>
        <p:spPr>
          <a:xfrm>
            <a:off x="4852044" y="1671140"/>
            <a:ext cx="1724066" cy="3042143"/>
          </a:xfrm>
          <a:prstGeom prst="rect">
            <a:avLst/>
          </a:prstGeom>
        </p:spPr>
      </p:pic>
      <p:pic>
        <p:nvPicPr>
          <p:cNvPr id="14" name="Imagen 13">
            <a:extLst>
              <a:ext uri="{FF2B5EF4-FFF2-40B4-BE49-F238E27FC236}">
                <a16:creationId xmlns:a16="http://schemas.microsoft.com/office/drawing/2014/main" id="{49236B9F-7440-1459-D18C-B1B2AE44A202}"/>
              </a:ext>
            </a:extLst>
          </p:cNvPr>
          <p:cNvPicPr>
            <a:picLocks noChangeAspect="1"/>
          </p:cNvPicPr>
          <p:nvPr/>
        </p:nvPicPr>
        <p:blipFill>
          <a:blip r:embed="rId11"/>
          <a:stretch>
            <a:fillRect/>
          </a:stretch>
        </p:blipFill>
        <p:spPr>
          <a:xfrm>
            <a:off x="6998318" y="1674554"/>
            <a:ext cx="1702533" cy="3017519"/>
          </a:xfrm>
          <a:prstGeom prst="rect">
            <a:avLst/>
          </a:prstGeom>
          <a:ln>
            <a:solidFill>
              <a:srgbClr val="000000"/>
            </a:solidFill>
          </a:ln>
        </p:spPr>
      </p:pic>
      <p:sp>
        <p:nvSpPr>
          <p:cNvPr id="15" name="Subtítulo 2">
            <a:extLst>
              <a:ext uri="{FF2B5EF4-FFF2-40B4-BE49-F238E27FC236}">
                <a16:creationId xmlns:a16="http://schemas.microsoft.com/office/drawing/2014/main" id="{06368D3F-11FA-64D6-28B7-F13AE807F33A}"/>
              </a:ext>
            </a:extLst>
          </p:cNvPr>
          <p:cNvSpPr txBox="1">
            <a:spLocks/>
          </p:cNvSpPr>
          <p:nvPr/>
        </p:nvSpPr>
        <p:spPr>
          <a:xfrm>
            <a:off x="6711733" y="4759235"/>
            <a:ext cx="2196046" cy="409539"/>
          </a:xfrm>
          <a:prstGeom prst="rect">
            <a:avLst/>
          </a:prstGeom>
        </p:spPr>
        <p:txBody>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r>
              <a:rPr lang="es-ES" sz="1500" dirty="0">
                <a:solidFill>
                  <a:srgbClr val="002060"/>
                </a:solidFill>
              </a:rPr>
              <a:t>sec_chile</a:t>
            </a:r>
          </a:p>
        </p:txBody>
      </p:sp>
    </p:spTree>
    <p:extLst>
      <p:ext uri="{BB962C8B-B14F-4D97-AF65-F5344CB8AC3E}">
        <p14:creationId xmlns:p14="http://schemas.microsoft.com/office/powerpoint/2010/main" val="3103266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pic>
        <p:nvPicPr>
          <p:cNvPr id="5" name="Imagen 4" descr="Logotipo&#10;&#10;El contenido generado por IA puede ser incorrecto.">
            <a:extLst>
              <a:ext uri="{FF2B5EF4-FFF2-40B4-BE49-F238E27FC236}">
                <a16:creationId xmlns:a16="http://schemas.microsoft.com/office/drawing/2014/main" id="{9FBDE8B8-0DDA-EF0F-4562-3D65E64E2A11}"/>
              </a:ext>
            </a:extLst>
          </p:cNvPr>
          <p:cNvPicPr>
            <a:picLocks noChangeAspect="1"/>
          </p:cNvPicPr>
          <p:nvPr/>
        </p:nvPicPr>
        <p:blipFill>
          <a:blip r:embed="rId4"/>
          <a:stretch>
            <a:fillRect/>
          </a:stretch>
        </p:blipFill>
        <p:spPr>
          <a:xfrm>
            <a:off x="322117" y="346134"/>
            <a:ext cx="1143001" cy="3734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9670</TotalTime>
  <Words>1265</Words>
  <Application>Microsoft Office PowerPoint</Application>
  <PresentationFormat>Presentación en pantalla (16:9)</PresentationFormat>
  <Paragraphs>207</Paragraphs>
  <Slides>36</Slides>
  <Notes>36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36</vt:i4>
      </vt:variant>
    </vt:vector>
  </HeadingPairs>
  <TitlesOfParts>
    <vt:vector size="40" baseType="lpstr">
      <vt:lpstr>Calibri</vt:lpstr>
      <vt:lpstr>Arial</vt:lpstr>
      <vt:lpstr>Montserrat</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Ricardo Cornejo</dc:creator>
  <cp:lastModifiedBy>Sergio Eduardo Barra Guzmán</cp:lastModifiedBy>
  <cp:revision>32</cp:revision>
  <dcterms:modified xsi:type="dcterms:W3CDTF">2025-05-13T19:31:18Z</dcterms:modified>
</cp:coreProperties>
</file>