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ink/ink3.xml" ContentType="application/inkml+xml"/>
  <Override PartName="/ppt/media/image10.jpg" ContentType="image/jpg"/>
  <Override PartName="/ppt/media/image11.jpg" ContentType="image/jpg"/>
  <Override PartName="/ppt/media/image12.jpg" ContentType="image/jpg"/>
  <Override PartName="/ppt/media/image13.jpg" ContentType="image/jpg"/>
  <Override PartName="/ppt/media/image14.jpg" ContentType="image/jpg"/>
  <Override PartName="/ppt/media/image15.jpg" ContentType="image/jpg"/>
  <Override PartName="/ppt/notesSlides/notesSlide4.xml" ContentType="application/vnd.openxmlformats-officedocument.presentationml.notesSlide+xml"/>
  <Override PartName="/ppt/ink/ink4.xml" ContentType="application/inkml+xml"/>
  <Override PartName="/ppt/media/image18.jpg" ContentType="image/jpg"/>
  <Override PartName="/ppt/notesSlides/notesSlide5.xml" ContentType="application/vnd.openxmlformats-officedocument.presentationml.notesSlide+xml"/>
  <Override PartName="/ppt/ink/ink5.xml" ContentType="application/inkml+xml"/>
  <Override PartName="/ppt/media/image19.jpg" ContentType="image/jpg"/>
  <Override PartName="/ppt/media/image20.jpg" ContentType="image/jpg"/>
  <Override PartName="/ppt/notesSlides/notesSlide6.xml" ContentType="application/vnd.openxmlformats-officedocument.presentationml.notesSlide+xml"/>
  <Override PartName="/ppt/ink/ink6.xml" ContentType="application/inkml+xml"/>
  <Override PartName="/ppt/notesSlides/notesSlide7.xml" ContentType="application/vnd.openxmlformats-officedocument.presentationml.notesSlide+xml"/>
  <Override PartName="/ppt/ink/ink7.xml" ContentType="application/inkml+xml"/>
  <Override PartName="/ppt/notesSlides/notesSlide8.xml" ContentType="application/vnd.openxmlformats-officedocument.presentationml.notesSlide+xml"/>
  <Override PartName="/ppt/ink/ink8.xml" ContentType="application/inkml+xml"/>
  <Override PartName="/ppt/media/image23.jpg" ContentType="image/jpg"/>
  <Override PartName="/ppt/notesSlides/notesSlide9.xml" ContentType="application/vnd.openxmlformats-officedocument.presentationml.notesSlide+xml"/>
  <Override PartName="/ppt/ink/ink9.xml" ContentType="application/inkml+xml"/>
  <Override PartName="/ppt/notesSlides/notesSlide10.xml" ContentType="application/vnd.openxmlformats-officedocument.presentationml.notesSlide+xml"/>
  <Override PartName="/ppt/ink/ink10.xml" ContentType="application/inkml+xml"/>
  <Override PartName="/ppt/notesSlides/notesSlide11.xml" ContentType="application/vnd.openxmlformats-officedocument.presentationml.notesSlide+xml"/>
  <Override PartName="/ppt/ink/ink11.xml" ContentType="application/inkml+xml"/>
  <Override PartName="/ppt/media/image29.jpg" ContentType="image/jpg"/>
  <Override PartName="/ppt/notesSlides/notesSlide12.xml" ContentType="application/vnd.openxmlformats-officedocument.presentationml.notesSlide+xml"/>
  <Override PartName="/ppt/ink/ink12.xml" ContentType="application/inkml+xml"/>
  <Override PartName="/ppt/notesSlides/notesSlide13.xml" ContentType="application/vnd.openxmlformats-officedocument.presentationml.notesSlide+xml"/>
  <Override PartName="/ppt/ink/ink13.xml" ContentType="application/inkml+xml"/>
  <Override PartName="/ppt/notesSlides/notesSlide14.xml" ContentType="application/vnd.openxmlformats-officedocument.presentationml.notesSlide+xml"/>
  <Override PartName="/ppt/ink/ink14.xml" ContentType="application/inkml+xml"/>
  <Override PartName="/ppt/notesSlides/notesSlide15.xml" ContentType="application/vnd.openxmlformats-officedocument.presentationml.notesSlide+xml"/>
  <Override PartName="/ppt/ink/ink15.xml" ContentType="application/inkml+xml"/>
  <Override PartName="/ppt/notesSlides/notesSlide16.xml" ContentType="application/vnd.openxmlformats-officedocument.presentationml.notesSlide+xml"/>
  <Override PartName="/ppt/ink/ink16.xml" ContentType="application/inkml+xml"/>
  <Override PartName="/ppt/notesSlides/notesSlide17.xml" ContentType="application/vnd.openxmlformats-officedocument.presentationml.notesSlide+xml"/>
  <Override PartName="/ppt/ink/ink17.xml" ContentType="application/inkml+xml"/>
  <Override PartName="/ppt/notesSlides/notesSlide18.xml" ContentType="application/vnd.openxmlformats-officedocument.presentationml.notesSlide+xml"/>
  <Override PartName="/ppt/ink/ink18.xml" ContentType="application/inkml+xml"/>
  <Override PartName="/ppt/notesSlides/notesSlide19.xml" ContentType="application/vnd.openxmlformats-officedocument.presentationml.notesSlide+xml"/>
  <Override PartName="/ppt/ink/ink19.xml" ContentType="application/inkml+xml"/>
  <Override PartName="/ppt/notesSlides/notesSlide20.xml" ContentType="application/vnd.openxmlformats-officedocument.presentationml.notesSlide+xml"/>
  <Override PartName="/ppt/ink/ink20.xml" ContentType="application/inkml+xml"/>
  <Override PartName="/ppt/media/image57.jpg" ContentType="image/jpg"/>
  <Override PartName="/ppt/notesSlides/notesSlide21.xml" ContentType="application/vnd.openxmlformats-officedocument.presentationml.notesSlide+xml"/>
  <Override PartName="/ppt/ink/ink21.xml" ContentType="application/inkml+xml"/>
  <Override PartName="/ppt/notesSlides/notesSlide22.xml" ContentType="application/vnd.openxmlformats-officedocument.presentationml.notesSlide+xml"/>
  <Override PartName="/ppt/ink/ink22.xml" ContentType="application/inkml+xml"/>
  <Override PartName="/ppt/notesSlides/notesSlide23.xml" ContentType="application/vnd.openxmlformats-officedocument.presentationml.notesSlide+xml"/>
  <Override PartName="/ppt/ink/ink23.xml" ContentType="application/inkml+xml"/>
  <Override PartName="/ppt/notesSlides/notesSlide24.xml" ContentType="application/vnd.openxmlformats-officedocument.presentationml.notesSlide+xml"/>
  <Override PartName="/ppt/ink/ink24.xml" ContentType="application/inkml+xml"/>
  <Override PartName="/ppt/notesSlides/notesSlide25.xml" ContentType="application/vnd.openxmlformats-officedocument.presentationml.notesSlide+xml"/>
  <Override PartName="/ppt/ink/ink25.xml" ContentType="application/inkml+xml"/>
  <Override PartName="/ppt/notesSlides/notesSlide26.xml" ContentType="application/vnd.openxmlformats-officedocument.presentationml.notesSlide+xml"/>
  <Override PartName="/ppt/ink/ink26.xml" ContentType="application/inkml+xml"/>
  <Override PartName="/ppt/media/image67.jpg" ContentType="image/jpg"/>
  <Override PartName="/ppt/media/image68.jpg" ContentType="image/jpg"/>
  <Override PartName="/ppt/media/image69.jpg" ContentType="image/jpg"/>
  <Override PartName="/ppt/notesSlides/notesSlide27.xml" ContentType="application/vnd.openxmlformats-officedocument.presentationml.notesSlide+xml"/>
  <Override PartName="/ppt/ink/ink27.xml" ContentType="application/inkml+xml"/>
  <Override PartName="/ppt/notesSlides/notesSlide28.xml" ContentType="application/vnd.openxmlformats-officedocument.presentationml.notesSlide+xml"/>
  <Override PartName="/ppt/ink/ink28.xml" ContentType="application/inkml+xml"/>
  <Override PartName="/ppt/media/image71.jpg" ContentType="image/jpg"/>
  <Override PartName="/ppt/notesSlides/notesSlide29.xml" ContentType="application/vnd.openxmlformats-officedocument.presentationml.notesSlide+xml"/>
  <Override PartName="/ppt/ink/ink29.xml" ContentType="application/inkml+xml"/>
  <Override PartName="/ppt/notesSlides/notesSlide30.xml" ContentType="application/vnd.openxmlformats-officedocument.presentationml.notesSlide+xml"/>
  <Override PartName="/ppt/ink/ink30.xml" ContentType="application/inkml+xml"/>
  <Override PartName="/ppt/notesSlides/notesSlide31.xml" ContentType="application/vnd.openxmlformats-officedocument.presentationml.notesSlide+xml"/>
  <Override PartName="/ppt/ink/ink31.xml" ContentType="application/inkml+xml"/>
  <Override PartName="/ppt/notesSlides/notesSlide32.xml" ContentType="application/vnd.openxmlformats-officedocument.presentationml.notesSlide+xml"/>
  <Override PartName="/ppt/ink/ink32.xml" ContentType="application/inkml+xml"/>
  <Override PartName="/ppt/notesSlides/notesSlide33.xml" ContentType="application/vnd.openxmlformats-officedocument.presentationml.notesSlide+xml"/>
  <Override PartName="/ppt/ink/ink33.xml" ContentType="application/inkml+xml"/>
  <Override PartName="/ppt/notesSlides/notesSlide34.xml" ContentType="application/vnd.openxmlformats-officedocument.presentationml.notesSlide+xml"/>
  <Override PartName="/ppt/ink/ink34.xml" ContentType="application/inkml+xml"/>
  <Override PartName="/ppt/notesSlides/notesSlide35.xml" ContentType="application/vnd.openxmlformats-officedocument.presentationml.notesSlide+xml"/>
  <Override PartName="/ppt/ink/ink35.xml" ContentType="application/inkml+xml"/>
  <Override PartName="/ppt/notesSlides/notesSlide36.xml" ContentType="application/vnd.openxmlformats-officedocument.presentationml.notesSlide+xml"/>
  <Override PartName="/ppt/ink/ink3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41"/>
  </p:notesMasterIdLst>
  <p:sldIdLst>
    <p:sldId id="323" r:id="rId3"/>
    <p:sldId id="258" r:id="rId4"/>
    <p:sldId id="302" r:id="rId5"/>
    <p:sldId id="266" r:id="rId6"/>
    <p:sldId id="268" r:id="rId7"/>
    <p:sldId id="267"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325" r:id="rId22"/>
    <p:sldId id="326" r:id="rId23"/>
    <p:sldId id="327" r:id="rId24"/>
    <p:sldId id="328" r:id="rId25"/>
    <p:sldId id="329" r:id="rId26"/>
    <p:sldId id="330" r:id="rId27"/>
    <p:sldId id="331" r:id="rId28"/>
    <p:sldId id="332" r:id="rId29"/>
    <p:sldId id="324" r:id="rId30"/>
    <p:sldId id="293" r:id="rId31"/>
    <p:sldId id="294" r:id="rId32"/>
    <p:sldId id="295" r:id="rId33"/>
    <p:sldId id="296" r:id="rId34"/>
    <p:sldId id="297" r:id="rId35"/>
    <p:sldId id="298" r:id="rId36"/>
    <p:sldId id="299" r:id="rId37"/>
    <p:sldId id="300" r:id="rId38"/>
    <p:sldId id="301" r:id="rId39"/>
    <p:sldId id="303" r:id="rId40"/>
  </p:sldIdLst>
  <p:sldSz cx="9144000" cy="5143500" type="screen16x9"/>
  <p:notesSz cx="6858000" cy="9144000"/>
  <p:embeddedFontLst>
    <p:embeddedFont>
      <p:font typeface="Montserrat" panose="00000500000000000000" pitchFamily="2" charset="0"/>
      <p:regular r:id="rId42"/>
      <p:bold r:id="rId43"/>
      <p:italic r:id="rId44"/>
      <p:boldItalic r:id="rId45"/>
    </p:embeddedFont>
    <p:embeddedFont>
      <p:font typeface="Montserrat Black" panose="00000A00000000000000" pitchFamily="2" charset="0"/>
      <p:bold r:id="rId46"/>
      <p:boldItalic r:id="rId47"/>
    </p:embeddedFont>
    <p:embeddedFont>
      <p:font typeface="Verdana" panose="020B060403050404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3547C7"/>
    <a:srgbClr val="2674F2"/>
    <a:srgbClr val="163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80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09T15:58:31.733"/>
    </inkml:context>
    <inkml:brush xml:id="br0">
      <inkml:brushProperty name="width" value="0.05" units="cm"/>
      <inkml:brushProperty name="height" value="0.05" units="cm"/>
    </inkml:brush>
  </inkml:definitions>
  <inkml:trace contextRef="#ctx0" brushRef="#br0">0 1 1148 0 0,'0'0'2764'0'0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401611c57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12C1A619-DD1D-C869-8B9D-B40FAF1C9D92}"/>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4B9659BD-BEE5-7DEC-FC99-7B161954F5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78E0BC73-7721-1FCD-D065-D561929B87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6651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FBEB59B2-3498-A8DC-703B-3482FCA569DA}"/>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272B0089-BC89-B1A5-801F-85571E6D58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2D9CC703-70CD-FB7C-50DA-03F9521C4B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9356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A9D44C53-7AA8-3F69-E572-9F22E87CC5A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33414CFC-CCB2-D5FC-2F14-C74047C9DD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652A5D0D-15D9-1681-96FA-74F6B05D28F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7172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B39A0037-05D0-ED5D-76EE-3F31ABB4BC75}"/>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B169BC92-46B8-4B7C-0923-3E4C07580D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C00F4988-39A4-39FE-0D16-71B3253866B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5438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94685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8945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5050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9613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072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156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401611c57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84110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8704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3348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643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67615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9738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50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89137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11422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8205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51587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2D8F8C1A-A5F5-E9F8-1B4B-3793471CCEA5}"/>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0DCE45B3-630D-31A1-12A7-373F77A068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C05C53DB-B3B5-CEED-E0B6-BB3E34E5F8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8686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6117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4662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9560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80471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32642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29607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44F22C90-3C51-D33A-9EA7-B7ACE6F1350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CB22D1E3-FF69-1DD3-CA23-611A9DEA74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6F3AC33-F508-1794-406C-765A55602F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890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ACBB4A03-DB9E-6511-5835-1788B9A223E4}"/>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322A458F-D2E8-5377-58E6-3F7C83079A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BC2DCC0A-4153-0FA7-5F1C-007D4FD9E7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2218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2E83629A-3577-A380-765E-921ABEFB58BD}"/>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86F5636A-E164-6FCB-B7C3-D6B211A96A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01BCBACB-5DCA-8FD2-5F1F-C948680F58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7596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5F6E5CAE-2BCE-9414-1D2C-47014A29B66D}"/>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6343DEAC-C624-70BF-8381-C9B94EB97C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1E127E86-B815-BE88-43C6-D77A93B025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0405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7ED7A869-C041-B86B-36D5-2DB156812306}"/>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80F9EFAC-E23C-E934-5B96-EA8DAD3B2B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AC774076-B8F1-3A8A-3C6D-5CA1918914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7565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F79C8CDE-600C-BB05-EE27-9812FEFB6078}"/>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8AB28018-B8E9-E0F6-1DDC-C50DDFB485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1F4591EE-9CB5-B67F-0D5B-8A44933CD2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6330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59F69B18-459C-4A6A-B12E-496FD4074AA9}"/>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84AB1659-B589-AFCB-E4CC-ABF0B67D06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L"/>
          </a:p>
        </p:txBody>
      </p:sp>
      <p:sp>
        <p:nvSpPr>
          <p:cNvPr id="62" name="Google Shape;62;g3401611c57f_0_3:notes">
            <a:extLst>
              <a:ext uri="{FF2B5EF4-FFF2-40B4-BE49-F238E27FC236}">
                <a16:creationId xmlns:a16="http://schemas.microsoft.com/office/drawing/2014/main" id="{CED4E4FC-5C09-D304-F1C0-E91AB7BED6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7436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Portadi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628650" y="1709882"/>
            <a:ext cx="7886700" cy="628283"/>
          </a:xfrm>
        </p:spPr>
        <p:txBody>
          <a:bodyPr>
            <a:normAutofit/>
          </a:bodyPr>
          <a:lstStyle>
            <a:lvl1pPr algn="ctr">
              <a:defRPr sz="345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lámina</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3150869" y="2448612"/>
            <a:ext cx="2842262" cy="260054"/>
          </a:xfrm>
        </p:spPr>
        <p:txBody>
          <a:bodyPr>
            <a:normAutofit/>
          </a:bodyPr>
          <a:lstStyle>
            <a:lvl1pPr marL="0" indent="0" algn="ctr">
              <a:buNone/>
              <a:defRPr sz="1500">
                <a:solidFill>
                  <a:srgbClr val="0B4581"/>
                </a:solidFill>
              </a:defRPr>
            </a:lvl1pPr>
          </a:lstStyle>
          <a:p>
            <a:pPr lvl="0"/>
            <a:r>
              <a:rPr lang="es-MX" dirty="0"/>
              <a:t>Bajada de lámina</a:t>
            </a:r>
            <a:endParaRPr lang="es-CL" dirty="0"/>
          </a:p>
        </p:txBody>
      </p:sp>
    </p:spTree>
    <p:extLst>
      <p:ext uri="{BB962C8B-B14F-4D97-AF65-F5344CB8AC3E}">
        <p14:creationId xmlns:p14="http://schemas.microsoft.com/office/powerpoint/2010/main" val="1797392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628650" y="1754444"/>
            <a:ext cx="7886700" cy="628283"/>
          </a:xfrm>
        </p:spPr>
        <p:txBody>
          <a:bodyPr>
            <a:normAutofit/>
          </a:bodyPr>
          <a:lstStyle>
            <a:lvl1pPr algn="ctr">
              <a:defRPr sz="3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PRESENTACIÓN</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2161659" y="2448612"/>
            <a:ext cx="4820681" cy="260054"/>
          </a:xfrm>
        </p:spPr>
        <p:txBody>
          <a:bodyPr>
            <a:noAutofit/>
          </a:bodyPr>
          <a:lstStyle>
            <a:lvl1pPr marL="0" indent="0" algn="ctr">
              <a:buNone/>
              <a:defRPr sz="2100">
                <a:solidFill>
                  <a:schemeClr val="bg1"/>
                </a:solidFill>
              </a:defRPr>
            </a:lvl1pPr>
          </a:lstStyle>
          <a:p>
            <a:pPr lvl="0"/>
            <a:r>
              <a:rPr lang="es-MX" dirty="0"/>
              <a:t>Bajada lorem ipsum dolor sit amet</a:t>
            </a:r>
            <a:endParaRPr lang="es-CL" dirty="0"/>
          </a:p>
        </p:txBody>
      </p:sp>
      <p:sp>
        <p:nvSpPr>
          <p:cNvPr id="8" name="Marcador de texto 7">
            <a:extLst>
              <a:ext uri="{FF2B5EF4-FFF2-40B4-BE49-F238E27FC236}">
                <a16:creationId xmlns:a16="http://schemas.microsoft.com/office/drawing/2014/main" id="{D3EAE4C3-C21C-0F74-3775-DD3486554FC2}"/>
              </a:ext>
            </a:extLst>
          </p:cNvPr>
          <p:cNvSpPr>
            <a:spLocks noGrp="1"/>
          </p:cNvSpPr>
          <p:nvPr>
            <p:ph type="body" sz="quarter" idx="12" hasCustomPrompt="1"/>
          </p:nvPr>
        </p:nvSpPr>
        <p:spPr>
          <a:xfrm>
            <a:off x="3076034" y="1492105"/>
            <a:ext cx="2991929" cy="196454"/>
          </a:xfrm>
        </p:spPr>
        <p:txBody>
          <a:bodyPr/>
          <a:lstStyle>
            <a:lvl1pPr marL="0" indent="0" algn="ctr">
              <a:buNone/>
              <a:defRPr sz="1200"/>
            </a:lvl1pPr>
          </a:lstStyle>
          <a:p>
            <a:pPr lvl="0"/>
            <a:r>
              <a:rPr lang="es-MX" dirty="0"/>
              <a:t>Epígrafe</a:t>
            </a:r>
            <a:endParaRPr lang="es-CL" dirty="0"/>
          </a:p>
        </p:txBody>
      </p:sp>
    </p:spTree>
    <p:extLst>
      <p:ext uri="{BB962C8B-B14F-4D97-AF65-F5344CB8AC3E}">
        <p14:creationId xmlns:p14="http://schemas.microsoft.com/office/powerpoint/2010/main" val="27909951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Portadi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628650" y="1709882"/>
            <a:ext cx="7886700" cy="628283"/>
          </a:xfrm>
        </p:spPr>
        <p:txBody>
          <a:bodyPr>
            <a:normAutofit/>
          </a:bodyPr>
          <a:lstStyle>
            <a:lvl1pPr algn="ctr">
              <a:defRPr sz="345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lámina</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3150869" y="2448612"/>
            <a:ext cx="2842262" cy="260054"/>
          </a:xfrm>
        </p:spPr>
        <p:txBody>
          <a:bodyPr>
            <a:normAutofit/>
          </a:bodyPr>
          <a:lstStyle>
            <a:lvl1pPr marL="0" indent="0" algn="ctr">
              <a:buNone/>
              <a:defRPr sz="1500">
                <a:solidFill>
                  <a:srgbClr val="0B4581"/>
                </a:solidFill>
              </a:defRPr>
            </a:lvl1pPr>
          </a:lstStyle>
          <a:p>
            <a:pPr lvl="0"/>
            <a:r>
              <a:rPr lang="es-MX" dirty="0"/>
              <a:t>Bajada de lámina</a:t>
            </a:r>
            <a:endParaRPr lang="es-CL" dirty="0"/>
          </a:p>
        </p:txBody>
      </p:sp>
    </p:spTree>
    <p:extLst>
      <p:ext uri="{BB962C8B-B14F-4D97-AF65-F5344CB8AC3E}">
        <p14:creationId xmlns:p14="http://schemas.microsoft.com/office/powerpoint/2010/main" val="3125943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Lámina interior_op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623888" y="467309"/>
            <a:ext cx="7886700" cy="388791"/>
          </a:xfrm>
        </p:spPr>
        <p:txBody>
          <a:bodyPr>
            <a:normAutofit/>
          </a:bodyPr>
          <a:lstStyle>
            <a:lvl1pPr marL="0" indent="0">
              <a:buNone/>
              <a:defRPr sz="3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2865835" y="1493743"/>
            <a:ext cx="5676900" cy="2688431"/>
          </a:xfrm>
        </p:spPr>
        <p:txBody>
          <a:bodyPr/>
          <a:lstStyle>
            <a:lvl1pPr marL="0" indent="0">
              <a:buNone/>
              <a:defRPr sz="15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4115833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Lámina interior_op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623888" y="467309"/>
            <a:ext cx="7886700" cy="388791"/>
          </a:xfrm>
        </p:spPr>
        <p:txBody>
          <a:bodyPr>
            <a:normAutofit/>
          </a:bodyPr>
          <a:lstStyle>
            <a:lvl1pPr marL="0" indent="0">
              <a:buNone/>
              <a:defRPr sz="3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2865835" y="1493743"/>
            <a:ext cx="5676900" cy="2688431"/>
          </a:xfrm>
        </p:spPr>
        <p:txBody>
          <a:bodyPr/>
          <a:lstStyle>
            <a:lvl1pPr marL="0" indent="0">
              <a:buNone/>
              <a:defRPr sz="15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3077339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79EC74-3BED-0EC0-A81D-ABF62D8EA302}"/>
              </a:ext>
            </a:extLst>
          </p:cNvPr>
          <p:cNvSpPr>
            <a:spLocks noGrp="1"/>
          </p:cNvSpPr>
          <p:nvPr>
            <p:ph sz="half" idx="1"/>
          </p:nvPr>
        </p:nvSpPr>
        <p:spPr>
          <a:xfrm>
            <a:off x="628650" y="1113817"/>
            <a:ext cx="3886200" cy="3263504"/>
          </a:xfrm>
        </p:spPr>
        <p:txBody>
          <a:bodyPr/>
          <a:lstStyle/>
          <a:p>
            <a:pPr lvl="0"/>
            <a:endParaRPr lang="es-CL" dirty="0"/>
          </a:p>
        </p:txBody>
      </p:sp>
      <p:sp>
        <p:nvSpPr>
          <p:cNvPr id="11" name="Marcador de texto 9">
            <a:extLst>
              <a:ext uri="{FF2B5EF4-FFF2-40B4-BE49-F238E27FC236}">
                <a16:creationId xmlns:a16="http://schemas.microsoft.com/office/drawing/2014/main" id="{FFDD4098-A489-3EDD-9C9D-BD18C956122D}"/>
              </a:ext>
            </a:extLst>
          </p:cNvPr>
          <p:cNvSpPr>
            <a:spLocks noGrp="1"/>
          </p:cNvSpPr>
          <p:nvPr>
            <p:ph type="body" sz="quarter" idx="11"/>
          </p:nvPr>
        </p:nvSpPr>
        <p:spPr>
          <a:xfrm>
            <a:off x="4629150" y="1113235"/>
            <a:ext cx="3886200" cy="3263503"/>
          </a:xfrm>
        </p:spPr>
        <p:txBody>
          <a:bodyPr/>
          <a:lstStyle>
            <a:lvl1pPr>
              <a:defRPr sz="1800">
                <a:solidFill>
                  <a:srgbClr val="0C4581"/>
                </a:solidFill>
              </a:defRPr>
            </a:lvl1pPr>
            <a:lvl2pPr>
              <a:defRPr sz="1500">
                <a:solidFill>
                  <a:srgbClr val="0C4581"/>
                </a:solidFill>
              </a:defRPr>
            </a:lvl2pPr>
            <a:lvl3pPr>
              <a:defRPr sz="1350">
                <a:solidFill>
                  <a:srgbClr val="0C4581"/>
                </a:solidFill>
              </a:defRPr>
            </a:lvl3pPr>
            <a:lvl4pPr>
              <a:defRPr sz="1200">
                <a:solidFill>
                  <a:srgbClr val="0C4581"/>
                </a:solidFill>
              </a:defRPr>
            </a:lvl4pPr>
            <a:lvl5pPr>
              <a:defRPr sz="1200">
                <a:solidFill>
                  <a:srgbClr val="0C4581"/>
                </a:solidFill>
              </a:defRPr>
            </a:lvl5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12" name="Marcador de texto 2">
            <a:extLst>
              <a:ext uri="{FF2B5EF4-FFF2-40B4-BE49-F238E27FC236}">
                <a16:creationId xmlns:a16="http://schemas.microsoft.com/office/drawing/2014/main" id="{D3881AA8-46B6-8B1C-2BFD-E829BBDBE929}"/>
              </a:ext>
            </a:extLst>
          </p:cNvPr>
          <p:cNvSpPr>
            <a:spLocks noGrp="1"/>
          </p:cNvSpPr>
          <p:nvPr>
            <p:ph type="body" idx="12" hasCustomPrompt="1"/>
          </p:nvPr>
        </p:nvSpPr>
        <p:spPr>
          <a:xfrm>
            <a:off x="623888" y="467309"/>
            <a:ext cx="7886700" cy="388791"/>
          </a:xfrm>
        </p:spPr>
        <p:txBody>
          <a:bodyPr>
            <a:normAutofit/>
          </a:bodyPr>
          <a:lstStyle>
            <a:lvl1pPr marL="0" indent="0">
              <a:buNone/>
              <a:defRPr sz="3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MX" dirty="0"/>
              <a:t>Título de lámina</a:t>
            </a:r>
          </a:p>
        </p:txBody>
      </p:sp>
    </p:spTree>
    <p:extLst>
      <p:ext uri="{BB962C8B-B14F-4D97-AF65-F5344CB8AC3E}">
        <p14:creationId xmlns:p14="http://schemas.microsoft.com/office/powerpoint/2010/main" val="2894461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264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F2359B-04E4-01ED-689A-93A1663A09B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MX" dirty="0"/>
              <a:t>Haz clic para modificar el estilo de título del patrón</a:t>
            </a:r>
            <a:endParaRPr lang="es-CL" dirty="0"/>
          </a:p>
        </p:txBody>
      </p:sp>
      <p:sp>
        <p:nvSpPr>
          <p:cNvPr id="3" name="Marcador de texto 2">
            <a:extLst>
              <a:ext uri="{FF2B5EF4-FFF2-40B4-BE49-F238E27FC236}">
                <a16:creationId xmlns:a16="http://schemas.microsoft.com/office/drawing/2014/main" id="{5D5BCEEC-C96B-0DC0-4290-32F18394F3B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4" name="Marcador de fecha 3">
            <a:extLst>
              <a:ext uri="{FF2B5EF4-FFF2-40B4-BE49-F238E27FC236}">
                <a16:creationId xmlns:a16="http://schemas.microsoft.com/office/drawing/2014/main" id="{D5E2851F-2CF1-6901-1409-D84ED8AA56B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845C7F5-E518-4449-946A-19B136B5AE60}" type="datetimeFigureOut">
              <a:rPr lang="es-CL" smtClean="0"/>
              <a:t>04-05-2026</a:t>
            </a:fld>
            <a:endParaRPr lang="es-CL"/>
          </a:p>
        </p:txBody>
      </p:sp>
      <p:sp>
        <p:nvSpPr>
          <p:cNvPr id="5" name="Marcador de pie de página 4">
            <a:extLst>
              <a:ext uri="{FF2B5EF4-FFF2-40B4-BE49-F238E27FC236}">
                <a16:creationId xmlns:a16="http://schemas.microsoft.com/office/drawing/2014/main" id="{472B1A28-07FD-79E1-FE0A-90EE1D5E27E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1FDA1963-E09C-389D-ABAF-717B8D7A19ED}"/>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66097A0-6419-AF42-932A-B78F8253A792}" type="slidenum">
              <a:rPr lang="es-CL" smtClean="0"/>
              <a:t>‹Nº›</a:t>
            </a:fld>
            <a:endParaRPr lang="es-CL"/>
          </a:p>
        </p:txBody>
      </p:sp>
    </p:spTree>
    <p:extLst>
      <p:ext uri="{BB962C8B-B14F-4D97-AF65-F5344CB8AC3E}">
        <p14:creationId xmlns:p14="http://schemas.microsoft.com/office/powerpoint/2010/main" val="1961236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685800" rtl="0" eaLnBrk="1" latinLnBrk="0" hangingPunct="1">
        <a:lnSpc>
          <a:spcPct val="90000"/>
        </a:lnSpc>
        <a:spcBef>
          <a:spcPct val="0"/>
        </a:spcBef>
        <a:buNone/>
        <a:defRPr sz="33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customXml" Target="../ink/ink9.xml"/><Relationship Id="rId7"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71.png"/></Relationships>
</file>

<file path=ppt/slides/_rels/slide11.xml.rels><?xml version="1.0" encoding="UTF-8" standalone="yes"?>
<Relationships xmlns="http://schemas.openxmlformats.org/package/2006/relationships"><Relationship Id="rId3" Type="http://schemas.openxmlformats.org/officeDocument/2006/relationships/customXml" Target="../ink/ink10.xml"/><Relationship Id="rId7"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71.png"/></Relationships>
</file>

<file path=ppt/slides/_rels/slide1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customXml" Target="../ink/ink11.xml"/><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71.png"/></Relationships>
</file>

<file path=ppt/slides/_rels/slide13.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1.png"/></Relationships>
</file>

<file path=ppt/slides/_rels/slide1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customXml" Target="../ink/ink13.xml"/><Relationship Id="rId7"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71.png"/><Relationship Id="rId9" Type="http://schemas.openxmlformats.org/officeDocument/2006/relationships/image" Target="../media/image35.jpg"/></Relationships>
</file>

<file path=ppt/slides/_rels/slide1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customXml" Target="../ink/ink14.xml"/><Relationship Id="rId7" Type="http://schemas.openxmlformats.org/officeDocument/2006/relationships/image" Target="../media/image38.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customXml" Target="../ink/ink15.xml"/><Relationship Id="rId7"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70.png"/><Relationship Id="rId9" Type="http://schemas.openxmlformats.org/officeDocument/2006/relationships/image" Target="../media/image42.jpg"/></Relationships>
</file>

<file path=ppt/slides/_rels/slide17.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customXml" Target="../ink/ink16.xml"/><Relationship Id="rId7"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4.jpg"/><Relationship Id="rId5" Type="http://schemas.openxmlformats.org/officeDocument/2006/relationships/image" Target="../media/image43.jpg"/><Relationship Id="rId10" Type="http://schemas.openxmlformats.org/officeDocument/2006/relationships/image" Target="../media/image47.jpeg"/><Relationship Id="rId4" Type="http://schemas.openxmlformats.org/officeDocument/2006/relationships/image" Target="../media/image70.png"/><Relationship Id="rId9"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customXml" Target="../ink/ink17.xml"/><Relationship Id="rId7"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customXml" Target="../ink/ink18.xml"/><Relationship Id="rId7" Type="http://schemas.openxmlformats.org/officeDocument/2006/relationships/image" Target="../media/image52.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11" Type="http://schemas.openxmlformats.org/officeDocument/2006/relationships/image" Target="../media/image8.jpg"/><Relationship Id="rId10" Type="http://schemas.openxmlformats.org/officeDocument/2006/relationships/image" Target="../media/image7.png"/><Relationship Id="rId4" Type="http://schemas.openxmlformats.org/officeDocument/2006/relationships/customXml" Target="../ink/ink1.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customXml" Target="../ink/ink19.xml"/><Relationship Id="rId7"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s>
</file>

<file path=ppt/slides/_rels/slide21.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customXml" Target="../ink/ink20.xml"/><Relationship Id="rId7" Type="http://schemas.openxmlformats.org/officeDocument/2006/relationships/image" Target="../media/image57.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 Id="rId9" Type="http://schemas.openxmlformats.org/officeDocument/2006/relationships/image" Target="../media/image59.emf"/></Relationships>
</file>

<file path=ppt/slides/_rels/slide2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customXml" Target="../ink/ink21.xml"/><Relationship Id="rId7"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 Id="rId9" Type="http://schemas.openxmlformats.org/officeDocument/2006/relationships/image" Target="../media/image62.png"/></Relationships>
</file>

<file path=ppt/slides/_rels/slide2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customXml" Target="../ink/ink22.xml"/><Relationship Id="rId7"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s>
</file>

<file path=ppt/slides/_rels/slide24.xml.rels><?xml version="1.0" encoding="UTF-8" standalone="yes"?>
<Relationships xmlns="http://schemas.openxmlformats.org/package/2006/relationships"><Relationship Id="rId3" Type="http://schemas.openxmlformats.org/officeDocument/2006/relationships/customXml" Target="../ink/ink23.xml"/><Relationship Id="rId7" Type="http://schemas.openxmlformats.org/officeDocument/2006/relationships/image" Target="../media/image65.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s>
</file>

<file path=ppt/slides/_rels/slide25.xml.rels><?xml version="1.0" encoding="UTF-8" standalone="yes"?>
<Relationships xmlns="http://schemas.openxmlformats.org/package/2006/relationships"><Relationship Id="rId3" Type="http://schemas.openxmlformats.org/officeDocument/2006/relationships/customXml" Target="../ink/ink24.xml"/><Relationship Id="rId7" Type="http://schemas.openxmlformats.org/officeDocument/2006/relationships/image" Target="../media/image66.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s>
</file>

<file path=ppt/slides/_rels/slide26.xml.rels><?xml version="1.0" encoding="UTF-8" standalone="yes"?>
<Relationships xmlns="http://schemas.openxmlformats.org/package/2006/relationships"><Relationship Id="rId3" Type="http://schemas.openxmlformats.org/officeDocument/2006/relationships/customXml" Target="../ink/ink25.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00.png"/></Relationships>
</file>

<file path=ppt/slides/_rels/slide27.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customXml" Target="../ink/ink26.xml"/><Relationship Id="rId7" Type="http://schemas.openxmlformats.org/officeDocument/2006/relationships/image" Target="../media/image67.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70.emf"/><Relationship Id="rId4" Type="http://schemas.openxmlformats.org/officeDocument/2006/relationships/image" Target="../media/image700.png"/><Relationship Id="rId9" Type="http://schemas.openxmlformats.org/officeDocument/2006/relationships/image" Target="../media/image69.jpg"/></Relationships>
</file>

<file path=ppt/slides/_rels/slide28.xml.rels><?xml version="1.0" encoding="UTF-8" standalone="yes"?>
<Relationships xmlns="http://schemas.openxmlformats.org/package/2006/relationships"><Relationship Id="rId3" Type="http://schemas.openxmlformats.org/officeDocument/2006/relationships/customXml" Target="../ink/ink27.xm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530.png"/></Relationships>
</file>

<file path=ppt/slides/_rels/slide29.xml.rels><?xml version="1.0" encoding="UTF-8" standalone="yes"?>
<Relationships xmlns="http://schemas.openxmlformats.org/package/2006/relationships"><Relationship Id="rId3" Type="http://schemas.openxmlformats.org/officeDocument/2006/relationships/customXml" Target="../ink/ink28.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1.jpg"/><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1.xml"/><Relationship Id="rId11" Type="http://schemas.openxmlformats.org/officeDocument/2006/relationships/image" Target="../media/image8.jpg"/><Relationship Id="rId10" Type="http://schemas.openxmlformats.org/officeDocument/2006/relationships/image" Target="../media/image9.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customXml" Target="../ink/ink29.xml"/><Relationship Id="rId7"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8.jp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customXml" Target="../ink/ink30.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8.jp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customXml" Target="../ink/ink31.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8.jpg"/><Relationship Id="rId4" Type="http://schemas.openxmlformats.org/officeDocument/2006/relationships/image" Target="../media/image370.png"/></Relationships>
</file>

<file path=ppt/slides/_rels/slide33.xml.rels><?xml version="1.0" encoding="UTF-8" standalone="yes"?>
<Relationships xmlns="http://schemas.openxmlformats.org/package/2006/relationships"><Relationship Id="rId3" Type="http://schemas.openxmlformats.org/officeDocument/2006/relationships/customXml" Target="../ink/ink32.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8.jpg"/><Relationship Id="rId4" Type="http://schemas.openxmlformats.org/officeDocument/2006/relationships/image" Target="../media/image370.pn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70.png"/><Relationship Id="rId5" Type="http://schemas.openxmlformats.org/officeDocument/2006/relationships/customXml" Target="../ink/ink33.xml"/><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customXml" Target="../ink/ink34.xml"/><Relationship Id="rId7"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79.emf"/><Relationship Id="rId5" Type="http://schemas.openxmlformats.org/officeDocument/2006/relationships/image" Target="../media/image8.jpg"/><Relationship Id="rId4" Type="http://schemas.openxmlformats.org/officeDocument/2006/relationships/image" Target="../media/image370.png"/></Relationships>
</file>

<file path=ppt/slides/_rels/slide36.xml.rels><?xml version="1.0" encoding="UTF-8" standalone="yes"?>
<Relationships xmlns="http://schemas.openxmlformats.org/package/2006/relationships"><Relationship Id="rId3" Type="http://schemas.openxmlformats.org/officeDocument/2006/relationships/customXml" Target="../ink/ink35.xml"/><Relationship Id="rId7"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image" Target="../media/image370.png"/></Relationships>
</file>

<file path=ppt/slides/_rels/slide37.xml.rels><?xml version="1.0" encoding="UTF-8" standalone="yes"?>
<Relationships xmlns="http://schemas.openxmlformats.org/package/2006/relationships"><Relationship Id="rId3" Type="http://schemas.openxmlformats.org/officeDocument/2006/relationships/customXml" Target="../ink/ink36.xml"/><Relationship Id="rId7" Type="http://schemas.openxmlformats.org/officeDocument/2006/relationships/image" Target="../media/image85.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jpg"/><Relationship Id="rId4" Type="http://schemas.openxmlformats.org/officeDocument/2006/relationships/image" Target="../media/image370.png"/></Relationships>
</file>

<file path=ppt/slides/_rels/slide38.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jpg"/><Relationship Id="rId12"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14.jpg"/><Relationship Id="rId5" Type="http://schemas.openxmlformats.org/officeDocument/2006/relationships/customXml" Target="../ink/ink3.xml"/><Relationship Id="rId10" Type="http://schemas.openxmlformats.org/officeDocument/2006/relationships/image" Target="../media/image13.jpg"/><Relationship Id="rId4" Type="http://schemas.openxmlformats.org/officeDocument/2006/relationships/image" Target="../media/image8.jpg"/><Relationship Id="rId9" Type="http://schemas.openxmlformats.org/officeDocument/2006/relationships/image" Target="../media/image12.jp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18.jpg"/><Relationship Id="rId4" Type="http://schemas.openxmlformats.org/officeDocument/2006/relationships/image" Target="../media/image71.png"/></Relationships>
</file>

<file path=ppt/slides/_rels/slide6.xml.rels><?xml version="1.0" encoding="UTF-8" standalone="yes"?>
<Relationships xmlns="http://schemas.openxmlformats.org/package/2006/relationships"><Relationship Id="rId3" Type="http://schemas.openxmlformats.org/officeDocument/2006/relationships/customXml" Target="../ink/ink5.xml"/><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22.png"/><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22.png"/><Relationship Id="rId4" Type="http://schemas.openxmlformats.org/officeDocument/2006/relationships/image" Target="../media/image71.png"/></Relationships>
</file>

<file path=ppt/slides/_rels/slide9.xml.rels><?xml version="1.0" encoding="UTF-8" standalone="yes"?>
<Relationships xmlns="http://schemas.openxmlformats.org/package/2006/relationships"><Relationship Id="rId3" Type="http://schemas.openxmlformats.org/officeDocument/2006/relationships/customXml" Target="../ink/ink8.xml"/><Relationship Id="rId7"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8B6F0E-E3EF-DF1F-5766-D244A8CE85C5}"/>
              </a:ext>
            </a:extLst>
          </p:cNvPr>
          <p:cNvSpPr>
            <a:spLocks noGrp="1"/>
          </p:cNvSpPr>
          <p:nvPr>
            <p:ph type="title"/>
          </p:nvPr>
        </p:nvSpPr>
        <p:spPr/>
        <p:txBody>
          <a:bodyPr>
            <a:normAutofit fontScale="90000"/>
          </a:bodyPr>
          <a:lstStyle/>
          <a:p>
            <a:endParaRPr lang="es-CL"/>
          </a:p>
        </p:txBody>
      </p:sp>
      <p:sp>
        <p:nvSpPr>
          <p:cNvPr id="3" name="Marcador de texto 2">
            <a:extLst>
              <a:ext uri="{FF2B5EF4-FFF2-40B4-BE49-F238E27FC236}">
                <a16:creationId xmlns:a16="http://schemas.microsoft.com/office/drawing/2014/main" id="{5C9030D3-0026-A25C-2670-99EC42E7FB7E}"/>
              </a:ext>
            </a:extLst>
          </p:cNvPr>
          <p:cNvSpPr>
            <a:spLocks noGrp="1"/>
          </p:cNvSpPr>
          <p:nvPr>
            <p:ph type="body" sz="quarter" idx="11"/>
          </p:nvPr>
        </p:nvSpPr>
        <p:spPr/>
        <p:txBody>
          <a:bodyPr>
            <a:normAutofit fontScale="32500" lnSpcReduction="20000"/>
          </a:bodyPr>
          <a:lstStyle/>
          <a:p>
            <a:endParaRPr lang="es-CL"/>
          </a:p>
        </p:txBody>
      </p:sp>
      <p:pic>
        <p:nvPicPr>
          <p:cNvPr id="4" name="Imagen 3">
            <a:extLst>
              <a:ext uri="{FF2B5EF4-FFF2-40B4-BE49-F238E27FC236}">
                <a16:creationId xmlns:a16="http://schemas.microsoft.com/office/drawing/2014/main" id="{35D7D9A2-E01C-536B-3B41-17A8BA00AAB9}"/>
              </a:ext>
            </a:extLst>
          </p:cNvPr>
          <p:cNvPicPr>
            <a:picLocks noChangeAspect="1"/>
          </p:cNvPicPr>
          <p:nvPr/>
        </p:nvPicPr>
        <p:blipFill>
          <a:blip r:embed="rId2"/>
          <a:srcRect/>
          <a:stretch/>
        </p:blipFill>
        <p:spPr>
          <a:xfrm>
            <a:off x="127262" y="72478"/>
            <a:ext cx="8943681" cy="5029034"/>
          </a:xfrm>
          <a:prstGeom prst="rect">
            <a:avLst/>
          </a:prstGeom>
        </p:spPr>
      </p:pic>
      <p:sp>
        <p:nvSpPr>
          <p:cNvPr id="5" name="Google Shape;110;p18">
            <a:extLst>
              <a:ext uri="{FF2B5EF4-FFF2-40B4-BE49-F238E27FC236}">
                <a16:creationId xmlns:a16="http://schemas.microsoft.com/office/drawing/2014/main" id="{ED29CFB4-25E7-4789-B3AD-098749272653}"/>
              </a:ext>
            </a:extLst>
          </p:cNvPr>
          <p:cNvSpPr txBox="1"/>
          <p:nvPr/>
        </p:nvSpPr>
        <p:spPr>
          <a:xfrm>
            <a:off x="628650" y="3457928"/>
            <a:ext cx="7886700" cy="517641"/>
          </a:xfrm>
          <a:prstGeom prst="rect">
            <a:avLst/>
          </a:prstGeom>
          <a:noFill/>
          <a:ln>
            <a:noFill/>
          </a:ln>
        </p:spPr>
        <p:txBody>
          <a:bodyPr spcFirstLastPara="1" wrap="square" lIns="68569" tIns="68569" rIns="68569" bIns="68569" anchor="t" anchorCtr="0">
            <a:noAutofit/>
          </a:bodyPr>
          <a:lstStyle/>
          <a:p>
            <a:pPr algn="ctr"/>
            <a:r>
              <a:rPr lang="es-CL" sz="1500" b="1" dirty="0">
                <a:solidFill>
                  <a:srgbClr val="3547C7"/>
                </a:solidFill>
                <a:latin typeface="Montserrat"/>
                <a:ea typeface="Montserrat"/>
                <a:cs typeface="Montserrat"/>
                <a:sym typeface="Montserrat"/>
              </a:rPr>
              <a:t>DIRECCIÓN REGIONAL DE LOS LAGOS</a:t>
            </a:r>
            <a:endParaRPr lang="es-CL" sz="1500" dirty="0">
              <a:solidFill>
                <a:srgbClr val="3547C7"/>
              </a:solidFill>
              <a:latin typeface="Montserrat"/>
              <a:ea typeface="Montserrat"/>
              <a:cs typeface="Montserrat"/>
              <a:sym typeface="Montserrat"/>
            </a:endParaRPr>
          </a:p>
        </p:txBody>
      </p:sp>
    </p:spTree>
    <p:extLst>
      <p:ext uri="{BB962C8B-B14F-4D97-AF65-F5344CB8AC3E}">
        <p14:creationId xmlns:p14="http://schemas.microsoft.com/office/powerpoint/2010/main" val="4203591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A4F13306-1D3E-6809-2B8A-011F1E51B03D}"/>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B0D9E478-256B-6450-96A8-58E02498F6E0}"/>
              </a:ext>
            </a:extLst>
          </p:cNvPr>
          <p:cNvSpPr txBox="1"/>
          <p:nvPr/>
        </p:nvSpPr>
        <p:spPr>
          <a:xfrm>
            <a:off x="362703" y="427598"/>
            <a:ext cx="7541275" cy="1261854"/>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Gestión de Interrupciones SAIDI – SAIFI</a:t>
            </a:r>
          </a:p>
          <a:p>
            <a:pPr algn="ctr"/>
            <a:r>
              <a:rPr lang="it-IT" b="1" dirty="0">
                <a:solidFill>
                  <a:srgbClr val="3547C7"/>
                </a:solidFill>
                <a:latin typeface="Montserrat"/>
              </a:rPr>
              <a:t>COMPARATIVA SAIDI 2023 – 2024 - 2025</a:t>
            </a:r>
          </a:p>
          <a:p>
            <a:pPr marL="0" lvl="0" indent="0" rtl="0">
              <a:lnSpc>
                <a:spcPct val="100000"/>
              </a:lnSpc>
              <a:spcBef>
                <a:spcPts val="0"/>
              </a:spcBef>
              <a:spcAft>
                <a:spcPts val="0"/>
              </a:spcAft>
              <a:buNone/>
            </a:pP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0094DD18-9398-0E7D-97FE-2AFA393C63BD}"/>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0094DD18-9398-0E7D-97FE-2AFA393C63BD}"/>
                  </a:ext>
                </a:extLst>
              </p:cNvPr>
              <p:cNvPicPr/>
              <p:nvPr/>
            </p:nvPicPr>
            <p:blipFill>
              <a:blip r:embed="rId4"/>
              <a:stretch>
                <a:fillRect/>
              </a:stretch>
            </p:blipFill>
            <p:spPr>
              <a:xfrm>
                <a:off x="722536" y="470340"/>
                <a:ext cx="18000" cy="18000"/>
              </a:xfrm>
              <a:prstGeom prst="rect">
                <a:avLst/>
              </a:prstGeom>
            </p:spPr>
          </p:pic>
        </mc:Fallback>
      </mc:AlternateContent>
      <p:sp>
        <p:nvSpPr>
          <p:cNvPr id="9" name="object 7">
            <a:extLst>
              <a:ext uri="{FF2B5EF4-FFF2-40B4-BE49-F238E27FC236}">
                <a16:creationId xmlns:a16="http://schemas.microsoft.com/office/drawing/2014/main" id="{630995EE-04FE-B803-4548-C07291744464}"/>
              </a:ext>
            </a:extLst>
          </p:cNvPr>
          <p:cNvSpPr txBox="1"/>
          <p:nvPr/>
        </p:nvSpPr>
        <p:spPr>
          <a:xfrm>
            <a:off x="537883" y="4037536"/>
            <a:ext cx="7923700" cy="779701"/>
          </a:xfrm>
          <a:prstGeom prst="rect">
            <a:avLst/>
          </a:prstGeom>
        </p:spPr>
        <p:txBody>
          <a:bodyPr vert="horz" wrap="square" lIns="0" tIns="40640" rIns="0" bIns="0" rtlCol="0">
            <a:spAutoFit/>
          </a:bodyPr>
          <a:lstStyle/>
          <a:p>
            <a:pPr algn="just"/>
            <a:r>
              <a:rPr sz="1600" dirty="0">
                <a:solidFill>
                  <a:srgbClr val="3547C7"/>
                </a:solidFill>
                <a:latin typeface="Montserrat"/>
              </a:rPr>
              <a:t>El </a:t>
            </a:r>
            <a:r>
              <a:rPr sz="1600" dirty="0" err="1">
                <a:solidFill>
                  <a:srgbClr val="3547C7"/>
                </a:solidFill>
                <a:latin typeface="Montserrat"/>
              </a:rPr>
              <a:t>año</a:t>
            </a:r>
            <a:r>
              <a:rPr sz="1600" dirty="0">
                <a:solidFill>
                  <a:srgbClr val="3547C7"/>
                </a:solidFill>
                <a:latin typeface="Montserrat"/>
              </a:rPr>
              <a:t> 202</a:t>
            </a:r>
            <a:r>
              <a:rPr lang="es-ES" sz="1600" dirty="0">
                <a:solidFill>
                  <a:srgbClr val="3547C7"/>
                </a:solidFill>
                <a:latin typeface="Montserrat"/>
              </a:rPr>
              <a:t>4</a:t>
            </a:r>
            <a:r>
              <a:rPr sz="1600" dirty="0">
                <a:solidFill>
                  <a:srgbClr val="3547C7"/>
                </a:solidFill>
                <a:latin typeface="Montserrat"/>
              </a:rPr>
              <a:t> el SAIDI Total Región (incluye interrupciones por Fuerza Mayor, Externas e Internas) fue de </a:t>
            </a:r>
            <a:r>
              <a:rPr lang="es-ES" sz="1600" dirty="0">
                <a:solidFill>
                  <a:srgbClr val="3547C7"/>
                </a:solidFill>
                <a:latin typeface="Montserrat"/>
              </a:rPr>
              <a:t>25</a:t>
            </a:r>
            <a:r>
              <a:rPr sz="1600" dirty="0">
                <a:solidFill>
                  <a:srgbClr val="3547C7"/>
                </a:solidFill>
                <a:latin typeface="Montserrat"/>
              </a:rPr>
              <a:t>,</a:t>
            </a:r>
            <a:r>
              <a:rPr lang="es-ES" sz="1600" dirty="0">
                <a:solidFill>
                  <a:srgbClr val="3547C7"/>
                </a:solidFill>
                <a:latin typeface="Montserrat"/>
              </a:rPr>
              <a:t>82</a:t>
            </a:r>
            <a:r>
              <a:rPr sz="1600" dirty="0">
                <a:solidFill>
                  <a:srgbClr val="3547C7"/>
                </a:solidFill>
                <a:latin typeface="Montserrat"/>
              </a:rPr>
              <a:t> horas, mientras que el </a:t>
            </a:r>
            <a:r>
              <a:rPr sz="1600" dirty="0" err="1">
                <a:solidFill>
                  <a:srgbClr val="3547C7"/>
                </a:solidFill>
                <a:latin typeface="Montserrat"/>
              </a:rPr>
              <a:t>año</a:t>
            </a:r>
            <a:r>
              <a:rPr sz="1600" dirty="0">
                <a:solidFill>
                  <a:srgbClr val="3547C7"/>
                </a:solidFill>
                <a:latin typeface="Montserrat"/>
              </a:rPr>
              <a:t> 202</a:t>
            </a:r>
            <a:r>
              <a:rPr lang="es-ES" sz="1600" dirty="0">
                <a:solidFill>
                  <a:srgbClr val="3547C7"/>
                </a:solidFill>
                <a:latin typeface="Montserrat"/>
              </a:rPr>
              <a:t>5</a:t>
            </a:r>
            <a:r>
              <a:rPr sz="1600" dirty="0">
                <a:solidFill>
                  <a:srgbClr val="3547C7"/>
                </a:solidFill>
                <a:latin typeface="Montserrat"/>
              </a:rPr>
              <a:t> fue de </a:t>
            </a:r>
            <a:r>
              <a:rPr lang="es-ES" sz="1600" dirty="0">
                <a:solidFill>
                  <a:srgbClr val="3547C7"/>
                </a:solidFill>
                <a:latin typeface="Montserrat"/>
              </a:rPr>
              <a:t>22,43</a:t>
            </a:r>
            <a:r>
              <a:rPr sz="1600" dirty="0">
                <a:solidFill>
                  <a:srgbClr val="3547C7"/>
                </a:solidFill>
                <a:latin typeface="Montserrat"/>
              </a:rPr>
              <a:t> horas lo que refleja un </a:t>
            </a:r>
            <a:r>
              <a:rPr lang="es-MX" sz="1600" dirty="0">
                <a:solidFill>
                  <a:srgbClr val="3547C7"/>
                </a:solidFill>
                <a:latin typeface="Montserrat"/>
              </a:rPr>
              <a:t>disminución</a:t>
            </a:r>
            <a:r>
              <a:rPr sz="1600" dirty="0">
                <a:solidFill>
                  <a:srgbClr val="3547C7"/>
                </a:solidFill>
                <a:latin typeface="Montserrat"/>
              </a:rPr>
              <a:t> de </a:t>
            </a:r>
            <a:r>
              <a:rPr lang="es-ES" sz="1600" dirty="0">
                <a:solidFill>
                  <a:srgbClr val="3547C7"/>
                </a:solidFill>
                <a:latin typeface="Montserrat"/>
              </a:rPr>
              <a:t>3</a:t>
            </a:r>
            <a:r>
              <a:rPr sz="1600" dirty="0">
                <a:solidFill>
                  <a:srgbClr val="3547C7"/>
                </a:solidFill>
                <a:latin typeface="Montserrat"/>
              </a:rPr>
              <a:t>,</a:t>
            </a:r>
            <a:r>
              <a:rPr lang="es-ES" sz="1600" dirty="0">
                <a:solidFill>
                  <a:srgbClr val="3547C7"/>
                </a:solidFill>
                <a:latin typeface="Montserrat"/>
              </a:rPr>
              <a:t>57</a:t>
            </a:r>
            <a:r>
              <a:rPr sz="1600" dirty="0">
                <a:solidFill>
                  <a:srgbClr val="3547C7"/>
                </a:solidFill>
                <a:latin typeface="Montserrat"/>
              </a:rPr>
              <a:t> horas (</a:t>
            </a:r>
            <a:r>
              <a:rPr lang="es-ES" sz="1600" dirty="0">
                <a:solidFill>
                  <a:srgbClr val="3547C7"/>
                </a:solidFill>
                <a:latin typeface="Montserrat"/>
              </a:rPr>
              <a:t>3</a:t>
            </a:r>
            <a:r>
              <a:rPr sz="1600" dirty="0">
                <a:solidFill>
                  <a:srgbClr val="3547C7"/>
                </a:solidFill>
                <a:latin typeface="Montserrat"/>
              </a:rPr>
              <a:t> horas y </a:t>
            </a:r>
            <a:r>
              <a:rPr lang="es-ES" sz="1600" dirty="0">
                <a:solidFill>
                  <a:srgbClr val="3547C7"/>
                </a:solidFill>
                <a:latin typeface="Montserrat"/>
              </a:rPr>
              <a:t>23</a:t>
            </a:r>
            <a:r>
              <a:rPr sz="1600" dirty="0">
                <a:solidFill>
                  <a:srgbClr val="3547C7"/>
                </a:solidFill>
                <a:latin typeface="Montserrat"/>
              </a:rPr>
              <a:t> minutos)</a:t>
            </a:r>
          </a:p>
        </p:txBody>
      </p:sp>
      <p:pic>
        <p:nvPicPr>
          <p:cNvPr id="7" name="Imagen 6">
            <a:extLst>
              <a:ext uri="{FF2B5EF4-FFF2-40B4-BE49-F238E27FC236}">
                <a16:creationId xmlns:a16="http://schemas.microsoft.com/office/drawing/2014/main" id="{7224B224-1C79-F0C2-A6A4-6CC1CE59DCE2}"/>
              </a:ext>
            </a:extLst>
          </p:cNvPr>
          <p:cNvPicPr>
            <a:picLocks noChangeAspect="1"/>
          </p:cNvPicPr>
          <p:nvPr/>
        </p:nvPicPr>
        <p:blipFill>
          <a:blip r:embed="rId5"/>
          <a:stretch>
            <a:fillRect/>
          </a:stretch>
        </p:blipFill>
        <p:spPr>
          <a:xfrm>
            <a:off x="572151" y="1239750"/>
            <a:ext cx="7122378" cy="2664000"/>
          </a:xfrm>
          <a:prstGeom prst="rect">
            <a:avLst/>
          </a:prstGeom>
        </p:spPr>
      </p:pic>
      <p:pic>
        <p:nvPicPr>
          <p:cNvPr id="10" name="Imagen 9">
            <a:extLst>
              <a:ext uri="{FF2B5EF4-FFF2-40B4-BE49-F238E27FC236}">
                <a16:creationId xmlns:a16="http://schemas.microsoft.com/office/drawing/2014/main" id="{BDFF4A36-9EFA-9ECA-7F04-FB7FA47CAA57}"/>
              </a:ext>
            </a:extLst>
          </p:cNvPr>
          <p:cNvPicPr>
            <a:picLocks noChangeAspect="1"/>
          </p:cNvPicPr>
          <p:nvPr/>
        </p:nvPicPr>
        <p:blipFill>
          <a:blip r:embed="rId6"/>
          <a:stretch>
            <a:fillRect/>
          </a:stretch>
        </p:blipFill>
        <p:spPr>
          <a:xfrm>
            <a:off x="6379896" y="3454049"/>
            <a:ext cx="1314633" cy="190527"/>
          </a:xfrm>
          <a:prstGeom prst="rect">
            <a:avLst/>
          </a:prstGeom>
          <a:ln>
            <a:solidFill>
              <a:srgbClr val="777777"/>
            </a:solidFill>
          </a:ln>
        </p:spPr>
      </p:pic>
      <p:pic>
        <p:nvPicPr>
          <p:cNvPr id="11" name="Imagen 10" descr="Texto&#10;&#10;El contenido generado por IA puede ser incorrecto.">
            <a:extLst>
              <a:ext uri="{FF2B5EF4-FFF2-40B4-BE49-F238E27FC236}">
                <a16:creationId xmlns:a16="http://schemas.microsoft.com/office/drawing/2014/main" id="{A4DCD35C-41D4-41B4-86EF-DDBC7841396E}"/>
              </a:ext>
            </a:extLst>
          </p:cNvPr>
          <p:cNvPicPr>
            <a:picLocks noChangeAspect="1"/>
          </p:cNvPicPr>
          <p:nvPr/>
        </p:nvPicPr>
        <p:blipFill>
          <a:blip r:embed="rId7"/>
          <a:stretch>
            <a:fillRect/>
          </a:stretch>
        </p:blipFill>
        <p:spPr>
          <a:xfrm>
            <a:off x="7444773" y="60081"/>
            <a:ext cx="1656075" cy="555160"/>
          </a:xfrm>
          <a:prstGeom prst="rect">
            <a:avLst/>
          </a:prstGeom>
        </p:spPr>
      </p:pic>
    </p:spTree>
    <p:extLst>
      <p:ext uri="{BB962C8B-B14F-4D97-AF65-F5344CB8AC3E}">
        <p14:creationId xmlns:p14="http://schemas.microsoft.com/office/powerpoint/2010/main" val="89726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E1CA2FA7-1036-BAFB-03DF-495D246CB2DE}"/>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F12DDAB8-9DF7-F2FA-A410-825F9C666374}"/>
              </a:ext>
            </a:extLst>
          </p:cNvPr>
          <p:cNvSpPr txBox="1"/>
          <p:nvPr/>
        </p:nvSpPr>
        <p:spPr>
          <a:xfrm>
            <a:off x="419461" y="427598"/>
            <a:ext cx="7541275"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Gestión de Interrupciones SAIDI - SAIFI</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2CFBAB01-850E-425B-7B5B-A4C3EE4EA9FE}"/>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2CFBAB01-850E-425B-7B5B-A4C3EE4EA9FE}"/>
                  </a:ext>
                </a:extLst>
              </p:cNvPr>
              <p:cNvPicPr/>
              <p:nvPr/>
            </p:nvPicPr>
            <p:blipFill>
              <a:blip r:embed="rId4"/>
              <a:stretch>
                <a:fillRect/>
              </a:stretch>
            </p:blipFill>
            <p:spPr>
              <a:xfrm>
                <a:off x="722536" y="470340"/>
                <a:ext cx="18000" cy="18000"/>
              </a:xfrm>
              <a:prstGeom prst="rect">
                <a:avLst/>
              </a:prstGeom>
            </p:spPr>
          </p:pic>
        </mc:Fallback>
      </mc:AlternateContent>
      <p:sp>
        <p:nvSpPr>
          <p:cNvPr id="6" name="object 7">
            <a:extLst>
              <a:ext uri="{FF2B5EF4-FFF2-40B4-BE49-F238E27FC236}">
                <a16:creationId xmlns:a16="http://schemas.microsoft.com/office/drawing/2014/main" id="{E8703D98-75EC-8872-F6FC-B9DF2B82B0F9}"/>
              </a:ext>
            </a:extLst>
          </p:cNvPr>
          <p:cNvSpPr txBox="1"/>
          <p:nvPr/>
        </p:nvSpPr>
        <p:spPr>
          <a:xfrm>
            <a:off x="419461" y="1115431"/>
            <a:ext cx="8361261" cy="687368"/>
          </a:xfrm>
          <a:prstGeom prst="rect">
            <a:avLst/>
          </a:prstGeom>
        </p:spPr>
        <p:txBody>
          <a:bodyPr vert="horz" wrap="square" lIns="0" tIns="40640" rIns="0" bIns="0" rtlCol="0">
            <a:spAutoFit/>
          </a:bodyPr>
          <a:lstStyle/>
          <a:p>
            <a:pPr algn="just"/>
            <a:r>
              <a:rPr lang="es-ES" dirty="0">
                <a:solidFill>
                  <a:srgbClr val="3547C7"/>
                </a:solidFill>
                <a:latin typeface="Montserrat"/>
              </a:rPr>
              <a:t>El indicador SAIDI considera las causales de Fuerza  Mayor, Externas e Internas. La Meta SEC desde 2020 fue bajar las interrupciones internas a un dígito y a una hora en 2050. A 2025 las interrupciones internas llegaron a 10,89 horas post recalificación.</a:t>
            </a:r>
          </a:p>
        </p:txBody>
      </p:sp>
      <p:sp>
        <p:nvSpPr>
          <p:cNvPr id="9" name="object 7">
            <a:extLst>
              <a:ext uri="{FF2B5EF4-FFF2-40B4-BE49-F238E27FC236}">
                <a16:creationId xmlns:a16="http://schemas.microsoft.com/office/drawing/2014/main" id="{8B7DC301-FB2F-2A98-8AC3-182F0CF25496}"/>
              </a:ext>
            </a:extLst>
          </p:cNvPr>
          <p:cNvSpPr txBox="1"/>
          <p:nvPr/>
        </p:nvSpPr>
        <p:spPr>
          <a:xfrm>
            <a:off x="419461" y="4266473"/>
            <a:ext cx="8361261" cy="471924"/>
          </a:xfrm>
          <a:prstGeom prst="rect">
            <a:avLst/>
          </a:prstGeom>
        </p:spPr>
        <p:txBody>
          <a:bodyPr vert="horz" wrap="square" lIns="0" tIns="40640" rIns="0" bIns="0" rtlCol="0">
            <a:spAutoFit/>
          </a:bodyPr>
          <a:lstStyle/>
          <a:p>
            <a:pPr algn="just"/>
            <a:r>
              <a:rPr lang="es-ES" dirty="0">
                <a:solidFill>
                  <a:srgbClr val="3547C7"/>
                </a:solidFill>
                <a:latin typeface="Montserrat"/>
              </a:rPr>
              <a:t>El  mercado  eléctrico  de  distribución  regional  está  formado  por  453.646  clientes distribuidos  en  167  Alimentadores  de  SAESA,  Luz  Osorno,  Edelaysén,  CRELL  y COOPREL.</a:t>
            </a:r>
          </a:p>
        </p:txBody>
      </p:sp>
      <p:pic>
        <p:nvPicPr>
          <p:cNvPr id="15" name="Imagen 14">
            <a:extLst>
              <a:ext uri="{FF2B5EF4-FFF2-40B4-BE49-F238E27FC236}">
                <a16:creationId xmlns:a16="http://schemas.microsoft.com/office/drawing/2014/main" id="{1CA9037A-BD0C-7036-A826-7AC27AFA60D5}"/>
              </a:ext>
            </a:extLst>
          </p:cNvPr>
          <p:cNvPicPr>
            <a:picLocks noChangeAspect="1"/>
          </p:cNvPicPr>
          <p:nvPr/>
        </p:nvPicPr>
        <p:blipFill>
          <a:blip r:embed="rId5"/>
          <a:stretch>
            <a:fillRect/>
          </a:stretch>
        </p:blipFill>
        <p:spPr>
          <a:xfrm>
            <a:off x="994721" y="2314636"/>
            <a:ext cx="1820790" cy="1440000"/>
          </a:xfrm>
          <a:prstGeom prst="rect">
            <a:avLst/>
          </a:prstGeom>
        </p:spPr>
      </p:pic>
      <p:pic>
        <p:nvPicPr>
          <p:cNvPr id="17" name="Imagen 16">
            <a:extLst>
              <a:ext uri="{FF2B5EF4-FFF2-40B4-BE49-F238E27FC236}">
                <a16:creationId xmlns:a16="http://schemas.microsoft.com/office/drawing/2014/main" id="{2DAD45B3-7A94-1C8E-1E54-AE3CCD476C33}"/>
              </a:ext>
            </a:extLst>
          </p:cNvPr>
          <p:cNvPicPr>
            <a:picLocks noChangeAspect="1"/>
          </p:cNvPicPr>
          <p:nvPr/>
        </p:nvPicPr>
        <p:blipFill>
          <a:blip r:embed="rId6"/>
          <a:stretch>
            <a:fillRect/>
          </a:stretch>
        </p:blipFill>
        <p:spPr>
          <a:xfrm>
            <a:off x="3967435" y="1954636"/>
            <a:ext cx="4320000" cy="2160000"/>
          </a:xfrm>
          <a:prstGeom prst="rect">
            <a:avLst/>
          </a:prstGeom>
        </p:spPr>
      </p:pic>
      <p:pic>
        <p:nvPicPr>
          <p:cNvPr id="11" name="Imagen 10" descr="Texto&#10;&#10;El contenido generado por IA puede ser incorrecto.">
            <a:extLst>
              <a:ext uri="{FF2B5EF4-FFF2-40B4-BE49-F238E27FC236}">
                <a16:creationId xmlns:a16="http://schemas.microsoft.com/office/drawing/2014/main" id="{C7D4B00D-045E-4550-B58F-544C5D742460}"/>
              </a:ext>
            </a:extLst>
          </p:cNvPr>
          <p:cNvPicPr>
            <a:picLocks noChangeAspect="1"/>
          </p:cNvPicPr>
          <p:nvPr/>
        </p:nvPicPr>
        <p:blipFill>
          <a:blip r:embed="rId7"/>
          <a:stretch>
            <a:fillRect/>
          </a:stretch>
        </p:blipFill>
        <p:spPr>
          <a:xfrm>
            <a:off x="7444773" y="60081"/>
            <a:ext cx="1656075" cy="555160"/>
          </a:xfrm>
          <a:prstGeom prst="rect">
            <a:avLst/>
          </a:prstGeom>
        </p:spPr>
      </p:pic>
    </p:spTree>
    <p:extLst>
      <p:ext uri="{BB962C8B-B14F-4D97-AF65-F5344CB8AC3E}">
        <p14:creationId xmlns:p14="http://schemas.microsoft.com/office/powerpoint/2010/main" val="264644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16CE06CB-E3A1-7BCC-ED34-E745EBECD306}"/>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4AB49C83-5B00-15F0-743F-2C7DB562E994}"/>
              </a:ext>
            </a:extLst>
          </p:cNvPr>
          <p:cNvSpPr txBox="1"/>
          <p:nvPr/>
        </p:nvSpPr>
        <p:spPr>
          <a:xfrm>
            <a:off x="424175" y="470179"/>
            <a:ext cx="7541275"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Gestión de Interrupciones SAIDI - SAIFI</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44E29EEE-AFB2-9ABD-9FFA-11CEB10340EE}"/>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44E29EEE-AFB2-9ABD-9FFA-11CEB10340EE}"/>
                  </a:ext>
                </a:extLst>
              </p:cNvPr>
              <p:cNvPicPr/>
              <p:nvPr/>
            </p:nvPicPr>
            <p:blipFill>
              <a:blip r:embed="rId4"/>
              <a:stretch>
                <a:fillRect/>
              </a:stretch>
            </p:blipFill>
            <p:spPr>
              <a:xfrm>
                <a:off x="722536" y="470340"/>
                <a:ext cx="18000" cy="18000"/>
              </a:xfrm>
              <a:prstGeom prst="rect">
                <a:avLst/>
              </a:prstGeom>
            </p:spPr>
          </p:pic>
        </mc:Fallback>
      </mc:AlternateContent>
      <p:sp>
        <p:nvSpPr>
          <p:cNvPr id="6" name="object 7">
            <a:extLst>
              <a:ext uri="{FF2B5EF4-FFF2-40B4-BE49-F238E27FC236}">
                <a16:creationId xmlns:a16="http://schemas.microsoft.com/office/drawing/2014/main" id="{1F0DEB70-28E4-20E9-8CE4-A060014BA136}"/>
              </a:ext>
            </a:extLst>
          </p:cNvPr>
          <p:cNvSpPr txBox="1"/>
          <p:nvPr/>
        </p:nvSpPr>
        <p:spPr>
          <a:xfrm>
            <a:off x="510237" y="1124447"/>
            <a:ext cx="5079279" cy="687368"/>
          </a:xfrm>
          <a:prstGeom prst="rect">
            <a:avLst/>
          </a:prstGeom>
        </p:spPr>
        <p:txBody>
          <a:bodyPr vert="horz" wrap="square" lIns="0" tIns="40640" rIns="0" bIns="0" rtlCol="0">
            <a:spAutoFit/>
          </a:bodyPr>
          <a:lstStyle/>
          <a:p>
            <a:pPr algn="just"/>
            <a:r>
              <a:rPr lang="es-CL" noProof="0" dirty="0">
                <a:solidFill>
                  <a:srgbClr val="3547C7"/>
                </a:solidFill>
                <a:latin typeface="Montserrat"/>
              </a:rPr>
              <a:t>La  superación  de  estándares  de  interrupciones  del Reglamento  obliga  a  las  distribuidoras  al  pago  de compensaciones a los usuarios.</a:t>
            </a:r>
          </a:p>
        </p:txBody>
      </p:sp>
      <p:pic>
        <p:nvPicPr>
          <p:cNvPr id="7" name="object 10">
            <a:extLst>
              <a:ext uri="{FF2B5EF4-FFF2-40B4-BE49-F238E27FC236}">
                <a16:creationId xmlns:a16="http://schemas.microsoft.com/office/drawing/2014/main" id="{3C54090B-C48B-5F99-A640-2C146EA583F1}"/>
              </a:ext>
            </a:extLst>
          </p:cNvPr>
          <p:cNvPicPr/>
          <p:nvPr/>
        </p:nvPicPr>
        <p:blipFill>
          <a:blip r:embed="rId5" cstate="print"/>
          <a:stretch>
            <a:fillRect/>
          </a:stretch>
        </p:blipFill>
        <p:spPr>
          <a:xfrm>
            <a:off x="6632955" y="725332"/>
            <a:ext cx="1162812" cy="1077467"/>
          </a:xfrm>
          <a:prstGeom prst="rect">
            <a:avLst/>
          </a:prstGeom>
        </p:spPr>
      </p:pic>
      <p:sp>
        <p:nvSpPr>
          <p:cNvPr id="10" name="object 9">
            <a:extLst>
              <a:ext uri="{FF2B5EF4-FFF2-40B4-BE49-F238E27FC236}">
                <a16:creationId xmlns:a16="http://schemas.microsoft.com/office/drawing/2014/main" id="{9C4D6A78-A623-B3B3-2629-9FCA211D9EB7}"/>
              </a:ext>
            </a:extLst>
          </p:cNvPr>
          <p:cNvSpPr txBox="1"/>
          <p:nvPr/>
        </p:nvSpPr>
        <p:spPr>
          <a:xfrm>
            <a:off x="223625" y="1977552"/>
            <a:ext cx="8710295" cy="256480"/>
          </a:xfrm>
          <a:prstGeom prst="rect">
            <a:avLst/>
          </a:prstGeom>
        </p:spPr>
        <p:txBody>
          <a:bodyPr vert="horz" wrap="square" lIns="0" tIns="40640" rIns="0" bIns="0" rtlCol="0">
            <a:spAutoFit/>
          </a:bodyPr>
          <a:lstStyle/>
          <a:p>
            <a:pPr marL="349250">
              <a:lnSpc>
                <a:spcPct val="100000"/>
              </a:lnSpc>
              <a:spcBef>
                <a:spcPts val="875"/>
              </a:spcBef>
              <a:tabLst>
                <a:tab pos="5158105" algn="l"/>
              </a:tabLst>
            </a:pPr>
            <a:r>
              <a:rPr lang="es-CL" b="1" noProof="0" dirty="0">
                <a:solidFill>
                  <a:srgbClr val="3547C7"/>
                </a:solidFill>
                <a:latin typeface="Montserrat" panose="00000500000000000000" pitchFamily="2" charset="0"/>
              </a:rPr>
              <a:t>Monto de Compensaciones por Año                   Cantidad de Compensaciones por Año</a:t>
            </a:r>
          </a:p>
        </p:txBody>
      </p:sp>
      <p:pic>
        <p:nvPicPr>
          <p:cNvPr id="9" name="Imagen 8">
            <a:extLst>
              <a:ext uri="{FF2B5EF4-FFF2-40B4-BE49-F238E27FC236}">
                <a16:creationId xmlns:a16="http://schemas.microsoft.com/office/drawing/2014/main" id="{FA9790B7-C5DE-B01A-FF25-14E63E093723}"/>
              </a:ext>
            </a:extLst>
          </p:cNvPr>
          <p:cNvPicPr>
            <a:picLocks noChangeAspect="1"/>
          </p:cNvPicPr>
          <p:nvPr/>
        </p:nvPicPr>
        <p:blipFill>
          <a:blip r:embed="rId6"/>
          <a:stretch>
            <a:fillRect/>
          </a:stretch>
        </p:blipFill>
        <p:spPr>
          <a:xfrm>
            <a:off x="562429" y="2303902"/>
            <a:ext cx="3632383" cy="2412000"/>
          </a:xfrm>
          <a:prstGeom prst="rect">
            <a:avLst/>
          </a:prstGeom>
        </p:spPr>
      </p:pic>
      <p:pic>
        <p:nvPicPr>
          <p:cNvPr id="16" name="Imagen 15">
            <a:extLst>
              <a:ext uri="{FF2B5EF4-FFF2-40B4-BE49-F238E27FC236}">
                <a16:creationId xmlns:a16="http://schemas.microsoft.com/office/drawing/2014/main" id="{BA528EF2-1ABB-8721-6835-37AE25CC1789}"/>
              </a:ext>
            </a:extLst>
          </p:cNvPr>
          <p:cNvPicPr>
            <a:picLocks noChangeAspect="1"/>
          </p:cNvPicPr>
          <p:nvPr/>
        </p:nvPicPr>
        <p:blipFill>
          <a:blip r:embed="rId7"/>
          <a:stretch>
            <a:fillRect/>
          </a:stretch>
        </p:blipFill>
        <p:spPr>
          <a:xfrm>
            <a:off x="4846387" y="2303902"/>
            <a:ext cx="3573136" cy="2412000"/>
          </a:xfrm>
          <a:prstGeom prst="rect">
            <a:avLst/>
          </a:prstGeom>
        </p:spPr>
      </p:pic>
      <p:pic>
        <p:nvPicPr>
          <p:cNvPr id="12" name="Imagen 11" descr="Texto&#10;&#10;El contenido generado por IA puede ser incorrecto.">
            <a:extLst>
              <a:ext uri="{FF2B5EF4-FFF2-40B4-BE49-F238E27FC236}">
                <a16:creationId xmlns:a16="http://schemas.microsoft.com/office/drawing/2014/main" id="{ACD40816-C357-4726-BCDD-7788E570BD00}"/>
              </a:ext>
            </a:extLst>
          </p:cNvPr>
          <p:cNvPicPr>
            <a:picLocks noChangeAspect="1"/>
          </p:cNvPicPr>
          <p:nvPr/>
        </p:nvPicPr>
        <p:blipFill>
          <a:blip r:embed="rId8"/>
          <a:stretch>
            <a:fillRect/>
          </a:stretch>
        </p:blipFill>
        <p:spPr>
          <a:xfrm>
            <a:off x="7444773" y="60081"/>
            <a:ext cx="1656075" cy="555160"/>
          </a:xfrm>
          <a:prstGeom prst="rect">
            <a:avLst/>
          </a:prstGeom>
        </p:spPr>
      </p:pic>
    </p:spTree>
    <p:extLst>
      <p:ext uri="{BB962C8B-B14F-4D97-AF65-F5344CB8AC3E}">
        <p14:creationId xmlns:p14="http://schemas.microsoft.com/office/powerpoint/2010/main" val="257155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05DD6FD3-A9CA-12F5-DEF1-90D2FE60091B}"/>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0F94251-4BAC-7B9B-DB70-E1317F97DDA4}"/>
              </a:ext>
            </a:extLst>
          </p:cNvPr>
          <p:cNvSpPr txBox="1"/>
          <p:nvPr/>
        </p:nvSpPr>
        <p:spPr>
          <a:xfrm>
            <a:off x="731536" y="427598"/>
            <a:ext cx="7541275"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de instalaciones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B90E223-B1F8-A442-4F43-FF807146FF54}"/>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B90E223-B1F8-A442-4F43-FF807146FF54}"/>
                  </a:ext>
                </a:extLst>
              </p:cNvPr>
              <p:cNvPicPr/>
              <p:nvPr/>
            </p:nvPicPr>
            <p:blipFill>
              <a:blip r:embed="rId4"/>
              <a:stretch>
                <a:fillRect/>
              </a:stretch>
            </p:blipFill>
            <p:spPr>
              <a:xfrm>
                <a:off x="722536" y="470340"/>
                <a:ext cx="18000" cy="18000"/>
              </a:xfrm>
              <a:prstGeom prst="rect">
                <a:avLst/>
              </a:prstGeom>
            </p:spPr>
          </p:pic>
        </mc:Fallback>
      </mc:AlternateContent>
      <p:sp>
        <p:nvSpPr>
          <p:cNvPr id="6" name="object 7">
            <a:extLst>
              <a:ext uri="{FF2B5EF4-FFF2-40B4-BE49-F238E27FC236}">
                <a16:creationId xmlns:a16="http://schemas.microsoft.com/office/drawing/2014/main" id="{2FA32D95-A63C-D013-19C5-47A931A0425B}"/>
              </a:ext>
            </a:extLst>
          </p:cNvPr>
          <p:cNvSpPr txBox="1"/>
          <p:nvPr/>
        </p:nvSpPr>
        <p:spPr>
          <a:xfrm>
            <a:off x="808622" y="1143890"/>
            <a:ext cx="7541275" cy="595035"/>
          </a:xfrm>
          <a:prstGeom prst="rect">
            <a:avLst/>
          </a:prstGeom>
        </p:spPr>
        <p:txBody>
          <a:bodyPr vert="horz" wrap="square" lIns="0" tIns="40640" rIns="0" bIns="0" rtlCol="0">
            <a:spAutoFit/>
          </a:bodyPr>
          <a:lstStyle/>
          <a:p>
            <a:pPr algn="ctr"/>
            <a:r>
              <a:rPr lang="es-ES" sz="1800" b="1" dirty="0">
                <a:solidFill>
                  <a:srgbClr val="3547C7"/>
                </a:solidFill>
                <a:latin typeface="Montserrat"/>
              </a:rPr>
              <a:t>Nuestra herramienta legal y la más visible </a:t>
            </a:r>
          </a:p>
          <a:p>
            <a:pPr algn="ctr"/>
            <a:r>
              <a:rPr lang="es-ES" sz="1800" b="1" dirty="0">
                <a:solidFill>
                  <a:srgbClr val="3547C7"/>
                </a:solidFill>
                <a:latin typeface="Montserrat"/>
              </a:rPr>
              <a:t>es la fiscalización directa</a:t>
            </a:r>
          </a:p>
        </p:txBody>
      </p:sp>
      <p:sp>
        <p:nvSpPr>
          <p:cNvPr id="18" name="object 8">
            <a:extLst>
              <a:ext uri="{FF2B5EF4-FFF2-40B4-BE49-F238E27FC236}">
                <a16:creationId xmlns:a16="http://schemas.microsoft.com/office/drawing/2014/main" id="{0FCCAD0C-A111-72D7-0030-6C8729D72562}"/>
              </a:ext>
            </a:extLst>
          </p:cNvPr>
          <p:cNvSpPr/>
          <p:nvPr/>
        </p:nvSpPr>
        <p:spPr>
          <a:xfrm>
            <a:off x="731536" y="1685066"/>
            <a:ext cx="7736205" cy="434340"/>
          </a:xfrm>
          <a:custGeom>
            <a:avLst/>
            <a:gdLst/>
            <a:ahLst/>
            <a:cxnLst/>
            <a:rect l="l" t="t" r="r" b="b"/>
            <a:pathLst>
              <a:path w="7736205" h="434339">
                <a:moveTo>
                  <a:pt x="5786628" y="434340"/>
                </a:moveTo>
                <a:lnTo>
                  <a:pt x="5786628" y="326135"/>
                </a:lnTo>
                <a:lnTo>
                  <a:pt x="0" y="326135"/>
                </a:lnTo>
                <a:lnTo>
                  <a:pt x="0" y="108203"/>
                </a:lnTo>
                <a:lnTo>
                  <a:pt x="5786628" y="108203"/>
                </a:lnTo>
                <a:lnTo>
                  <a:pt x="5786628" y="0"/>
                </a:lnTo>
                <a:lnTo>
                  <a:pt x="7735823" y="217932"/>
                </a:lnTo>
                <a:lnTo>
                  <a:pt x="5786628" y="434340"/>
                </a:lnTo>
                <a:close/>
              </a:path>
            </a:pathLst>
          </a:custGeom>
          <a:solidFill>
            <a:srgbClr val="3547C7"/>
          </a:solidFill>
          <a:ln>
            <a:solidFill>
              <a:srgbClr val="3547C7"/>
            </a:solidFill>
          </a:ln>
        </p:spPr>
        <p:txBody>
          <a:bodyPr wrap="square" lIns="0" tIns="0" rIns="0" bIns="0" rtlCol="0"/>
          <a:lstStyle/>
          <a:p>
            <a:endParaRPr dirty="0"/>
          </a:p>
        </p:txBody>
      </p:sp>
      <p:sp>
        <p:nvSpPr>
          <p:cNvPr id="19" name="object 9">
            <a:extLst>
              <a:ext uri="{FF2B5EF4-FFF2-40B4-BE49-F238E27FC236}">
                <a16:creationId xmlns:a16="http://schemas.microsoft.com/office/drawing/2014/main" id="{C67A46B2-3E74-ECAD-24ED-7B560AD1AD21}"/>
              </a:ext>
            </a:extLst>
          </p:cNvPr>
          <p:cNvSpPr txBox="1"/>
          <p:nvPr/>
        </p:nvSpPr>
        <p:spPr>
          <a:xfrm>
            <a:off x="864496" y="1280198"/>
            <a:ext cx="1294504" cy="733534"/>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nSpc>
                <a:spcPct val="100000"/>
              </a:lnSpc>
              <a:spcBef>
                <a:spcPts val="1600"/>
              </a:spcBef>
            </a:pPr>
            <a:r>
              <a:rPr sz="1200" dirty="0">
                <a:solidFill>
                  <a:schemeClr val="bg1"/>
                </a:solidFill>
                <a:latin typeface="Montserrat"/>
              </a:rPr>
              <a:t>OPORTUNIDAD</a:t>
            </a:r>
          </a:p>
        </p:txBody>
      </p:sp>
      <p:sp>
        <p:nvSpPr>
          <p:cNvPr id="20" name="object 10">
            <a:extLst>
              <a:ext uri="{FF2B5EF4-FFF2-40B4-BE49-F238E27FC236}">
                <a16:creationId xmlns:a16="http://schemas.microsoft.com/office/drawing/2014/main" id="{DCED64F9-B8E7-9D26-6286-3682EEB0BC47}"/>
              </a:ext>
            </a:extLst>
          </p:cNvPr>
          <p:cNvSpPr/>
          <p:nvPr/>
        </p:nvSpPr>
        <p:spPr>
          <a:xfrm>
            <a:off x="223625" y="2078561"/>
            <a:ext cx="576580" cy="2595880"/>
          </a:xfrm>
          <a:custGeom>
            <a:avLst/>
            <a:gdLst/>
            <a:ahLst/>
            <a:cxnLst/>
            <a:rect l="l" t="t" r="r" b="b"/>
            <a:pathLst>
              <a:path w="576580" h="2595879">
                <a:moveTo>
                  <a:pt x="288035" y="2595372"/>
                </a:moveTo>
                <a:lnTo>
                  <a:pt x="0" y="1996440"/>
                </a:lnTo>
                <a:lnTo>
                  <a:pt x="144780" y="1996440"/>
                </a:lnTo>
                <a:lnTo>
                  <a:pt x="144780" y="0"/>
                </a:lnTo>
                <a:lnTo>
                  <a:pt x="431292" y="0"/>
                </a:lnTo>
                <a:lnTo>
                  <a:pt x="431292" y="1996440"/>
                </a:lnTo>
                <a:lnTo>
                  <a:pt x="576072" y="1996440"/>
                </a:lnTo>
                <a:lnTo>
                  <a:pt x="288035" y="2595372"/>
                </a:lnTo>
                <a:close/>
              </a:path>
            </a:pathLst>
          </a:custGeom>
          <a:solidFill>
            <a:srgbClr val="3547C7"/>
          </a:solidFill>
        </p:spPr>
        <p:txBody>
          <a:bodyPr wrap="square" lIns="0" tIns="0" rIns="0" bIns="0" rtlCol="0"/>
          <a:lstStyle/>
          <a:p>
            <a:endParaRPr/>
          </a:p>
        </p:txBody>
      </p:sp>
      <p:sp>
        <p:nvSpPr>
          <p:cNvPr id="21" name="object 11">
            <a:extLst>
              <a:ext uri="{FF2B5EF4-FFF2-40B4-BE49-F238E27FC236}">
                <a16:creationId xmlns:a16="http://schemas.microsoft.com/office/drawing/2014/main" id="{43EF38D2-FF92-7F18-E249-F40439321BD3}"/>
              </a:ext>
            </a:extLst>
          </p:cNvPr>
          <p:cNvSpPr txBox="1"/>
          <p:nvPr/>
        </p:nvSpPr>
        <p:spPr>
          <a:xfrm>
            <a:off x="415226" y="2226435"/>
            <a:ext cx="184666" cy="629920"/>
          </a:xfrm>
          <a:prstGeom prst="rect">
            <a:avLst/>
          </a:prstGeom>
        </p:spPr>
        <p:txBody>
          <a:bodyPr vert="vert" wrap="square" lIns="0" tIns="635" rIns="0" bIns="0" rtlCol="0">
            <a:spAutoFit/>
          </a:bodyPr>
          <a:lstStyle/>
          <a:p>
            <a:pPr marL="12700">
              <a:lnSpc>
                <a:spcPct val="100000"/>
              </a:lnSpc>
              <a:spcBef>
                <a:spcPts val="5"/>
              </a:spcBef>
            </a:pPr>
            <a:r>
              <a:rPr sz="1200" dirty="0">
                <a:solidFill>
                  <a:schemeClr val="bg1"/>
                </a:solidFill>
                <a:latin typeface="Montserrat"/>
              </a:rPr>
              <a:t>RIESGO</a:t>
            </a:r>
          </a:p>
        </p:txBody>
      </p:sp>
      <p:sp>
        <p:nvSpPr>
          <p:cNvPr id="23" name="Rectángulo: esquinas redondeadas 22">
            <a:extLst>
              <a:ext uri="{FF2B5EF4-FFF2-40B4-BE49-F238E27FC236}">
                <a16:creationId xmlns:a16="http://schemas.microsoft.com/office/drawing/2014/main" id="{A35AF5F9-7519-892E-F0B3-67132BC1B757}"/>
              </a:ext>
            </a:extLst>
          </p:cNvPr>
          <p:cNvSpPr/>
          <p:nvPr/>
        </p:nvSpPr>
        <p:spPr>
          <a:xfrm>
            <a:off x="1091690" y="2376849"/>
            <a:ext cx="1640524" cy="914400"/>
          </a:xfrm>
          <a:prstGeom prst="roundRect">
            <a:avLst/>
          </a:prstGeom>
          <a:solidFill>
            <a:srgbClr val="2674F2"/>
          </a:solidFill>
          <a:ln>
            <a:solidFill>
              <a:srgbClr val="3547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24" name="Rectángulo: esquinas redondeadas 23">
            <a:extLst>
              <a:ext uri="{FF2B5EF4-FFF2-40B4-BE49-F238E27FC236}">
                <a16:creationId xmlns:a16="http://schemas.microsoft.com/office/drawing/2014/main" id="{7E98CF2F-A8E4-BCD4-3759-BFB3F13EBDF6}"/>
              </a:ext>
            </a:extLst>
          </p:cNvPr>
          <p:cNvSpPr/>
          <p:nvPr/>
        </p:nvSpPr>
        <p:spPr>
          <a:xfrm>
            <a:off x="3882530" y="2376849"/>
            <a:ext cx="1640524" cy="914400"/>
          </a:xfrm>
          <a:prstGeom prst="roundRect">
            <a:avLst/>
          </a:prstGeom>
          <a:solidFill>
            <a:srgbClr val="2674F2"/>
          </a:solidFill>
          <a:ln>
            <a:solidFill>
              <a:srgbClr val="3547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5" name="Rectángulo: esquinas redondeadas 24">
            <a:extLst>
              <a:ext uri="{FF2B5EF4-FFF2-40B4-BE49-F238E27FC236}">
                <a16:creationId xmlns:a16="http://schemas.microsoft.com/office/drawing/2014/main" id="{D62A0968-4CF0-7760-3B8B-75F449538A15}"/>
              </a:ext>
            </a:extLst>
          </p:cNvPr>
          <p:cNvSpPr/>
          <p:nvPr/>
        </p:nvSpPr>
        <p:spPr>
          <a:xfrm>
            <a:off x="6679233" y="2376849"/>
            <a:ext cx="1640524" cy="914400"/>
          </a:xfrm>
          <a:prstGeom prst="roundRect">
            <a:avLst/>
          </a:prstGeom>
          <a:solidFill>
            <a:srgbClr val="2674F2"/>
          </a:solidFill>
          <a:ln>
            <a:solidFill>
              <a:srgbClr val="3547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6" name="Flecha: a la derecha 25">
            <a:extLst>
              <a:ext uri="{FF2B5EF4-FFF2-40B4-BE49-F238E27FC236}">
                <a16:creationId xmlns:a16="http://schemas.microsoft.com/office/drawing/2014/main" id="{B0D80C4C-84DF-D197-2017-0547E5E55EAE}"/>
              </a:ext>
            </a:extLst>
          </p:cNvPr>
          <p:cNvSpPr/>
          <p:nvPr/>
        </p:nvSpPr>
        <p:spPr>
          <a:xfrm>
            <a:off x="2932527" y="2504981"/>
            <a:ext cx="749300" cy="519617"/>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7" name="Flecha: a la derecha 26">
            <a:extLst>
              <a:ext uri="{FF2B5EF4-FFF2-40B4-BE49-F238E27FC236}">
                <a16:creationId xmlns:a16="http://schemas.microsoft.com/office/drawing/2014/main" id="{59D953A4-85F0-2413-EDE9-06733468F3B0}"/>
              </a:ext>
            </a:extLst>
          </p:cNvPr>
          <p:cNvSpPr/>
          <p:nvPr/>
        </p:nvSpPr>
        <p:spPr>
          <a:xfrm>
            <a:off x="5723757" y="2504981"/>
            <a:ext cx="749300" cy="519617"/>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8" name="object 9">
            <a:extLst>
              <a:ext uri="{FF2B5EF4-FFF2-40B4-BE49-F238E27FC236}">
                <a16:creationId xmlns:a16="http://schemas.microsoft.com/office/drawing/2014/main" id="{E9A8085E-CEE7-8823-AC0C-F77308202FAB}"/>
              </a:ext>
            </a:extLst>
          </p:cNvPr>
          <p:cNvSpPr txBox="1"/>
          <p:nvPr/>
        </p:nvSpPr>
        <p:spPr>
          <a:xfrm>
            <a:off x="1107803" y="2010082"/>
            <a:ext cx="1559107" cy="801885"/>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1600"/>
              </a:spcBef>
            </a:pPr>
            <a:r>
              <a:rPr lang="es-ES" sz="1600" dirty="0">
                <a:solidFill>
                  <a:schemeClr val="bg1"/>
                </a:solidFill>
                <a:latin typeface="Montserrat"/>
              </a:rPr>
              <a:t>Detonantes</a:t>
            </a:r>
            <a:endParaRPr sz="1600" dirty="0">
              <a:solidFill>
                <a:schemeClr val="bg1"/>
              </a:solidFill>
              <a:latin typeface="Montserrat"/>
            </a:endParaRPr>
          </a:p>
        </p:txBody>
      </p:sp>
      <p:sp>
        <p:nvSpPr>
          <p:cNvPr id="29" name="object 9">
            <a:extLst>
              <a:ext uri="{FF2B5EF4-FFF2-40B4-BE49-F238E27FC236}">
                <a16:creationId xmlns:a16="http://schemas.microsoft.com/office/drawing/2014/main" id="{5F994FCC-4335-6010-D699-7F5D74B10118}"/>
              </a:ext>
            </a:extLst>
          </p:cNvPr>
          <p:cNvSpPr txBox="1"/>
          <p:nvPr/>
        </p:nvSpPr>
        <p:spPr>
          <a:xfrm>
            <a:off x="3923238" y="2010082"/>
            <a:ext cx="1559107" cy="801885"/>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1600"/>
              </a:spcBef>
            </a:pPr>
            <a:r>
              <a:rPr lang="es-ES" sz="1600" dirty="0">
                <a:solidFill>
                  <a:schemeClr val="bg1"/>
                </a:solidFill>
                <a:latin typeface="Montserrat"/>
              </a:rPr>
              <a:t>Inspección</a:t>
            </a:r>
            <a:endParaRPr sz="1600" dirty="0">
              <a:solidFill>
                <a:schemeClr val="bg1"/>
              </a:solidFill>
              <a:latin typeface="Montserrat"/>
            </a:endParaRPr>
          </a:p>
        </p:txBody>
      </p:sp>
      <p:sp>
        <p:nvSpPr>
          <p:cNvPr id="30" name="object 9">
            <a:extLst>
              <a:ext uri="{FF2B5EF4-FFF2-40B4-BE49-F238E27FC236}">
                <a16:creationId xmlns:a16="http://schemas.microsoft.com/office/drawing/2014/main" id="{12F8166B-A223-0F6E-2245-31DBB01D8E91}"/>
              </a:ext>
            </a:extLst>
          </p:cNvPr>
          <p:cNvSpPr txBox="1"/>
          <p:nvPr/>
        </p:nvSpPr>
        <p:spPr>
          <a:xfrm>
            <a:off x="6704239" y="2010082"/>
            <a:ext cx="1559107" cy="801885"/>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1600"/>
              </a:spcBef>
            </a:pPr>
            <a:r>
              <a:rPr lang="es-ES" sz="1600" dirty="0">
                <a:solidFill>
                  <a:schemeClr val="bg1"/>
                </a:solidFill>
                <a:latin typeface="Montserrat"/>
              </a:rPr>
              <a:t>Resoluciones</a:t>
            </a:r>
            <a:endParaRPr sz="1600" dirty="0">
              <a:solidFill>
                <a:schemeClr val="bg1"/>
              </a:solidFill>
              <a:latin typeface="Montserrat"/>
            </a:endParaRPr>
          </a:p>
        </p:txBody>
      </p:sp>
      <p:sp>
        <p:nvSpPr>
          <p:cNvPr id="31" name="Rectángulo: esquinas redondeadas 30">
            <a:extLst>
              <a:ext uri="{FF2B5EF4-FFF2-40B4-BE49-F238E27FC236}">
                <a16:creationId xmlns:a16="http://schemas.microsoft.com/office/drawing/2014/main" id="{ED33A7A9-EDA1-E55B-CB99-B961208E84A0}"/>
              </a:ext>
            </a:extLst>
          </p:cNvPr>
          <p:cNvSpPr/>
          <p:nvPr/>
        </p:nvSpPr>
        <p:spPr>
          <a:xfrm>
            <a:off x="1327432" y="3024598"/>
            <a:ext cx="1674131" cy="1814102"/>
          </a:xfrm>
          <a:prstGeom prst="roundRect">
            <a:avLst/>
          </a:prstGeom>
          <a:solidFill>
            <a:schemeClr val="bg1"/>
          </a:solidFill>
          <a:ln>
            <a:solidFill>
              <a:srgbClr val="3547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32" name="Rectángulo: esquinas redondeadas 31">
            <a:extLst>
              <a:ext uri="{FF2B5EF4-FFF2-40B4-BE49-F238E27FC236}">
                <a16:creationId xmlns:a16="http://schemas.microsoft.com/office/drawing/2014/main" id="{F589574E-7E0B-C51B-608D-23B62E825122}"/>
              </a:ext>
            </a:extLst>
          </p:cNvPr>
          <p:cNvSpPr/>
          <p:nvPr/>
        </p:nvSpPr>
        <p:spPr>
          <a:xfrm>
            <a:off x="4151879" y="3019621"/>
            <a:ext cx="1674131" cy="1819079"/>
          </a:xfrm>
          <a:prstGeom prst="roundRect">
            <a:avLst/>
          </a:prstGeom>
          <a:solidFill>
            <a:schemeClr val="bg1"/>
          </a:solidFill>
          <a:ln>
            <a:solidFill>
              <a:srgbClr val="3547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3" name="Rectángulo: esquinas redondeadas 32">
            <a:extLst>
              <a:ext uri="{FF2B5EF4-FFF2-40B4-BE49-F238E27FC236}">
                <a16:creationId xmlns:a16="http://schemas.microsoft.com/office/drawing/2014/main" id="{B4E5B6A5-7000-3CA7-250C-75FB4CF5E23D}"/>
              </a:ext>
            </a:extLst>
          </p:cNvPr>
          <p:cNvSpPr/>
          <p:nvPr/>
        </p:nvSpPr>
        <p:spPr>
          <a:xfrm>
            <a:off x="6979502" y="3019621"/>
            <a:ext cx="1674131" cy="1819079"/>
          </a:xfrm>
          <a:prstGeom prst="roundRect">
            <a:avLst/>
          </a:prstGeom>
          <a:solidFill>
            <a:schemeClr val="bg1"/>
          </a:solidFill>
          <a:ln>
            <a:solidFill>
              <a:srgbClr val="3547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4" name="object 9">
            <a:extLst>
              <a:ext uri="{FF2B5EF4-FFF2-40B4-BE49-F238E27FC236}">
                <a16:creationId xmlns:a16="http://schemas.microsoft.com/office/drawing/2014/main" id="{05F4338B-13C7-68C1-ED4F-B87C49BF0501}"/>
              </a:ext>
            </a:extLst>
          </p:cNvPr>
          <p:cNvSpPr txBox="1"/>
          <p:nvPr/>
        </p:nvSpPr>
        <p:spPr>
          <a:xfrm>
            <a:off x="1360917" y="2701995"/>
            <a:ext cx="1559107" cy="1962076"/>
          </a:xfrm>
          <a:prstGeom prst="rect">
            <a:avLst/>
          </a:prstGeom>
        </p:spPr>
        <p:txBody>
          <a:bodyPr vert="horz" wrap="square" lIns="0" tIns="48260" rIns="0" bIns="0" rtlCol="0">
            <a:spAutoFit/>
          </a:bodyPr>
          <a:lstStyle/>
          <a:p>
            <a:pPr marL="1286510" marR="5080" indent="-850900">
              <a:spcBef>
                <a:spcPts val="380"/>
              </a:spcBef>
            </a:pPr>
            <a:endParaRPr sz="2100" dirty="0">
              <a:solidFill>
                <a:schemeClr val="tx1"/>
              </a:solidFill>
              <a:latin typeface="Verdana"/>
              <a:cs typeface="Verdana"/>
            </a:endParaRPr>
          </a:p>
          <a:p>
            <a:pPr marL="298450" indent="-285750">
              <a:spcBef>
                <a:spcPts val="600"/>
              </a:spcBef>
              <a:buFont typeface="Arial" panose="020B0604020202020204" pitchFamily="34" charset="0"/>
              <a:buChar char="•"/>
            </a:pPr>
            <a:r>
              <a:rPr lang="es-ES" dirty="0">
                <a:solidFill>
                  <a:schemeClr val="tx1"/>
                </a:solidFill>
                <a:latin typeface="Montserrat"/>
              </a:rPr>
              <a:t>Declaraciones</a:t>
            </a:r>
          </a:p>
          <a:p>
            <a:pPr marL="298450" indent="-285750">
              <a:spcBef>
                <a:spcPts val="600"/>
              </a:spcBef>
              <a:buFont typeface="Arial" panose="020B0604020202020204" pitchFamily="34" charset="0"/>
              <a:buChar char="•"/>
            </a:pPr>
            <a:r>
              <a:rPr lang="es-ES" dirty="0">
                <a:solidFill>
                  <a:schemeClr val="tx1"/>
                </a:solidFill>
                <a:latin typeface="Montserrat"/>
              </a:rPr>
              <a:t>Reclamos</a:t>
            </a:r>
          </a:p>
          <a:p>
            <a:pPr marL="298450" indent="-285750">
              <a:spcBef>
                <a:spcPts val="600"/>
              </a:spcBef>
              <a:buFont typeface="Arial" panose="020B0604020202020204" pitchFamily="34" charset="0"/>
              <a:buChar char="•"/>
            </a:pPr>
            <a:r>
              <a:rPr lang="es-ES" dirty="0">
                <a:solidFill>
                  <a:schemeClr val="tx1"/>
                </a:solidFill>
                <a:latin typeface="Montserrat"/>
              </a:rPr>
              <a:t>Accidentes</a:t>
            </a:r>
          </a:p>
          <a:p>
            <a:pPr marL="298450" indent="-285750">
              <a:spcBef>
                <a:spcPts val="600"/>
              </a:spcBef>
              <a:buFont typeface="Arial" panose="020B0604020202020204" pitchFamily="34" charset="0"/>
              <a:buChar char="•"/>
            </a:pPr>
            <a:r>
              <a:rPr lang="es-ES" dirty="0">
                <a:solidFill>
                  <a:schemeClr val="tx1"/>
                </a:solidFill>
                <a:latin typeface="Montserrat"/>
              </a:rPr>
              <a:t>Programas</a:t>
            </a:r>
          </a:p>
          <a:p>
            <a:pPr marL="298450" indent="-285750" algn="ctr">
              <a:lnSpc>
                <a:spcPct val="100000"/>
              </a:lnSpc>
              <a:spcBef>
                <a:spcPts val="1600"/>
              </a:spcBef>
              <a:buFont typeface="Arial" panose="020B0604020202020204" pitchFamily="34" charset="0"/>
              <a:buChar char="•"/>
            </a:pPr>
            <a:endParaRPr dirty="0">
              <a:solidFill>
                <a:schemeClr val="tx1"/>
              </a:solidFill>
              <a:latin typeface="Montserrat"/>
            </a:endParaRPr>
          </a:p>
        </p:txBody>
      </p:sp>
      <p:sp>
        <p:nvSpPr>
          <p:cNvPr id="37" name="object 9">
            <a:extLst>
              <a:ext uri="{FF2B5EF4-FFF2-40B4-BE49-F238E27FC236}">
                <a16:creationId xmlns:a16="http://schemas.microsoft.com/office/drawing/2014/main" id="{F821DD4B-B3C7-A590-FD6E-32875AA5D4BE}"/>
              </a:ext>
            </a:extLst>
          </p:cNvPr>
          <p:cNvSpPr txBox="1"/>
          <p:nvPr/>
        </p:nvSpPr>
        <p:spPr>
          <a:xfrm>
            <a:off x="4215444" y="2701995"/>
            <a:ext cx="1559107" cy="1249060"/>
          </a:xfrm>
          <a:prstGeom prst="rect">
            <a:avLst/>
          </a:prstGeom>
        </p:spPr>
        <p:txBody>
          <a:bodyPr vert="horz" wrap="square" lIns="0" tIns="48260" rIns="0" bIns="0" rtlCol="0">
            <a:spAutoFit/>
          </a:bodyPr>
          <a:lstStyle/>
          <a:p>
            <a:pPr marL="1286510" marR="5080" indent="-850900">
              <a:spcBef>
                <a:spcPts val="380"/>
              </a:spcBef>
            </a:pPr>
            <a:endParaRPr sz="2100" dirty="0">
              <a:solidFill>
                <a:schemeClr val="tx1"/>
              </a:solidFill>
              <a:latin typeface="Verdana"/>
              <a:cs typeface="Verdana"/>
            </a:endParaRPr>
          </a:p>
          <a:p>
            <a:pPr marL="298450" indent="-285750">
              <a:spcBef>
                <a:spcPts val="600"/>
              </a:spcBef>
              <a:buFont typeface="Arial" panose="020B0604020202020204" pitchFamily="34" charset="0"/>
              <a:buChar char="•"/>
            </a:pPr>
            <a:r>
              <a:rPr lang="es-ES" dirty="0">
                <a:solidFill>
                  <a:schemeClr val="tx1"/>
                </a:solidFill>
                <a:latin typeface="Montserrat"/>
              </a:rPr>
              <a:t>Directa</a:t>
            </a:r>
          </a:p>
          <a:p>
            <a:pPr marL="298450" indent="-285750">
              <a:spcBef>
                <a:spcPts val="600"/>
              </a:spcBef>
              <a:buFont typeface="Arial" panose="020B0604020202020204" pitchFamily="34" charset="0"/>
              <a:buChar char="•"/>
            </a:pPr>
            <a:r>
              <a:rPr lang="es-ES" dirty="0">
                <a:solidFill>
                  <a:schemeClr val="tx1"/>
                </a:solidFill>
                <a:latin typeface="Montserrat"/>
              </a:rPr>
              <a:t>Indirecta</a:t>
            </a:r>
          </a:p>
          <a:p>
            <a:pPr marL="298450" indent="-285750">
              <a:spcBef>
                <a:spcPts val="600"/>
              </a:spcBef>
              <a:buFont typeface="Arial" panose="020B0604020202020204" pitchFamily="34" charset="0"/>
              <a:buChar char="•"/>
            </a:pPr>
            <a:r>
              <a:rPr lang="es-ES" dirty="0">
                <a:solidFill>
                  <a:schemeClr val="tx1"/>
                </a:solidFill>
                <a:latin typeface="Montserrat"/>
              </a:rPr>
              <a:t>Tercera Parte</a:t>
            </a:r>
            <a:endParaRPr dirty="0">
              <a:solidFill>
                <a:schemeClr val="tx1"/>
              </a:solidFill>
              <a:latin typeface="Montserrat"/>
            </a:endParaRPr>
          </a:p>
        </p:txBody>
      </p:sp>
      <p:sp>
        <p:nvSpPr>
          <p:cNvPr id="38" name="object 9">
            <a:extLst>
              <a:ext uri="{FF2B5EF4-FFF2-40B4-BE49-F238E27FC236}">
                <a16:creationId xmlns:a16="http://schemas.microsoft.com/office/drawing/2014/main" id="{22B12193-7804-7E72-0CA8-993ADFFAB4B2}"/>
              </a:ext>
            </a:extLst>
          </p:cNvPr>
          <p:cNvSpPr txBox="1"/>
          <p:nvPr/>
        </p:nvSpPr>
        <p:spPr>
          <a:xfrm>
            <a:off x="7007195" y="2701995"/>
            <a:ext cx="1559107" cy="2469907"/>
          </a:xfrm>
          <a:prstGeom prst="rect">
            <a:avLst/>
          </a:prstGeom>
        </p:spPr>
        <p:txBody>
          <a:bodyPr vert="horz" wrap="square" lIns="0" tIns="48260" rIns="0" bIns="0" rtlCol="0">
            <a:spAutoFit/>
          </a:bodyPr>
          <a:lstStyle/>
          <a:p>
            <a:pPr marL="1286510" marR="5080" indent="-850900">
              <a:spcBef>
                <a:spcPts val="380"/>
              </a:spcBef>
            </a:pPr>
            <a:endParaRPr sz="2100" dirty="0">
              <a:solidFill>
                <a:schemeClr val="tx1"/>
              </a:solidFill>
              <a:latin typeface="Verdana"/>
              <a:cs typeface="Verdana"/>
            </a:endParaRPr>
          </a:p>
          <a:p>
            <a:pPr marL="298450" indent="-285750">
              <a:spcBef>
                <a:spcPts val="600"/>
              </a:spcBef>
              <a:buFont typeface="Arial" panose="020B0604020202020204" pitchFamily="34" charset="0"/>
              <a:buChar char="•"/>
            </a:pPr>
            <a:r>
              <a:rPr lang="es-ES" dirty="0">
                <a:solidFill>
                  <a:schemeClr val="tx1"/>
                </a:solidFill>
                <a:latin typeface="Montserrat"/>
              </a:rPr>
              <a:t>Archivo</a:t>
            </a:r>
          </a:p>
          <a:p>
            <a:pPr marL="298450" indent="-285750">
              <a:spcBef>
                <a:spcPts val="600"/>
              </a:spcBef>
              <a:buFont typeface="Arial" panose="020B0604020202020204" pitchFamily="34" charset="0"/>
              <a:buChar char="•"/>
            </a:pPr>
            <a:r>
              <a:rPr lang="es-ES" dirty="0">
                <a:solidFill>
                  <a:schemeClr val="tx1"/>
                </a:solidFill>
                <a:latin typeface="Montserrat"/>
              </a:rPr>
              <a:t>F. de cargos</a:t>
            </a:r>
          </a:p>
          <a:p>
            <a:pPr marL="298450" indent="-285750">
              <a:spcBef>
                <a:spcPts val="600"/>
              </a:spcBef>
              <a:buFont typeface="Arial" panose="020B0604020202020204" pitchFamily="34" charset="0"/>
              <a:buChar char="•"/>
            </a:pPr>
            <a:r>
              <a:rPr lang="es-ES" dirty="0">
                <a:solidFill>
                  <a:schemeClr val="tx1"/>
                </a:solidFill>
                <a:latin typeface="Montserrat"/>
              </a:rPr>
              <a:t>Instrucciones</a:t>
            </a:r>
          </a:p>
          <a:p>
            <a:pPr marL="298450" indent="-285750">
              <a:spcBef>
                <a:spcPts val="600"/>
              </a:spcBef>
              <a:buFont typeface="Arial" panose="020B0604020202020204" pitchFamily="34" charset="0"/>
              <a:buChar char="•"/>
            </a:pPr>
            <a:r>
              <a:rPr lang="es-ES" dirty="0">
                <a:solidFill>
                  <a:schemeClr val="tx1"/>
                </a:solidFill>
                <a:latin typeface="Montserrat"/>
              </a:rPr>
              <a:t>Sanciones</a:t>
            </a:r>
          </a:p>
          <a:p>
            <a:pPr marL="298450" indent="-285750">
              <a:spcBef>
                <a:spcPts val="600"/>
              </a:spcBef>
              <a:buFont typeface="Arial" panose="020B0604020202020204" pitchFamily="34" charset="0"/>
              <a:buChar char="•"/>
            </a:pPr>
            <a:r>
              <a:rPr lang="es-ES" dirty="0">
                <a:solidFill>
                  <a:schemeClr val="tx1"/>
                </a:solidFill>
                <a:latin typeface="Montserrat"/>
              </a:rPr>
              <a:t>Planes de acción</a:t>
            </a:r>
          </a:p>
          <a:p>
            <a:pPr marL="298450" indent="-285750" algn="ctr">
              <a:lnSpc>
                <a:spcPct val="100000"/>
              </a:lnSpc>
              <a:spcBef>
                <a:spcPts val="1600"/>
              </a:spcBef>
              <a:buFont typeface="Arial" panose="020B0604020202020204" pitchFamily="34" charset="0"/>
              <a:buChar char="•"/>
            </a:pPr>
            <a:endParaRPr dirty="0">
              <a:solidFill>
                <a:schemeClr val="tx1"/>
              </a:solidFill>
              <a:latin typeface="Montserrat"/>
            </a:endParaRPr>
          </a:p>
        </p:txBody>
      </p:sp>
      <p:pic>
        <p:nvPicPr>
          <p:cNvPr id="35" name="Imagen 34" descr="Texto&#10;&#10;El contenido generado por IA puede ser incorrecto.">
            <a:extLst>
              <a:ext uri="{FF2B5EF4-FFF2-40B4-BE49-F238E27FC236}">
                <a16:creationId xmlns:a16="http://schemas.microsoft.com/office/drawing/2014/main" id="{79199B5D-F4BC-4450-8AE5-0980594F593A}"/>
              </a:ext>
            </a:extLst>
          </p:cNvPr>
          <p:cNvPicPr>
            <a:picLocks noChangeAspect="1"/>
          </p:cNvPicPr>
          <p:nvPr/>
        </p:nvPicPr>
        <p:blipFill>
          <a:blip r:embed="rId5"/>
          <a:stretch>
            <a:fillRect/>
          </a:stretch>
        </p:blipFill>
        <p:spPr>
          <a:xfrm>
            <a:off x="7444773" y="60081"/>
            <a:ext cx="1656075" cy="555160"/>
          </a:xfrm>
          <a:prstGeom prst="rect">
            <a:avLst/>
          </a:prstGeom>
        </p:spPr>
      </p:pic>
    </p:spTree>
    <p:extLst>
      <p:ext uri="{BB962C8B-B14F-4D97-AF65-F5344CB8AC3E}">
        <p14:creationId xmlns:p14="http://schemas.microsoft.com/office/powerpoint/2010/main" val="3110141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FC015F52-8906-09A3-051E-1F1D2C9BB6D0}"/>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535FCCC2-6217-B736-2713-55847DB2EB0C}"/>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de instalaciones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064CD8B2-0F9C-2DC5-66EE-906D4BC60090}"/>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064CD8B2-0F9C-2DC5-66EE-906D4BC60090}"/>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9160A48C-B63B-A6C2-94AA-B558F10F5DF0}"/>
              </a:ext>
            </a:extLst>
          </p:cNvPr>
          <p:cNvSpPr txBox="1"/>
          <p:nvPr/>
        </p:nvSpPr>
        <p:spPr>
          <a:xfrm>
            <a:off x="419461" y="1115431"/>
            <a:ext cx="8361261" cy="687368"/>
          </a:xfrm>
          <a:prstGeom prst="rect">
            <a:avLst/>
          </a:prstGeom>
        </p:spPr>
        <p:txBody>
          <a:bodyPr vert="horz" wrap="square" lIns="0" tIns="40640" rIns="0" bIns="0" rtlCol="0">
            <a:spAutoFit/>
          </a:bodyPr>
          <a:lstStyle/>
          <a:p>
            <a:pPr algn="just"/>
            <a:r>
              <a:rPr lang="es-ES" dirty="0">
                <a:solidFill>
                  <a:srgbClr val="3547C7"/>
                </a:solidFill>
                <a:latin typeface="Montserrat"/>
              </a:rPr>
              <a:t>Durante 2025 se inscribieron 287.259 instalaciones a nivel nacional en el ámbito eléctrico, inscribiéndose 21.538 en la Región de Los Lagos, fiscalizando mediante las 3 formas disponibles: Mesón Electrónico ADE, Revisión Documental TD o Revisión en Terreno TT.</a:t>
            </a:r>
          </a:p>
        </p:txBody>
      </p:sp>
      <p:sp>
        <p:nvSpPr>
          <p:cNvPr id="8" name="object 7">
            <a:extLst>
              <a:ext uri="{FF2B5EF4-FFF2-40B4-BE49-F238E27FC236}">
                <a16:creationId xmlns:a16="http://schemas.microsoft.com/office/drawing/2014/main" id="{CB2352F8-3FA3-EA72-F701-58FD30483D48}"/>
              </a:ext>
            </a:extLst>
          </p:cNvPr>
          <p:cNvSpPr txBox="1"/>
          <p:nvPr/>
        </p:nvSpPr>
        <p:spPr>
          <a:xfrm>
            <a:off x="516123" y="4028534"/>
            <a:ext cx="8361261" cy="902811"/>
          </a:xfrm>
          <a:prstGeom prst="rect">
            <a:avLst/>
          </a:prstGeom>
        </p:spPr>
        <p:txBody>
          <a:bodyPr vert="horz" wrap="square" lIns="0" tIns="40640" rIns="0" bIns="0" rtlCol="0">
            <a:spAutoFit/>
          </a:bodyPr>
          <a:lstStyle/>
          <a:p>
            <a:pPr algn="just"/>
            <a:r>
              <a:rPr lang="es-ES" dirty="0">
                <a:solidFill>
                  <a:srgbClr val="3547C7"/>
                </a:solidFill>
                <a:latin typeface="Montserrat"/>
              </a:rPr>
              <a:t>En el año 2023 se inicia una marcha blanca del Plan de Fiscalización anual, es así como, en la Región durante el año 2025, se realizaron 184 fiscalizaciones documentales (TD) y 46 en terreno (TT).</a:t>
            </a:r>
          </a:p>
          <a:p>
            <a:pPr algn="just"/>
            <a:r>
              <a:rPr lang="es-ES" b="1" dirty="0">
                <a:solidFill>
                  <a:srgbClr val="3547C7"/>
                </a:solidFill>
                <a:latin typeface="Montserrat"/>
              </a:rPr>
              <a:t> </a:t>
            </a:r>
          </a:p>
        </p:txBody>
      </p:sp>
      <p:pic>
        <p:nvPicPr>
          <p:cNvPr id="12" name="Imagen 11">
            <a:extLst>
              <a:ext uri="{FF2B5EF4-FFF2-40B4-BE49-F238E27FC236}">
                <a16:creationId xmlns:a16="http://schemas.microsoft.com/office/drawing/2014/main" id="{C5ED8513-DD9C-4AEB-B038-4D168BE65391}"/>
              </a:ext>
            </a:extLst>
          </p:cNvPr>
          <p:cNvPicPr>
            <a:picLocks noChangeAspect="1"/>
          </p:cNvPicPr>
          <p:nvPr/>
        </p:nvPicPr>
        <p:blipFill>
          <a:blip r:embed="rId5"/>
          <a:srcRect/>
          <a:stretch/>
        </p:blipFill>
        <p:spPr>
          <a:xfrm>
            <a:off x="661612" y="1854064"/>
            <a:ext cx="1644549" cy="2192732"/>
          </a:xfrm>
          <a:prstGeom prst="rect">
            <a:avLst/>
          </a:prstGeom>
        </p:spPr>
      </p:pic>
      <p:pic>
        <p:nvPicPr>
          <p:cNvPr id="14" name="Imagen 13">
            <a:extLst>
              <a:ext uri="{FF2B5EF4-FFF2-40B4-BE49-F238E27FC236}">
                <a16:creationId xmlns:a16="http://schemas.microsoft.com/office/drawing/2014/main" id="{6C21F38A-665C-4203-BAF6-8F3E3194DEF8}"/>
              </a:ext>
            </a:extLst>
          </p:cNvPr>
          <p:cNvPicPr>
            <a:picLocks noChangeAspect="1"/>
          </p:cNvPicPr>
          <p:nvPr/>
        </p:nvPicPr>
        <p:blipFill>
          <a:blip r:embed="rId6"/>
          <a:srcRect/>
          <a:stretch/>
        </p:blipFill>
        <p:spPr>
          <a:xfrm>
            <a:off x="3149427" y="1854064"/>
            <a:ext cx="986729" cy="2192731"/>
          </a:xfrm>
          <a:prstGeom prst="rect">
            <a:avLst/>
          </a:prstGeom>
        </p:spPr>
      </p:pic>
      <p:pic>
        <p:nvPicPr>
          <p:cNvPr id="16" name="Imagen 15">
            <a:extLst>
              <a:ext uri="{FF2B5EF4-FFF2-40B4-BE49-F238E27FC236}">
                <a16:creationId xmlns:a16="http://schemas.microsoft.com/office/drawing/2014/main" id="{F166BB51-E5DD-4394-B00C-CB18DC2C5C2A}"/>
              </a:ext>
            </a:extLst>
          </p:cNvPr>
          <p:cNvPicPr>
            <a:picLocks noChangeAspect="1"/>
          </p:cNvPicPr>
          <p:nvPr/>
        </p:nvPicPr>
        <p:blipFill>
          <a:blip r:embed="rId7"/>
          <a:srcRect/>
          <a:stretch/>
        </p:blipFill>
        <p:spPr>
          <a:xfrm>
            <a:off x="4888432" y="1854064"/>
            <a:ext cx="1645374" cy="2193833"/>
          </a:xfrm>
          <a:prstGeom prst="rect">
            <a:avLst/>
          </a:prstGeom>
        </p:spPr>
      </p:pic>
      <p:pic>
        <p:nvPicPr>
          <p:cNvPr id="13" name="Imagen 12" descr="Texto&#10;&#10;El contenido generado por IA puede ser incorrecto.">
            <a:extLst>
              <a:ext uri="{FF2B5EF4-FFF2-40B4-BE49-F238E27FC236}">
                <a16:creationId xmlns:a16="http://schemas.microsoft.com/office/drawing/2014/main" id="{87EABCE6-6EC8-4550-8A47-78933B192D74}"/>
              </a:ext>
            </a:extLst>
          </p:cNvPr>
          <p:cNvPicPr>
            <a:picLocks noChangeAspect="1"/>
          </p:cNvPicPr>
          <p:nvPr/>
        </p:nvPicPr>
        <p:blipFill>
          <a:blip r:embed="rId8"/>
          <a:stretch>
            <a:fillRect/>
          </a:stretch>
        </p:blipFill>
        <p:spPr>
          <a:xfrm>
            <a:off x="7444773" y="60081"/>
            <a:ext cx="1656075" cy="555160"/>
          </a:xfrm>
          <a:prstGeom prst="rect">
            <a:avLst/>
          </a:prstGeom>
        </p:spPr>
      </p:pic>
      <p:pic>
        <p:nvPicPr>
          <p:cNvPr id="10" name="Imagen 9">
            <a:extLst>
              <a:ext uri="{FF2B5EF4-FFF2-40B4-BE49-F238E27FC236}">
                <a16:creationId xmlns:a16="http://schemas.microsoft.com/office/drawing/2014/main" id="{EA81F399-12A4-469C-B210-C7212C1C483B}"/>
              </a:ext>
            </a:extLst>
          </p:cNvPr>
          <p:cNvPicPr>
            <a:picLocks noChangeAspect="1"/>
          </p:cNvPicPr>
          <p:nvPr/>
        </p:nvPicPr>
        <p:blipFill>
          <a:blip r:embed="rId9"/>
          <a:srcRect/>
          <a:stretch/>
        </p:blipFill>
        <p:spPr>
          <a:xfrm>
            <a:off x="7286082" y="1854064"/>
            <a:ext cx="986728" cy="2192731"/>
          </a:xfrm>
          <a:prstGeom prst="rect">
            <a:avLst/>
          </a:prstGeom>
        </p:spPr>
      </p:pic>
    </p:spTree>
    <p:extLst>
      <p:ext uri="{BB962C8B-B14F-4D97-AF65-F5344CB8AC3E}">
        <p14:creationId xmlns:p14="http://schemas.microsoft.com/office/powerpoint/2010/main" val="1519955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4"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instalaciones ERNC</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19461" y="1115431"/>
            <a:ext cx="8361261" cy="687368"/>
          </a:xfrm>
          <a:prstGeom prst="rect">
            <a:avLst/>
          </a:prstGeom>
        </p:spPr>
        <p:txBody>
          <a:bodyPr vert="horz" wrap="square" lIns="0" tIns="40640" rIns="0" bIns="0" rtlCol="0">
            <a:spAutoFit/>
          </a:bodyPr>
          <a:lstStyle/>
          <a:p>
            <a:pPr algn="just"/>
            <a:r>
              <a:rPr lang="es-MX" dirty="0">
                <a:solidFill>
                  <a:srgbClr val="3547C7"/>
                </a:solidFill>
                <a:latin typeface="Montserrat"/>
              </a:rPr>
              <a:t>Los trámites TE4 en 2025 a nivel nacional fueron 10.818 con 135.202 kW de potencia, de los cuales 268 corresponden a la Dirección Regional Los Lagos, con un total de 11.940 kW renovables.</a:t>
            </a:r>
          </a:p>
        </p:txBody>
      </p:sp>
      <p:sp>
        <p:nvSpPr>
          <p:cNvPr id="8" name="object 7">
            <a:extLst>
              <a:ext uri="{FF2B5EF4-FFF2-40B4-BE49-F238E27FC236}">
                <a16:creationId xmlns:a16="http://schemas.microsoft.com/office/drawing/2014/main" id="{E32C82B9-4CE4-C3CB-69F7-091002533FF7}"/>
              </a:ext>
            </a:extLst>
          </p:cNvPr>
          <p:cNvSpPr txBox="1"/>
          <p:nvPr/>
        </p:nvSpPr>
        <p:spPr>
          <a:xfrm>
            <a:off x="516123" y="4028534"/>
            <a:ext cx="8361261" cy="902811"/>
          </a:xfrm>
          <a:prstGeom prst="rect">
            <a:avLst/>
          </a:prstGeom>
        </p:spPr>
        <p:txBody>
          <a:bodyPr vert="horz" wrap="square" lIns="0" tIns="40640" rIns="0" bIns="0" rtlCol="0">
            <a:spAutoFit/>
          </a:bodyPr>
          <a:lstStyle/>
          <a:p>
            <a:pPr algn="just"/>
            <a:r>
              <a:rPr lang="es-MX" dirty="0">
                <a:solidFill>
                  <a:srgbClr val="3547C7"/>
                </a:solidFill>
                <a:latin typeface="Montserrat"/>
              </a:rPr>
              <a:t>SEC Regional, desde 2025, ha priorizado la fiscalización de instalaciones ERNC, enfocándose en Instaladores que declaran por primera vez, proyectos masivos con financiamiento estatal —como el programa Casa Solar— y soluciones fotovoltaicas off-</a:t>
            </a:r>
            <a:r>
              <a:rPr lang="es-MX" dirty="0" err="1">
                <a:solidFill>
                  <a:srgbClr val="3547C7"/>
                </a:solidFill>
                <a:latin typeface="Montserrat"/>
              </a:rPr>
              <a:t>grid</a:t>
            </a:r>
            <a:r>
              <a:rPr lang="es-MX" dirty="0">
                <a:solidFill>
                  <a:srgbClr val="3547C7"/>
                </a:solidFill>
                <a:latin typeface="Montserrat"/>
              </a:rPr>
              <a:t> en sectores aislados de la región.</a:t>
            </a:r>
            <a:r>
              <a:rPr lang="es-ES" b="1" dirty="0">
                <a:solidFill>
                  <a:srgbClr val="3547C7"/>
                </a:solidFill>
                <a:latin typeface="Montserrat"/>
              </a:rPr>
              <a:t> </a:t>
            </a:r>
          </a:p>
        </p:txBody>
      </p:sp>
      <p:pic>
        <p:nvPicPr>
          <p:cNvPr id="9" name="Imagen 8">
            <a:extLst>
              <a:ext uri="{FF2B5EF4-FFF2-40B4-BE49-F238E27FC236}">
                <a16:creationId xmlns:a16="http://schemas.microsoft.com/office/drawing/2014/main" id="{887355A6-64F6-4C66-B447-A8FEBAE60A20}"/>
              </a:ext>
            </a:extLst>
          </p:cNvPr>
          <p:cNvPicPr>
            <a:picLocks noChangeAspect="1"/>
          </p:cNvPicPr>
          <p:nvPr/>
        </p:nvPicPr>
        <p:blipFill>
          <a:blip r:embed="rId5"/>
          <a:srcRect l="18469" r="18469"/>
          <a:stretch/>
        </p:blipFill>
        <p:spPr>
          <a:xfrm>
            <a:off x="5741886" y="1801961"/>
            <a:ext cx="3030016" cy="2162161"/>
          </a:xfrm>
          <a:prstGeom prst="rect">
            <a:avLst/>
          </a:prstGeom>
        </p:spPr>
      </p:pic>
      <p:pic>
        <p:nvPicPr>
          <p:cNvPr id="17" name="Imagen 16">
            <a:extLst>
              <a:ext uri="{FF2B5EF4-FFF2-40B4-BE49-F238E27FC236}">
                <a16:creationId xmlns:a16="http://schemas.microsoft.com/office/drawing/2014/main" id="{EB982DDD-A56C-4A13-A117-3E31FCD20D66}"/>
              </a:ext>
            </a:extLst>
          </p:cNvPr>
          <p:cNvPicPr>
            <a:picLocks noChangeAspect="1"/>
          </p:cNvPicPr>
          <p:nvPr/>
        </p:nvPicPr>
        <p:blipFill>
          <a:blip r:embed="rId6"/>
          <a:srcRect l="21246" r="21246"/>
          <a:stretch/>
        </p:blipFill>
        <p:spPr>
          <a:xfrm>
            <a:off x="2977556" y="1801960"/>
            <a:ext cx="2763193" cy="2162161"/>
          </a:xfrm>
          <a:prstGeom prst="rect">
            <a:avLst/>
          </a:prstGeom>
        </p:spPr>
      </p:pic>
      <p:pic>
        <p:nvPicPr>
          <p:cNvPr id="21" name="Imagen 20">
            <a:extLst>
              <a:ext uri="{FF2B5EF4-FFF2-40B4-BE49-F238E27FC236}">
                <a16:creationId xmlns:a16="http://schemas.microsoft.com/office/drawing/2014/main" id="{0D51F9A6-C063-4B03-9F60-97AB27FC16E9}"/>
              </a:ext>
            </a:extLst>
          </p:cNvPr>
          <p:cNvPicPr>
            <a:picLocks noChangeAspect="1"/>
          </p:cNvPicPr>
          <p:nvPr/>
        </p:nvPicPr>
        <p:blipFill>
          <a:blip r:embed="rId7"/>
          <a:srcRect/>
          <a:stretch/>
        </p:blipFill>
        <p:spPr>
          <a:xfrm>
            <a:off x="418323" y="1810088"/>
            <a:ext cx="2861205" cy="2145903"/>
          </a:xfrm>
          <a:prstGeom prst="rect">
            <a:avLst/>
          </a:prstGeom>
        </p:spPr>
      </p:pic>
      <p:pic>
        <p:nvPicPr>
          <p:cNvPr id="12" name="Imagen 11" descr="Texto&#10;&#10;El contenido generado por IA puede ser incorrecto.">
            <a:extLst>
              <a:ext uri="{FF2B5EF4-FFF2-40B4-BE49-F238E27FC236}">
                <a16:creationId xmlns:a16="http://schemas.microsoft.com/office/drawing/2014/main" id="{AAE15AF9-339A-4393-959C-34D611FFEF8A}"/>
              </a:ext>
            </a:extLst>
          </p:cNvPr>
          <p:cNvPicPr>
            <a:picLocks noChangeAspect="1"/>
          </p:cNvPicPr>
          <p:nvPr/>
        </p:nvPicPr>
        <p:blipFill>
          <a:blip r:embed="rId8"/>
          <a:stretch>
            <a:fillRect/>
          </a:stretch>
        </p:blipFill>
        <p:spPr>
          <a:xfrm>
            <a:off x="7444773" y="60081"/>
            <a:ext cx="1656075" cy="555160"/>
          </a:xfrm>
          <a:prstGeom prst="rect">
            <a:avLst/>
          </a:prstGeom>
        </p:spPr>
      </p:pic>
    </p:spTree>
    <p:extLst>
      <p:ext uri="{BB962C8B-B14F-4D97-AF65-F5344CB8AC3E}">
        <p14:creationId xmlns:p14="http://schemas.microsoft.com/office/powerpoint/2010/main" val="3534731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infraestructura eléctrica</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19461" y="1115431"/>
            <a:ext cx="8361261" cy="687368"/>
          </a:xfrm>
          <a:prstGeom prst="rect">
            <a:avLst/>
          </a:prstGeom>
        </p:spPr>
        <p:txBody>
          <a:bodyPr vert="horz" wrap="square" lIns="0" tIns="40640" rIns="0" bIns="0" rtlCol="0">
            <a:spAutoFit/>
          </a:bodyPr>
          <a:lstStyle/>
          <a:p>
            <a:pPr algn="just"/>
            <a:r>
              <a:rPr lang="es-MX" dirty="0">
                <a:solidFill>
                  <a:srgbClr val="3547C7"/>
                </a:solidFill>
                <a:latin typeface="Montserrat"/>
              </a:rPr>
              <a:t>La revisión en terreno del estado de las redes eléctricas es de vital importancia para verificar  que  las  empresas  eléctricas  están  cumpliendo  con  la  obligación  de mantenimiento y seguridad.</a:t>
            </a:r>
          </a:p>
        </p:txBody>
      </p:sp>
      <p:sp>
        <p:nvSpPr>
          <p:cNvPr id="8" name="object 7">
            <a:extLst>
              <a:ext uri="{FF2B5EF4-FFF2-40B4-BE49-F238E27FC236}">
                <a16:creationId xmlns:a16="http://schemas.microsoft.com/office/drawing/2014/main" id="{E32C82B9-4CE4-C3CB-69F7-091002533FF7}"/>
              </a:ext>
            </a:extLst>
          </p:cNvPr>
          <p:cNvSpPr txBox="1"/>
          <p:nvPr/>
        </p:nvSpPr>
        <p:spPr>
          <a:xfrm>
            <a:off x="516123" y="4028534"/>
            <a:ext cx="8361261" cy="1118255"/>
          </a:xfrm>
          <a:prstGeom prst="rect">
            <a:avLst/>
          </a:prstGeom>
        </p:spPr>
        <p:txBody>
          <a:bodyPr vert="horz" wrap="square" lIns="0" tIns="40640" rIns="0" bIns="0" rtlCol="0">
            <a:spAutoFit/>
          </a:bodyPr>
          <a:lstStyle/>
          <a:p>
            <a:pPr algn="just"/>
            <a:r>
              <a:rPr lang="es-MX" dirty="0">
                <a:solidFill>
                  <a:srgbClr val="3547C7"/>
                </a:solidFill>
                <a:latin typeface="Montserrat"/>
              </a:rPr>
              <a:t>En general, se detectan situaciones de falta de mantenimiento en empalmes y falta de despeje vegetativo, situaciones que representan peligro para las personas y cosas. Por  ello  se  dan  las instrucciones  de  regularizar  las  situaciones  detectadas  o se exigen planes de acción según corresponda.</a:t>
            </a:r>
          </a:p>
          <a:p>
            <a:pPr algn="just"/>
            <a:r>
              <a:rPr lang="es-ES" b="1" dirty="0">
                <a:solidFill>
                  <a:srgbClr val="3547C7"/>
                </a:solidFill>
                <a:latin typeface="Montserrat"/>
              </a:rPr>
              <a:t> </a:t>
            </a:r>
          </a:p>
        </p:txBody>
      </p:sp>
      <p:pic>
        <p:nvPicPr>
          <p:cNvPr id="14" name="Imagen 13">
            <a:extLst>
              <a:ext uri="{FF2B5EF4-FFF2-40B4-BE49-F238E27FC236}">
                <a16:creationId xmlns:a16="http://schemas.microsoft.com/office/drawing/2014/main" id="{672C0553-ACB5-440D-9E09-D9BFB7947493}"/>
              </a:ext>
            </a:extLst>
          </p:cNvPr>
          <p:cNvPicPr>
            <a:picLocks noChangeAspect="1"/>
          </p:cNvPicPr>
          <p:nvPr/>
        </p:nvPicPr>
        <p:blipFill>
          <a:blip r:embed="rId5"/>
          <a:srcRect/>
          <a:stretch/>
        </p:blipFill>
        <p:spPr>
          <a:xfrm>
            <a:off x="2866131" y="1834303"/>
            <a:ext cx="1621866" cy="2162488"/>
          </a:xfrm>
          <a:prstGeom prst="rect">
            <a:avLst/>
          </a:prstGeom>
        </p:spPr>
      </p:pic>
      <p:pic>
        <p:nvPicPr>
          <p:cNvPr id="16" name="Imagen 15">
            <a:extLst>
              <a:ext uri="{FF2B5EF4-FFF2-40B4-BE49-F238E27FC236}">
                <a16:creationId xmlns:a16="http://schemas.microsoft.com/office/drawing/2014/main" id="{CE0E22C7-6623-41DD-A206-916E002CBD66}"/>
              </a:ext>
            </a:extLst>
          </p:cNvPr>
          <p:cNvPicPr>
            <a:picLocks noChangeAspect="1"/>
          </p:cNvPicPr>
          <p:nvPr/>
        </p:nvPicPr>
        <p:blipFill>
          <a:blip r:embed="rId6"/>
          <a:srcRect/>
          <a:stretch/>
        </p:blipFill>
        <p:spPr>
          <a:xfrm>
            <a:off x="4572000" y="1834303"/>
            <a:ext cx="1616665" cy="2155554"/>
          </a:xfrm>
          <a:prstGeom prst="rect">
            <a:avLst/>
          </a:prstGeom>
        </p:spPr>
      </p:pic>
      <p:pic>
        <p:nvPicPr>
          <p:cNvPr id="12" name="Imagen 11" descr="Texto&#10;&#10;El contenido generado por IA puede ser incorrecto.">
            <a:extLst>
              <a:ext uri="{FF2B5EF4-FFF2-40B4-BE49-F238E27FC236}">
                <a16:creationId xmlns:a16="http://schemas.microsoft.com/office/drawing/2014/main" id="{FFE76E48-C48F-49FA-A2C1-EDBF6681140C}"/>
              </a:ext>
            </a:extLst>
          </p:cNvPr>
          <p:cNvPicPr>
            <a:picLocks noChangeAspect="1"/>
          </p:cNvPicPr>
          <p:nvPr/>
        </p:nvPicPr>
        <p:blipFill>
          <a:blip r:embed="rId7"/>
          <a:stretch>
            <a:fillRect/>
          </a:stretch>
        </p:blipFill>
        <p:spPr>
          <a:xfrm>
            <a:off x="7444773" y="60081"/>
            <a:ext cx="1656075" cy="555160"/>
          </a:xfrm>
          <a:prstGeom prst="rect">
            <a:avLst/>
          </a:prstGeom>
        </p:spPr>
      </p:pic>
      <p:pic>
        <p:nvPicPr>
          <p:cNvPr id="10" name="Imagen 9">
            <a:extLst>
              <a:ext uri="{FF2B5EF4-FFF2-40B4-BE49-F238E27FC236}">
                <a16:creationId xmlns:a16="http://schemas.microsoft.com/office/drawing/2014/main" id="{349B9E6B-FFF9-42E8-A89B-E0A13CFECD43}"/>
              </a:ext>
            </a:extLst>
          </p:cNvPr>
          <p:cNvPicPr>
            <a:picLocks noChangeAspect="1"/>
          </p:cNvPicPr>
          <p:nvPr/>
        </p:nvPicPr>
        <p:blipFill>
          <a:blip r:embed="rId8"/>
          <a:srcRect/>
          <a:stretch/>
        </p:blipFill>
        <p:spPr>
          <a:xfrm>
            <a:off x="6272668" y="1834065"/>
            <a:ext cx="1616665" cy="2155553"/>
          </a:xfrm>
          <a:prstGeom prst="rect">
            <a:avLst/>
          </a:prstGeom>
        </p:spPr>
      </p:pic>
      <p:pic>
        <p:nvPicPr>
          <p:cNvPr id="11" name="Imagen 10">
            <a:extLst>
              <a:ext uri="{FF2B5EF4-FFF2-40B4-BE49-F238E27FC236}">
                <a16:creationId xmlns:a16="http://schemas.microsoft.com/office/drawing/2014/main" id="{413BDB0E-3FFE-4C8D-90BD-7DDEC2082D00}"/>
              </a:ext>
            </a:extLst>
          </p:cNvPr>
          <p:cNvPicPr>
            <a:picLocks noChangeAspect="1"/>
          </p:cNvPicPr>
          <p:nvPr/>
        </p:nvPicPr>
        <p:blipFill>
          <a:blip r:embed="rId9"/>
          <a:srcRect/>
          <a:stretch/>
        </p:blipFill>
        <p:spPr>
          <a:xfrm>
            <a:off x="1149525" y="1829265"/>
            <a:ext cx="1616665" cy="2155553"/>
          </a:xfrm>
          <a:prstGeom prst="rect">
            <a:avLst/>
          </a:prstGeom>
        </p:spPr>
      </p:pic>
    </p:spTree>
    <p:extLst>
      <p:ext uri="{BB962C8B-B14F-4D97-AF65-F5344CB8AC3E}">
        <p14:creationId xmlns:p14="http://schemas.microsoft.com/office/powerpoint/2010/main" val="67171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productos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19461" y="1115431"/>
            <a:ext cx="8361261" cy="256480"/>
          </a:xfrm>
          <a:prstGeom prst="rect">
            <a:avLst/>
          </a:prstGeom>
        </p:spPr>
        <p:txBody>
          <a:bodyPr vert="horz" wrap="square" lIns="0" tIns="40640" rIns="0" bIns="0" rtlCol="0">
            <a:spAutoFit/>
          </a:bodyPr>
          <a:lstStyle/>
          <a:p>
            <a:pPr algn="just"/>
            <a:r>
              <a:rPr lang="es-MX" dirty="0">
                <a:solidFill>
                  <a:srgbClr val="3547C7"/>
                </a:solidFill>
                <a:latin typeface="Montserrat"/>
              </a:rPr>
              <a:t>Se designan tipos de productos por mes.</a:t>
            </a:r>
          </a:p>
        </p:txBody>
      </p:sp>
      <p:sp>
        <p:nvSpPr>
          <p:cNvPr id="8" name="object 7">
            <a:extLst>
              <a:ext uri="{FF2B5EF4-FFF2-40B4-BE49-F238E27FC236}">
                <a16:creationId xmlns:a16="http://schemas.microsoft.com/office/drawing/2014/main" id="{E32C82B9-4CE4-C3CB-69F7-091002533FF7}"/>
              </a:ext>
            </a:extLst>
          </p:cNvPr>
          <p:cNvSpPr txBox="1"/>
          <p:nvPr/>
        </p:nvSpPr>
        <p:spPr>
          <a:xfrm>
            <a:off x="516123" y="4028534"/>
            <a:ext cx="8361261" cy="1118255"/>
          </a:xfrm>
          <a:prstGeom prst="rect">
            <a:avLst/>
          </a:prstGeom>
        </p:spPr>
        <p:txBody>
          <a:bodyPr vert="horz" wrap="square" lIns="0" tIns="40640" rIns="0" bIns="0" rtlCol="0">
            <a:spAutoFit/>
          </a:bodyPr>
          <a:lstStyle/>
          <a:p>
            <a:pPr algn="just"/>
            <a:r>
              <a:rPr lang="es-MX" dirty="0">
                <a:solidFill>
                  <a:srgbClr val="3547C7"/>
                </a:solidFill>
                <a:latin typeface="Montserrat"/>
              </a:rPr>
              <a:t>Se realizan programas especiales de fiscalización dependiendo de la estación del año, en ocasiones en compañía de la SEREMI de Energía y también en coordinación con la Delegación Presidencial Regional en conjunto con otros organismos del Estado como Servicio de Salud, Aduanas, </a:t>
            </a:r>
            <a:r>
              <a:rPr lang="es-MX" dirty="0" err="1">
                <a:solidFill>
                  <a:srgbClr val="3547C7"/>
                </a:solidFill>
                <a:latin typeface="Montserrat"/>
              </a:rPr>
              <a:t>Sernac</a:t>
            </a:r>
            <a:r>
              <a:rPr lang="es-MX" dirty="0">
                <a:solidFill>
                  <a:srgbClr val="3547C7"/>
                </a:solidFill>
                <a:latin typeface="Montserrat"/>
              </a:rPr>
              <a:t> y SII.</a:t>
            </a:r>
          </a:p>
          <a:p>
            <a:pPr algn="just"/>
            <a:r>
              <a:rPr lang="es-ES" dirty="0">
                <a:solidFill>
                  <a:srgbClr val="3547C7"/>
                </a:solidFill>
                <a:latin typeface="Montserrat"/>
              </a:rPr>
              <a:t> </a:t>
            </a:r>
          </a:p>
        </p:txBody>
      </p:sp>
      <p:pic>
        <p:nvPicPr>
          <p:cNvPr id="12" name="Imagen 11">
            <a:extLst>
              <a:ext uri="{FF2B5EF4-FFF2-40B4-BE49-F238E27FC236}">
                <a16:creationId xmlns:a16="http://schemas.microsoft.com/office/drawing/2014/main" id="{C96F4ED4-BFCC-4E16-9FCB-45873EEAAC7E}"/>
              </a:ext>
            </a:extLst>
          </p:cNvPr>
          <p:cNvPicPr>
            <a:picLocks noChangeAspect="1"/>
          </p:cNvPicPr>
          <p:nvPr/>
        </p:nvPicPr>
        <p:blipFill>
          <a:blip r:embed="rId5"/>
          <a:srcRect/>
          <a:stretch/>
        </p:blipFill>
        <p:spPr>
          <a:xfrm>
            <a:off x="1459768" y="1552798"/>
            <a:ext cx="1021633" cy="2270296"/>
          </a:xfrm>
          <a:prstGeom prst="rect">
            <a:avLst/>
          </a:prstGeom>
        </p:spPr>
      </p:pic>
      <p:pic>
        <p:nvPicPr>
          <p:cNvPr id="14" name="Imagen 13">
            <a:extLst>
              <a:ext uri="{FF2B5EF4-FFF2-40B4-BE49-F238E27FC236}">
                <a16:creationId xmlns:a16="http://schemas.microsoft.com/office/drawing/2014/main" id="{2DC2F9AA-C69B-44ED-B872-81DBC3A8BA2B}"/>
              </a:ext>
            </a:extLst>
          </p:cNvPr>
          <p:cNvPicPr>
            <a:picLocks noChangeAspect="1"/>
          </p:cNvPicPr>
          <p:nvPr/>
        </p:nvPicPr>
        <p:blipFill>
          <a:blip r:embed="rId6"/>
          <a:srcRect/>
          <a:stretch/>
        </p:blipFill>
        <p:spPr>
          <a:xfrm>
            <a:off x="2547733" y="1552798"/>
            <a:ext cx="1019704" cy="2266010"/>
          </a:xfrm>
          <a:prstGeom prst="rect">
            <a:avLst/>
          </a:prstGeom>
        </p:spPr>
      </p:pic>
      <p:pic>
        <p:nvPicPr>
          <p:cNvPr id="16" name="Imagen 15">
            <a:extLst>
              <a:ext uri="{FF2B5EF4-FFF2-40B4-BE49-F238E27FC236}">
                <a16:creationId xmlns:a16="http://schemas.microsoft.com/office/drawing/2014/main" id="{DCE12D7B-D864-4E89-9335-492BE82EE512}"/>
              </a:ext>
            </a:extLst>
          </p:cNvPr>
          <p:cNvPicPr>
            <a:picLocks noChangeAspect="1"/>
          </p:cNvPicPr>
          <p:nvPr/>
        </p:nvPicPr>
        <p:blipFill>
          <a:blip r:embed="rId7"/>
          <a:srcRect/>
          <a:stretch/>
        </p:blipFill>
        <p:spPr>
          <a:xfrm>
            <a:off x="3632985" y="1552798"/>
            <a:ext cx="1021272" cy="2266010"/>
          </a:xfrm>
          <a:prstGeom prst="rect">
            <a:avLst/>
          </a:prstGeom>
        </p:spPr>
      </p:pic>
      <p:pic>
        <p:nvPicPr>
          <p:cNvPr id="18" name="Imagen 17">
            <a:extLst>
              <a:ext uri="{FF2B5EF4-FFF2-40B4-BE49-F238E27FC236}">
                <a16:creationId xmlns:a16="http://schemas.microsoft.com/office/drawing/2014/main" id="{A199DDDF-39BE-4DCE-A77C-66CEAF714EDF}"/>
              </a:ext>
            </a:extLst>
          </p:cNvPr>
          <p:cNvPicPr>
            <a:picLocks noChangeAspect="1"/>
          </p:cNvPicPr>
          <p:nvPr/>
        </p:nvPicPr>
        <p:blipFill>
          <a:blip r:embed="rId8"/>
          <a:srcRect/>
          <a:stretch/>
        </p:blipFill>
        <p:spPr>
          <a:xfrm>
            <a:off x="4719805" y="1552798"/>
            <a:ext cx="1019704" cy="2266010"/>
          </a:xfrm>
          <a:prstGeom prst="rect">
            <a:avLst/>
          </a:prstGeom>
        </p:spPr>
      </p:pic>
      <p:pic>
        <p:nvPicPr>
          <p:cNvPr id="13" name="Imagen 12" descr="Texto&#10;&#10;El contenido generado por IA puede ser incorrecto.">
            <a:extLst>
              <a:ext uri="{FF2B5EF4-FFF2-40B4-BE49-F238E27FC236}">
                <a16:creationId xmlns:a16="http://schemas.microsoft.com/office/drawing/2014/main" id="{24C44E74-7030-4226-9DF3-9F1B4785454E}"/>
              </a:ext>
            </a:extLst>
          </p:cNvPr>
          <p:cNvPicPr>
            <a:picLocks noChangeAspect="1"/>
          </p:cNvPicPr>
          <p:nvPr/>
        </p:nvPicPr>
        <p:blipFill>
          <a:blip r:embed="rId9"/>
          <a:stretch>
            <a:fillRect/>
          </a:stretch>
        </p:blipFill>
        <p:spPr>
          <a:xfrm>
            <a:off x="7444773" y="60081"/>
            <a:ext cx="1656075" cy="555160"/>
          </a:xfrm>
          <a:prstGeom prst="rect">
            <a:avLst/>
          </a:prstGeom>
        </p:spPr>
      </p:pic>
      <p:pic>
        <p:nvPicPr>
          <p:cNvPr id="11" name="Imagen 10">
            <a:extLst>
              <a:ext uri="{FF2B5EF4-FFF2-40B4-BE49-F238E27FC236}">
                <a16:creationId xmlns:a16="http://schemas.microsoft.com/office/drawing/2014/main" id="{E70686EC-7128-4502-8AAC-C496E54BA967}"/>
              </a:ext>
            </a:extLst>
          </p:cNvPr>
          <p:cNvPicPr>
            <a:picLocks noChangeAspect="1"/>
          </p:cNvPicPr>
          <p:nvPr/>
        </p:nvPicPr>
        <p:blipFill>
          <a:blip r:embed="rId10"/>
          <a:srcRect/>
          <a:stretch/>
        </p:blipFill>
        <p:spPr>
          <a:xfrm>
            <a:off x="5805057" y="1552798"/>
            <a:ext cx="1699508" cy="2266010"/>
          </a:xfrm>
          <a:prstGeom prst="rect">
            <a:avLst/>
          </a:prstGeom>
        </p:spPr>
      </p:pic>
    </p:spTree>
    <p:extLst>
      <p:ext uri="{BB962C8B-B14F-4D97-AF65-F5344CB8AC3E}">
        <p14:creationId xmlns:p14="http://schemas.microsoft.com/office/powerpoint/2010/main" val="3931268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accidentes eléctricos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572000" y="1258570"/>
            <a:ext cx="4208722" cy="1980029"/>
          </a:xfrm>
          <a:prstGeom prst="rect">
            <a:avLst/>
          </a:prstGeom>
        </p:spPr>
        <p:txBody>
          <a:bodyPr vert="horz" wrap="square" lIns="0" tIns="40640" rIns="0" bIns="0" rtlCol="0">
            <a:spAutoFit/>
          </a:bodyPr>
          <a:lstStyle/>
          <a:p>
            <a:pPr algn="just"/>
            <a:r>
              <a:rPr lang="es-MX" dirty="0">
                <a:solidFill>
                  <a:srgbClr val="3547C7"/>
                </a:solidFill>
                <a:latin typeface="Montserrat"/>
              </a:rPr>
              <a:t>Dentro del deber fiscalizador, se encuentra la investigación o reporte de terreno de aquellas situaciones en los que las  personas han sido afectadas por un evento eléctrico, desde  lesiones  menores  hasta  la muerte.</a:t>
            </a:r>
          </a:p>
          <a:p>
            <a:pPr algn="just"/>
            <a:r>
              <a:rPr lang="es-MX" dirty="0">
                <a:solidFill>
                  <a:srgbClr val="3547C7"/>
                </a:solidFill>
                <a:latin typeface="Montserrat"/>
              </a:rPr>
              <a:t>Por  lo  anterior,  nuestro  personal fiscalizador  levanta  antecedentes  en terreno y luego emite un informe indicando cumplimiento e incumplimientos normativos.</a:t>
            </a:r>
          </a:p>
        </p:txBody>
      </p:sp>
      <p:pic>
        <p:nvPicPr>
          <p:cNvPr id="8" name="Imagen 7">
            <a:extLst>
              <a:ext uri="{FF2B5EF4-FFF2-40B4-BE49-F238E27FC236}">
                <a16:creationId xmlns:a16="http://schemas.microsoft.com/office/drawing/2014/main" id="{1B6C7DD4-9AAB-4FB2-B65E-68A948694A2D}"/>
              </a:ext>
            </a:extLst>
          </p:cNvPr>
          <p:cNvPicPr/>
          <p:nvPr/>
        </p:nvPicPr>
        <p:blipFill>
          <a:blip r:embed="rId5"/>
          <a:srcRect/>
          <a:stretch/>
        </p:blipFill>
        <p:spPr bwMode="auto">
          <a:xfrm>
            <a:off x="809759" y="1368247"/>
            <a:ext cx="1285741" cy="2410916"/>
          </a:xfrm>
          <a:prstGeom prst="rect">
            <a:avLst/>
          </a:prstGeom>
          <a:noFill/>
          <a:ln w="6350">
            <a:noFill/>
          </a:ln>
        </p:spPr>
      </p:pic>
      <p:pic>
        <p:nvPicPr>
          <p:cNvPr id="9" name="Imagen 8">
            <a:extLst>
              <a:ext uri="{FF2B5EF4-FFF2-40B4-BE49-F238E27FC236}">
                <a16:creationId xmlns:a16="http://schemas.microsoft.com/office/drawing/2014/main" id="{CDD150CF-50DC-4102-88DD-A4F6F316AA78}"/>
              </a:ext>
            </a:extLst>
          </p:cNvPr>
          <p:cNvPicPr>
            <a:picLocks noChangeAspect="1"/>
          </p:cNvPicPr>
          <p:nvPr/>
        </p:nvPicPr>
        <p:blipFill>
          <a:blip r:embed="rId6"/>
          <a:srcRect l="14763" r="14763"/>
          <a:stretch/>
        </p:blipFill>
        <p:spPr>
          <a:xfrm>
            <a:off x="2146300" y="1366292"/>
            <a:ext cx="2265440" cy="2410916"/>
          </a:xfrm>
          <a:prstGeom prst="rect">
            <a:avLst/>
          </a:prstGeom>
        </p:spPr>
      </p:pic>
      <p:pic>
        <p:nvPicPr>
          <p:cNvPr id="10" name="Imagen 9" descr="Texto&#10;&#10;El contenido generado por IA puede ser incorrecto.">
            <a:extLst>
              <a:ext uri="{FF2B5EF4-FFF2-40B4-BE49-F238E27FC236}">
                <a16:creationId xmlns:a16="http://schemas.microsoft.com/office/drawing/2014/main" id="{61402072-AB3A-43B2-B38D-8AA398907B81}"/>
              </a:ext>
            </a:extLst>
          </p:cNvPr>
          <p:cNvPicPr>
            <a:picLocks noChangeAspect="1"/>
          </p:cNvPicPr>
          <p:nvPr/>
        </p:nvPicPr>
        <p:blipFill>
          <a:blip r:embed="rId7"/>
          <a:stretch>
            <a:fillRect/>
          </a:stretch>
        </p:blipFill>
        <p:spPr>
          <a:xfrm>
            <a:off x="7444773" y="60081"/>
            <a:ext cx="1656075" cy="555160"/>
          </a:xfrm>
          <a:prstGeom prst="rect">
            <a:avLst/>
          </a:prstGeom>
        </p:spPr>
      </p:pic>
    </p:spTree>
    <p:extLst>
      <p:ext uri="{BB962C8B-B14F-4D97-AF65-F5344CB8AC3E}">
        <p14:creationId xmlns:p14="http://schemas.microsoft.com/office/powerpoint/2010/main" val="920195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1015632"/>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de reclamos: Fiscalización en terreno denuncias y reclamos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46131" y="1443230"/>
            <a:ext cx="8334591" cy="687368"/>
          </a:xfrm>
          <a:prstGeom prst="rect">
            <a:avLst/>
          </a:prstGeom>
        </p:spPr>
        <p:txBody>
          <a:bodyPr vert="horz" wrap="square" lIns="0" tIns="40640" rIns="0" bIns="0" rtlCol="0">
            <a:spAutoFit/>
          </a:bodyPr>
          <a:lstStyle/>
          <a:p>
            <a:pPr algn="just"/>
            <a:r>
              <a:rPr lang="es-MX" dirty="0">
                <a:solidFill>
                  <a:srgbClr val="3547C7"/>
                </a:solidFill>
                <a:latin typeface="Montserrat"/>
              </a:rPr>
              <a:t>Gran  importancia  para  la  ciudadanía  tiene  que,  ante  sus  denuncias  y  reclamos, nuestro  personal  fiscalizador  atienda  en  terreno  sus  preocupaciones  y  legítimas exigencias especialmente en el ámbito de la seguridad para las personas y cosas.</a:t>
            </a:r>
          </a:p>
        </p:txBody>
      </p:sp>
      <p:pic>
        <p:nvPicPr>
          <p:cNvPr id="11" name="Imagen 10">
            <a:extLst>
              <a:ext uri="{FF2B5EF4-FFF2-40B4-BE49-F238E27FC236}">
                <a16:creationId xmlns:a16="http://schemas.microsoft.com/office/drawing/2014/main" id="{8DE2CB71-E54B-4DE1-977F-5A3873CDFDE2}"/>
              </a:ext>
            </a:extLst>
          </p:cNvPr>
          <p:cNvPicPr>
            <a:picLocks noChangeAspect="1"/>
          </p:cNvPicPr>
          <p:nvPr/>
        </p:nvPicPr>
        <p:blipFill>
          <a:blip r:embed="rId5"/>
          <a:srcRect/>
          <a:stretch/>
        </p:blipFill>
        <p:spPr>
          <a:xfrm>
            <a:off x="1439180" y="2402088"/>
            <a:ext cx="1620000" cy="2160000"/>
          </a:xfrm>
          <a:prstGeom prst="rect">
            <a:avLst/>
          </a:prstGeom>
        </p:spPr>
      </p:pic>
      <p:pic>
        <p:nvPicPr>
          <p:cNvPr id="13" name="Imagen 12">
            <a:extLst>
              <a:ext uri="{FF2B5EF4-FFF2-40B4-BE49-F238E27FC236}">
                <a16:creationId xmlns:a16="http://schemas.microsoft.com/office/drawing/2014/main" id="{8D7297B4-BDB9-4F58-BECF-7A9B9D25C26C}"/>
              </a:ext>
            </a:extLst>
          </p:cNvPr>
          <p:cNvPicPr>
            <a:picLocks noChangeAspect="1"/>
          </p:cNvPicPr>
          <p:nvPr/>
        </p:nvPicPr>
        <p:blipFill>
          <a:blip r:embed="rId6"/>
          <a:srcRect/>
          <a:stretch/>
        </p:blipFill>
        <p:spPr>
          <a:xfrm>
            <a:off x="3133423" y="2402088"/>
            <a:ext cx="1620000" cy="2160000"/>
          </a:xfrm>
          <a:prstGeom prst="rect">
            <a:avLst/>
          </a:prstGeom>
        </p:spPr>
      </p:pic>
      <p:pic>
        <p:nvPicPr>
          <p:cNvPr id="17" name="Imagen 16">
            <a:extLst>
              <a:ext uri="{FF2B5EF4-FFF2-40B4-BE49-F238E27FC236}">
                <a16:creationId xmlns:a16="http://schemas.microsoft.com/office/drawing/2014/main" id="{82D3CFDD-78A3-442E-A35B-120952390E79}"/>
              </a:ext>
            </a:extLst>
          </p:cNvPr>
          <p:cNvPicPr>
            <a:picLocks noChangeAspect="1"/>
          </p:cNvPicPr>
          <p:nvPr/>
        </p:nvPicPr>
        <p:blipFill>
          <a:blip r:embed="rId7"/>
          <a:srcRect/>
          <a:stretch/>
        </p:blipFill>
        <p:spPr>
          <a:xfrm>
            <a:off x="4827667" y="2402088"/>
            <a:ext cx="2880001" cy="2160000"/>
          </a:xfrm>
          <a:prstGeom prst="rect">
            <a:avLst/>
          </a:prstGeom>
        </p:spPr>
      </p:pic>
      <p:pic>
        <p:nvPicPr>
          <p:cNvPr id="12" name="Imagen 11" descr="Texto&#10;&#10;El contenido generado por IA puede ser incorrecto.">
            <a:extLst>
              <a:ext uri="{FF2B5EF4-FFF2-40B4-BE49-F238E27FC236}">
                <a16:creationId xmlns:a16="http://schemas.microsoft.com/office/drawing/2014/main" id="{9718BDC5-362A-4DAB-A2CC-93BFBC5CB730}"/>
              </a:ext>
            </a:extLst>
          </p:cNvPr>
          <p:cNvPicPr>
            <a:picLocks noChangeAspect="1"/>
          </p:cNvPicPr>
          <p:nvPr/>
        </p:nvPicPr>
        <p:blipFill>
          <a:blip r:embed="rId8"/>
          <a:stretch>
            <a:fillRect/>
          </a:stretch>
        </p:blipFill>
        <p:spPr>
          <a:xfrm>
            <a:off x="7444773" y="60081"/>
            <a:ext cx="1656075" cy="555160"/>
          </a:xfrm>
          <a:prstGeom prst="rect">
            <a:avLst/>
          </a:prstGeom>
        </p:spPr>
      </p:pic>
    </p:spTree>
    <p:extLst>
      <p:ext uri="{BB962C8B-B14F-4D97-AF65-F5344CB8AC3E}">
        <p14:creationId xmlns:p14="http://schemas.microsoft.com/office/powerpoint/2010/main" val="3079395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p:cNvGrpSpPr/>
        <p:nvPr/>
      </p:nvGrpSpPr>
      <p:grpSpPr>
        <a:xfrm>
          <a:off x="0" y="0"/>
          <a:ext cx="0" cy="0"/>
          <a:chOff x="0" y="0"/>
          <a:chExt cx="0" cy="0"/>
        </a:xfrm>
      </p:grpSpPr>
      <p:sp>
        <p:nvSpPr>
          <p:cNvPr id="69" name="Google Shape;69;p15"/>
          <p:cNvSpPr txBox="1"/>
          <p:nvPr/>
        </p:nvSpPr>
        <p:spPr>
          <a:xfrm>
            <a:off x="4912143" y="674897"/>
            <a:ext cx="3225900" cy="4085886"/>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CL" sz="1800" noProof="0" dirty="0">
                <a:solidFill>
                  <a:srgbClr val="3547C7"/>
                </a:solidFill>
                <a:latin typeface="Montserrat"/>
                <a:ea typeface="Montserrat"/>
                <a:cs typeface="Montserrat"/>
                <a:sym typeface="Montserrat"/>
              </a:rPr>
              <a:t>SEC Los Lagos cubre un territorio de 48.584 km</a:t>
            </a:r>
            <a:r>
              <a:rPr lang="es-CL" sz="1800" baseline="30000" noProof="0" dirty="0">
                <a:solidFill>
                  <a:srgbClr val="3547C7"/>
                </a:solidFill>
                <a:latin typeface="Montserrat"/>
                <a:ea typeface="Montserrat"/>
                <a:cs typeface="Montserrat"/>
                <a:sym typeface="Montserrat"/>
              </a:rPr>
              <a:t>2</a:t>
            </a:r>
            <a:r>
              <a:rPr lang="es-CL" sz="1800" noProof="0" dirty="0">
                <a:solidFill>
                  <a:srgbClr val="3547C7"/>
                </a:solidFill>
                <a:latin typeface="Montserrat"/>
                <a:ea typeface="Montserrat"/>
                <a:cs typeface="Montserrat"/>
                <a:sym typeface="Montserrat"/>
              </a:rPr>
              <a:t>, (6,4% del territorio nacional) que se  extiende desde San Pablo a Alto Palena y Quellón.</a:t>
            </a:r>
          </a:p>
          <a:p>
            <a:pPr marL="0" lvl="0" indent="0" algn="just" rtl="0">
              <a:spcBef>
                <a:spcPts val="0"/>
              </a:spcBef>
              <a:spcAft>
                <a:spcPts val="0"/>
              </a:spcAft>
              <a:buNone/>
            </a:pPr>
            <a:r>
              <a:rPr lang="es-CL" sz="1800" noProof="0" dirty="0">
                <a:solidFill>
                  <a:srgbClr val="3547C7"/>
                </a:solidFill>
                <a:latin typeface="Montserrat"/>
                <a:ea typeface="Montserrat"/>
                <a:cs typeface="Montserrat"/>
                <a:sym typeface="Montserrat"/>
              </a:rPr>
              <a:t>Este territorio cuenta con 828.708 habitantes según el Censo 2017, donde un 73,6% es Urbano y el 26,4% Rural, distribuidos en 30 comunas y 4 Provincias, en territorio continental e insular.</a:t>
            </a:r>
          </a:p>
        </p:txBody>
      </p:sp>
      <mc:AlternateContent xmlns:mc="http://schemas.openxmlformats.org/markup-compatibility/2006" xmlns:p14="http://schemas.microsoft.com/office/powerpoint/2010/main">
        <mc:Choice Requires="p14">
          <p:contentPart p14:bwMode="auto" r:id="rId4">
            <p14:nvContentPartPr>
              <p14:cNvPr id="2" name="Entrada de lápiz 1">
                <a:extLst>
                  <a:ext uri="{FF2B5EF4-FFF2-40B4-BE49-F238E27FC236}">
                    <a16:creationId xmlns:a16="http://schemas.microsoft.com/office/drawing/2014/main" id="{83948CD6-97BA-A84D-C25C-6F0DED3DD972}"/>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83948CD6-97BA-A84D-C25C-6F0DED3DD972}"/>
                  </a:ext>
                </a:extLst>
              </p:cNvPr>
              <p:cNvPicPr/>
              <p:nvPr/>
            </p:nvPicPr>
            <p:blipFill>
              <a:blip r:embed="rId9"/>
              <a:stretch>
                <a:fillRect/>
              </a:stretch>
            </p:blipFill>
            <p:spPr>
              <a:xfrm>
                <a:off x="722536" y="470700"/>
                <a:ext cx="18000" cy="18000"/>
              </a:xfrm>
              <a:prstGeom prst="rect">
                <a:avLst/>
              </a:prstGeom>
            </p:spPr>
          </p:pic>
        </mc:Fallback>
      </mc:AlternateContent>
      <p:sp>
        <p:nvSpPr>
          <p:cNvPr id="13" name="object 9">
            <a:extLst>
              <a:ext uri="{FF2B5EF4-FFF2-40B4-BE49-F238E27FC236}">
                <a16:creationId xmlns:a16="http://schemas.microsoft.com/office/drawing/2014/main" id="{038E3BB8-9DD2-4315-A13A-7ACB93E96CF6}"/>
              </a:ext>
            </a:extLst>
          </p:cNvPr>
          <p:cNvSpPr txBox="1"/>
          <p:nvPr/>
        </p:nvSpPr>
        <p:spPr>
          <a:xfrm>
            <a:off x="469114" y="2330451"/>
            <a:ext cx="1438557" cy="928459"/>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600"/>
              </a:spcBef>
            </a:pPr>
            <a:r>
              <a:rPr lang="es-ES" dirty="0">
                <a:solidFill>
                  <a:schemeClr val="bg1"/>
                </a:solidFill>
                <a:latin typeface="Montserrat"/>
              </a:rPr>
              <a:t>Hombres</a:t>
            </a:r>
          </a:p>
          <a:p>
            <a:pPr marL="12700" algn="ctr">
              <a:lnSpc>
                <a:spcPct val="100000"/>
              </a:lnSpc>
              <a:spcBef>
                <a:spcPts val="600"/>
              </a:spcBef>
            </a:pPr>
            <a:r>
              <a:rPr lang="es-ES" dirty="0">
                <a:solidFill>
                  <a:schemeClr val="bg1"/>
                </a:solidFill>
                <a:latin typeface="Montserrat"/>
              </a:rPr>
              <a:t>4</a:t>
            </a:r>
            <a:endParaRPr dirty="0">
              <a:solidFill>
                <a:schemeClr val="bg1"/>
              </a:solidFill>
              <a:latin typeface="Montserrat"/>
            </a:endParaRPr>
          </a:p>
        </p:txBody>
      </p:sp>
      <p:sp>
        <p:nvSpPr>
          <p:cNvPr id="16" name="object 9">
            <a:extLst>
              <a:ext uri="{FF2B5EF4-FFF2-40B4-BE49-F238E27FC236}">
                <a16:creationId xmlns:a16="http://schemas.microsoft.com/office/drawing/2014/main" id="{C520D88E-9730-4330-BE87-5173D4035A38}"/>
              </a:ext>
            </a:extLst>
          </p:cNvPr>
          <p:cNvSpPr txBox="1"/>
          <p:nvPr/>
        </p:nvSpPr>
        <p:spPr>
          <a:xfrm>
            <a:off x="1775064" y="2330452"/>
            <a:ext cx="1438557" cy="928459"/>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600"/>
              </a:spcBef>
            </a:pPr>
            <a:r>
              <a:rPr lang="es-ES" dirty="0">
                <a:solidFill>
                  <a:schemeClr val="bg1"/>
                </a:solidFill>
                <a:latin typeface="Montserrat"/>
              </a:rPr>
              <a:t>Mujeres</a:t>
            </a:r>
          </a:p>
          <a:p>
            <a:pPr marL="12700" algn="ctr">
              <a:lnSpc>
                <a:spcPct val="100000"/>
              </a:lnSpc>
              <a:spcBef>
                <a:spcPts val="600"/>
              </a:spcBef>
            </a:pPr>
            <a:r>
              <a:rPr lang="es-ES" dirty="0">
                <a:solidFill>
                  <a:schemeClr val="bg1"/>
                </a:solidFill>
                <a:latin typeface="Montserrat"/>
              </a:rPr>
              <a:t>4</a:t>
            </a:r>
            <a:endParaRPr dirty="0">
              <a:solidFill>
                <a:schemeClr val="bg1"/>
              </a:solidFill>
              <a:latin typeface="Montserrat"/>
            </a:endParaRPr>
          </a:p>
        </p:txBody>
      </p:sp>
      <p:sp>
        <p:nvSpPr>
          <p:cNvPr id="18" name="object 9">
            <a:extLst>
              <a:ext uri="{FF2B5EF4-FFF2-40B4-BE49-F238E27FC236}">
                <a16:creationId xmlns:a16="http://schemas.microsoft.com/office/drawing/2014/main" id="{74413359-16D5-421A-8933-FF5DE6A12342}"/>
              </a:ext>
            </a:extLst>
          </p:cNvPr>
          <p:cNvSpPr txBox="1"/>
          <p:nvPr/>
        </p:nvSpPr>
        <p:spPr>
          <a:xfrm>
            <a:off x="3366736" y="2330451"/>
            <a:ext cx="1438557" cy="928459"/>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600"/>
              </a:spcBef>
            </a:pPr>
            <a:r>
              <a:rPr lang="es-ES" dirty="0">
                <a:solidFill>
                  <a:schemeClr val="bg1"/>
                </a:solidFill>
                <a:latin typeface="Montserrat"/>
              </a:rPr>
              <a:t>Total General</a:t>
            </a:r>
          </a:p>
          <a:p>
            <a:pPr marL="12700" algn="ctr">
              <a:lnSpc>
                <a:spcPct val="100000"/>
              </a:lnSpc>
              <a:spcBef>
                <a:spcPts val="600"/>
              </a:spcBef>
            </a:pPr>
            <a:r>
              <a:rPr lang="es-CL" dirty="0">
                <a:solidFill>
                  <a:schemeClr val="bg1"/>
                </a:solidFill>
                <a:latin typeface="Montserrat"/>
              </a:rPr>
              <a:t>8</a:t>
            </a:r>
            <a:endParaRPr dirty="0">
              <a:solidFill>
                <a:schemeClr val="bg1"/>
              </a:solidFill>
              <a:latin typeface="Montserrat"/>
            </a:endParaRPr>
          </a:p>
        </p:txBody>
      </p:sp>
      <p:pic>
        <p:nvPicPr>
          <p:cNvPr id="19" name="Imagen 18">
            <a:extLst>
              <a:ext uri="{FF2B5EF4-FFF2-40B4-BE49-F238E27FC236}">
                <a16:creationId xmlns:a16="http://schemas.microsoft.com/office/drawing/2014/main" id="{9FDA9331-84A7-41B4-A40D-85A1279499EB}"/>
              </a:ext>
            </a:extLst>
          </p:cNvPr>
          <p:cNvPicPr>
            <a:picLocks noChangeAspect="1"/>
          </p:cNvPicPr>
          <p:nvPr/>
        </p:nvPicPr>
        <p:blipFill>
          <a:blip r:embed="rId10"/>
          <a:stretch>
            <a:fillRect/>
          </a:stretch>
        </p:blipFill>
        <p:spPr>
          <a:xfrm>
            <a:off x="1005957" y="771750"/>
            <a:ext cx="3160039" cy="3803134"/>
          </a:xfrm>
          <a:prstGeom prst="rect">
            <a:avLst/>
          </a:prstGeom>
        </p:spPr>
      </p:pic>
      <p:pic>
        <p:nvPicPr>
          <p:cNvPr id="12" name="Imagen 11" descr="Texto&#10;&#10;El contenido generado por IA puede ser incorrecto.">
            <a:extLst>
              <a:ext uri="{FF2B5EF4-FFF2-40B4-BE49-F238E27FC236}">
                <a16:creationId xmlns:a16="http://schemas.microsoft.com/office/drawing/2014/main" id="{58A445FD-4304-4F99-8DF0-D531C6D83700}"/>
              </a:ext>
            </a:extLst>
          </p:cNvPr>
          <p:cNvPicPr>
            <a:picLocks noChangeAspect="1"/>
          </p:cNvPicPr>
          <p:nvPr/>
        </p:nvPicPr>
        <p:blipFill>
          <a:blip r:embed="rId11"/>
          <a:stretch>
            <a:fillRect/>
          </a:stretch>
        </p:blipFill>
        <p:spPr>
          <a:xfrm>
            <a:off x="7444773" y="60081"/>
            <a:ext cx="1656075" cy="55516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directa Calidad y Seguridad Combustible Líquidos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9" name="object 9">
            <a:extLst>
              <a:ext uri="{FF2B5EF4-FFF2-40B4-BE49-F238E27FC236}">
                <a16:creationId xmlns:a16="http://schemas.microsoft.com/office/drawing/2014/main" id="{5D45A4E9-5AD8-7AE1-9B03-AB6E130FCBCA}"/>
              </a:ext>
            </a:extLst>
          </p:cNvPr>
          <p:cNvSpPr txBox="1"/>
          <p:nvPr/>
        </p:nvSpPr>
        <p:spPr>
          <a:xfrm>
            <a:off x="243522" y="1166231"/>
            <a:ext cx="8656955" cy="471924"/>
          </a:xfrm>
          <a:prstGeom prst="rect">
            <a:avLst/>
          </a:prstGeom>
        </p:spPr>
        <p:txBody>
          <a:bodyPr vert="horz" wrap="square" lIns="0" tIns="40640" rIns="0" bIns="0" rtlCol="0">
            <a:spAutoFit/>
          </a:bodyPr>
          <a:lstStyle/>
          <a:p>
            <a:pPr marL="12700" algn="just"/>
            <a:r>
              <a:rPr dirty="0">
                <a:solidFill>
                  <a:srgbClr val="3547C7"/>
                </a:solidFill>
                <a:latin typeface="Montserrat"/>
              </a:rPr>
              <a:t>Durante 202</a:t>
            </a:r>
            <a:r>
              <a:rPr lang="es-ES" dirty="0">
                <a:solidFill>
                  <a:srgbClr val="3547C7"/>
                </a:solidFill>
                <a:latin typeface="Montserrat"/>
              </a:rPr>
              <a:t>5</a:t>
            </a:r>
            <a:r>
              <a:rPr dirty="0">
                <a:solidFill>
                  <a:srgbClr val="3547C7"/>
                </a:solidFill>
                <a:latin typeface="Montserrat"/>
              </a:rPr>
              <a:t> se realizaron fiscalizaciones a </a:t>
            </a:r>
            <a:r>
              <a:rPr lang="es-CL" dirty="0">
                <a:solidFill>
                  <a:srgbClr val="3547C7"/>
                </a:solidFill>
                <a:latin typeface="Montserrat"/>
              </a:rPr>
              <a:t>estaciones</a:t>
            </a:r>
            <a:r>
              <a:rPr dirty="0">
                <a:solidFill>
                  <a:srgbClr val="3547C7"/>
                </a:solidFill>
                <a:latin typeface="Montserrat"/>
              </a:rPr>
              <a:t> de </a:t>
            </a:r>
            <a:r>
              <a:rPr lang="es-CL" dirty="0">
                <a:solidFill>
                  <a:srgbClr val="3547C7"/>
                </a:solidFill>
                <a:latin typeface="Montserrat"/>
              </a:rPr>
              <a:t>servicio</a:t>
            </a:r>
            <a:r>
              <a:rPr lang="es-ES" dirty="0">
                <a:solidFill>
                  <a:srgbClr val="3547C7"/>
                </a:solidFill>
                <a:latin typeface="Montserrat"/>
              </a:rPr>
              <a:t> (EESS) en el ámbito seguridad, así como también, se realizó muestreo a los combustibles en el ámbito de calidad. </a:t>
            </a:r>
            <a:endParaRPr dirty="0">
              <a:solidFill>
                <a:srgbClr val="3547C7"/>
              </a:solidFill>
              <a:latin typeface="Montserrat"/>
            </a:endParaRPr>
          </a:p>
        </p:txBody>
      </p:sp>
      <p:pic>
        <p:nvPicPr>
          <p:cNvPr id="10" name="Imagen 9">
            <a:extLst>
              <a:ext uri="{FF2B5EF4-FFF2-40B4-BE49-F238E27FC236}">
                <a16:creationId xmlns:a16="http://schemas.microsoft.com/office/drawing/2014/main" id="{8D60F17F-3D79-827C-E427-3379D40D9DFD}"/>
              </a:ext>
            </a:extLst>
          </p:cNvPr>
          <p:cNvPicPr>
            <a:picLocks noChangeAspect="1"/>
          </p:cNvPicPr>
          <p:nvPr/>
        </p:nvPicPr>
        <p:blipFill>
          <a:blip r:embed="rId7"/>
          <a:srcRect r="2613"/>
          <a:stretch/>
        </p:blipFill>
        <p:spPr>
          <a:xfrm>
            <a:off x="6201058" y="1731656"/>
            <a:ext cx="1933584" cy="3175366"/>
          </a:xfrm>
          <a:prstGeom prst="rect">
            <a:avLst/>
          </a:prstGeom>
        </p:spPr>
      </p:pic>
      <p:pic>
        <p:nvPicPr>
          <p:cNvPr id="11" name="Imagen 10">
            <a:extLst>
              <a:ext uri="{FF2B5EF4-FFF2-40B4-BE49-F238E27FC236}">
                <a16:creationId xmlns:a16="http://schemas.microsoft.com/office/drawing/2014/main" id="{187DE742-3A8A-3DD9-73E8-BA227137FC99}"/>
              </a:ext>
            </a:extLst>
          </p:cNvPr>
          <p:cNvPicPr>
            <a:picLocks noChangeAspect="1"/>
          </p:cNvPicPr>
          <p:nvPr/>
        </p:nvPicPr>
        <p:blipFill>
          <a:blip r:embed="rId8"/>
          <a:srcRect t="1242"/>
          <a:stretch/>
        </p:blipFill>
        <p:spPr>
          <a:xfrm>
            <a:off x="677786" y="1884403"/>
            <a:ext cx="3640258" cy="3022619"/>
          </a:xfrm>
          <a:prstGeom prst="rect">
            <a:avLst/>
          </a:prstGeom>
        </p:spPr>
      </p:pic>
    </p:spTree>
    <p:extLst>
      <p:ext uri="{BB962C8B-B14F-4D97-AF65-F5344CB8AC3E}">
        <p14:creationId xmlns:p14="http://schemas.microsoft.com/office/powerpoint/2010/main" val="139899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directa instalaciones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11" name="object 7">
            <a:extLst>
              <a:ext uri="{FF2B5EF4-FFF2-40B4-BE49-F238E27FC236}">
                <a16:creationId xmlns:a16="http://schemas.microsoft.com/office/drawing/2014/main" id="{A0585987-F103-4530-1709-FE6C9BE575CF}"/>
              </a:ext>
            </a:extLst>
          </p:cNvPr>
          <p:cNvSpPr txBox="1"/>
          <p:nvPr/>
        </p:nvSpPr>
        <p:spPr>
          <a:xfrm>
            <a:off x="270752" y="1185124"/>
            <a:ext cx="8672533" cy="1118255"/>
          </a:xfrm>
          <a:prstGeom prst="rect">
            <a:avLst/>
          </a:prstGeom>
        </p:spPr>
        <p:txBody>
          <a:bodyPr vert="horz" wrap="square" lIns="0" tIns="40640" rIns="0" bIns="0" rtlCol="0">
            <a:spAutoFit/>
          </a:bodyPr>
          <a:lstStyle/>
          <a:p>
            <a:pPr marL="12700" algn="just"/>
            <a:r>
              <a:rPr dirty="0">
                <a:solidFill>
                  <a:srgbClr val="3547C7"/>
                </a:solidFill>
                <a:latin typeface="Montserrat"/>
              </a:rPr>
              <a:t>En el ámbito de combustibles</a:t>
            </a:r>
            <a:r>
              <a:rPr lang="es-ES" dirty="0">
                <a:solidFill>
                  <a:srgbClr val="3547C7"/>
                </a:solidFill>
                <a:latin typeface="Montserrat"/>
              </a:rPr>
              <a:t> líquidos</a:t>
            </a:r>
            <a:r>
              <a:rPr dirty="0">
                <a:solidFill>
                  <a:srgbClr val="3547C7"/>
                </a:solidFill>
                <a:latin typeface="Montserrat"/>
              </a:rPr>
              <a:t>, </a:t>
            </a:r>
            <a:r>
              <a:rPr lang="es-ES" dirty="0">
                <a:solidFill>
                  <a:srgbClr val="3547C7"/>
                </a:solidFill>
                <a:latin typeface="Montserrat"/>
              </a:rPr>
              <a:t>S</a:t>
            </a:r>
            <a:r>
              <a:rPr dirty="0">
                <a:solidFill>
                  <a:srgbClr val="3547C7"/>
                </a:solidFill>
                <a:latin typeface="Montserrat"/>
              </a:rPr>
              <a:t>EC ha realizado fiscalizaciones </a:t>
            </a:r>
            <a:r>
              <a:rPr dirty="0" err="1">
                <a:solidFill>
                  <a:srgbClr val="3547C7"/>
                </a:solidFill>
                <a:latin typeface="Montserrat"/>
              </a:rPr>
              <a:t>en</a:t>
            </a:r>
            <a:r>
              <a:rPr dirty="0">
                <a:solidFill>
                  <a:srgbClr val="3547C7"/>
                </a:solidFill>
                <a:latin typeface="Montserrat"/>
              </a:rPr>
              <a:t> EESS </a:t>
            </a:r>
            <a:r>
              <a:rPr lang="es-CL" dirty="0">
                <a:solidFill>
                  <a:srgbClr val="3547C7"/>
                </a:solidFill>
                <a:latin typeface="Montserrat"/>
              </a:rPr>
              <a:t>en materia </a:t>
            </a:r>
            <a:r>
              <a:rPr dirty="0">
                <a:solidFill>
                  <a:srgbClr val="3547C7"/>
                </a:solidFill>
                <a:latin typeface="Montserrat"/>
              </a:rPr>
              <a:t>de </a:t>
            </a:r>
            <a:r>
              <a:rPr lang="es-ES" dirty="0">
                <a:solidFill>
                  <a:srgbClr val="3547C7"/>
                </a:solidFill>
                <a:latin typeface="Montserrat"/>
              </a:rPr>
              <a:t>seguridad de las instalaciones, así como de calidad, mediante el muestreo de los </a:t>
            </a:r>
            <a:r>
              <a:rPr dirty="0">
                <a:solidFill>
                  <a:srgbClr val="3547C7"/>
                </a:solidFill>
                <a:latin typeface="Montserrat"/>
              </a:rPr>
              <a:t>combustibles.</a:t>
            </a:r>
          </a:p>
          <a:p>
            <a:pPr marL="12700" algn="just"/>
            <a:r>
              <a:rPr dirty="0">
                <a:solidFill>
                  <a:srgbClr val="3547C7"/>
                </a:solidFill>
                <a:latin typeface="Montserrat"/>
              </a:rPr>
              <a:t>En la </a:t>
            </a:r>
            <a:r>
              <a:rPr dirty="0" err="1">
                <a:solidFill>
                  <a:srgbClr val="3547C7"/>
                </a:solidFill>
                <a:latin typeface="Montserrat"/>
              </a:rPr>
              <a:t>Región</a:t>
            </a:r>
            <a:r>
              <a:rPr lang="es-ES" dirty="0">
                <a:solidFill>
                  <a:srgbClr val="3547C7"/>
                </a:solidFill>
                <a:latin typeface="Montserrat"/>
              </a:rPr>
              <a:t>,</a:t>
            </a:r>
            <a:r>
              <a:rPr dirty="0">
                <a:solidFill>
                  <a:srgbClr val="3547C7"/>
                </a:solidFill>
                <a:latin typeface="Montserrat"/>
              </a:rPr>
              <a:t> </a:t>
            </a:r>
            <a:r>
              <a:rPr dirty="0" err="1">
                <a:solidFill>
                  <a:srgbClr val="3547C7"/>
                </a:solidFill>
                <a:latin typeface="Montserrat"/>
              </a:rPr>
              <a:t>existe</a:t>
            </a:r>
            <a:r>
              <a:rPr dirty="0">
                <a:solidFill>
                  <a:srgbClr val="3547C7"/>
                </a:solidFill>
                <a:latin typeface="Montserrat"/>
              </a:rPr>
              <a:t> un total de </a:t>
            </a:r>
            <a:r>
              <a:rPr lang="es-CL" dirty="0">
                <a:solidFill>
                  <a:srgbClr val="3547C7"/>
                </a:solidFill>
                <a:latin typeface="Montserrat"/>
              </a:rPr>
              <a:t>473 tanques en 106 estaciones de servicio</a:t>
            </a:r>
            <a:r>
              <a:rPr dirty="0">
                <a:solidFill>
                  <a:srgbClr val="3547C7"/>
                </a:solidFill>
                <a:latin typeface="Montserrat"/>
              </a:rPr>
              <a:t>. </a:t>
            </a:r>
            <a:endParaRPr lang="es-ES" dirty="0">
              <a:solidFill>
                <a:srgbClr val="3547C7"/>
              </a:solidFill>
              <a:latin typeface="Montserrat"/>
            </a:endParaRPr>
          </a:p>
          <a:p>
            <a:pPr marL="12700" algn="just"/>
            <a:r>
              <a:rPr lang="es-ES" dirty="0">
                <a:solidFill>
                  <a:srgbClr val="3547C7"/>
                </a:solidFill>
                <a:latin typeface="Montserrat"/>
              </a:rPr>
              <a:t>Durante el 2025, s</a:t>
            </a:r>
            <a:r>
              <a:rPr dirty="0">
                <a:solidFill>
                  <a:srgbClr val="3547C7"/>
                </a:solidFill>
                <a:latin typeface="Montserrat"/>
              </a:rPr>
              <a:t>e </a:t>
            </a:r>
            <a:r>
              <a:rPr lang="es-ES" dirty="0">
                <a:solidFill>
                  <a:srgbClr val="3547C7"/>
                </a:solidFill>
                <a:latin typeface="Montserrat"/>
              </a:rPr>
              <a:t>realizó toma de muestra a un 81,2</a:t>
            </a:r>
            <a:r>
              <a:rPr dirty="0">
                <a:solidFill>
                  <a:srgbClr val="3547C7"/>
                </a:solidFill>
                <a:latin typeface="Montserrat"/>
              </a:rPr>
              <a:t>% (3</a:t>
            </a:r>
            <a:r>
              <a:rPr lang="es-ES" dirty="0">
                <a:solidFill>
                  <a:srgbClr val="3547C7"/>
                </a:solidFill>
                <a:latin typeface="Montserrat"/>
              </a:rPr>
              <a:t>84</a:t>
            </a:r>
            <a:r>
              <a:rPr dirty="0">
                <a:solidFill>
                  <a:srgbClr val="3547C7"/>
                </a:solidFill>
                <a:latin typeface="Montserrat"/>
              </a:rPr>
              <a:t>) de los tanques de la</a:t>
            </a:r>
            <a:r>
              <a:rPr lang="es-CL" dirty="0">
                <a:solidFill>
                  <a:srgbClr val="3547C7"/>
                </a:solidFill>
                <a:latin typeface="Montserrat"/>
              </a:rPr>
              <a:t> Región </a:t>
            </a:r>
            <a:r>
              <a:rPr dirty="0">
                <a:solidFill>
                  <a:srgbClr val="3547C7"/>
                </a:solidFill>
                <a:latin typeface="Montserrat"/>
              </a:rPr>
              <a:t>(</a:t>
            </a:r>
            <a:r>
              <a:rPr lang="es-ES" dirty="0">
                <a:solidFill>
                  <a:srgbClr val="3547C7"/>
                </a:solidFill>
                <a:latin typeface="Montserrat"/>
              </a:rPr>
              <a:t>equivalente a</a:t>
            </a:r>
            <a:r>
              <a:rPr dirty="0">
                <a:solidFill>
                  <a:srgbClr val="3547C7"/>
                </a:solidFill>
                <a:latin typeface="Montserrat"/>
              </a:rPr>
              <a:t> un </a:t>
            </a:r>
            <a:r>
              <a:rPr lang="es-ES" dirty="0">
                <a:solidFill>
                  <a:srgbClr val="3547C7"/>
                </a:solidFill>
                <a:latin typeface="Montserrat"/>
              </a:rPr>
              <a:t>49</a:t>
            </a:r>
            <a:r>
              <a:rPr dirty="0">
                <a:solidFill>
                  <a:srgbClr val="3547C7"/>
                </a:solidFill>
                <a:latin typeface="Montserrat"/>
              </a:rPr>
              <a:t>% de las instalaciones de la Región), detectando un 99,</a:t>
            </a:r>
            <a:r>
              <a:rPr lang="es-ES" dirty="0">
                <a:solidFill>
                  <a:srgbClr val="3547C7"/>
                </a:solidFill>
                <a:latin typeface="Montserrat"/>
              </a:rPr>
              <a:t>5</a:t>
            </a:r>
            <a:r>
              <a:rPr dirty="0">
                <a:solidFill>
                  <a:srgbClr val="3547C7"/>
                </a:solidFill>
                <a:latin typeface="Montserrat"/>
              </a:rPr>
              <a:t>% de cumplimiento.</a:t>
            </a:r>
          </a:p>
        </p:txBody>
      </p:sp>
      <p:pic>
        <p:nvPicPr>
          <p:cNvPr id="12" name="object 9">
            <a:extLst>
              <a:ext uri="{FF2B5EF4-FFF2-40B4-BE49-F238E27FC236}">
                <a16:creationId xmlns:a16="http://schemas.microsoft.com/office/drawing/2014/main" id="{05C92C8C-8991-A4DE-0791-695529DA806F}"/>
              </a:ext>
            </a:extLst>
          </p:cNvPr>
          <p:cNvPicPr/>
          <p:nvPr/>
        </p:nvPicPr>
        <p:blipFill>
          <a:blip r:embed="rId7" cstate="print"/>
          <a:srcRect l="1445" r="8332"/>
          <a:stretch/>
        </p:blipFill>
        <p:spPr>
          <a:xfrm>
            <a:off x="310443" y="2562428"/>
            <a:ext cx="1802396" cy="2441909"/>
          </a:xfrm>
          <a:prstGeom prst="rect">
            <a:avLst/>
          </a:prstGeom>
        </p:spPr>
      </p:pic>
      <p:pic>
        <p:nvPicPr>
          <p:cNvPr id="7" name="Imagen 6">
            <a:extLst>
              <a:ext uri="{FF2B5EF4-FFF2-40B4-BE49-F238E27FC236}">
                <a16:creationId xmlns:a16="http://schemas.microsoft.com/office/drawing/2014/main" id="{D1340541-986B-9DD2-194B-74AB70C340D0}"/>
              </a:ext>
            </a:extLst>
          </p:cNvPr>
          <p:cNvPicPr>
            <a:picLocks noChangeAspect="1"/>
          </p:cNvPicPr>
          <p:nvPr/>
        </p:nvPicPr>
        <p:blipFill>
          <a:blip r:embed="rId8"/>
          <a:stretch>
            <a:fillRect/>
          </a:stretch>
        </p:blipFill>
        <p:spPr>
          <a:xfrm>
            <a:off x="2340935" y="2571750"/>
            <a:ext cx="3961324" cy="2045074"/>
          </a:xfrm>
          <a:prstGeom prst="rect">
            <a:avLst/>
          </a:prstGeom>
        </p:spPr>
      </p:pic>
      <p:pic>
        <p:nvPicPr>
          <p:cNvPr id="9" name="Imagen 8">
            <a:extLst>
              <a:ext uri="{FF2B5EF4-FFF2-40B4-BE49-F238E27FC236}">
                <a16:creationId xmlns:a16="http://schemas.microsoft.com/office/drawing/2014/main" id="{5264A93C-5C35-3FB7-5592-13AA124474C9}"/>
              </a:ext>
            </a:extLst>
          </p:cNvPr>
          <p:cNvPicPr>
            <a:picLocks noChangeAspect="1"/>
          </p:cNvPicPr>
          <p:nvPr/>
        </p:nvPicPr>
        <p:blipFill>
          <a:blip r:embed="rId9"/>
          <a:stretch>
            <a:fillRect/>
          </a:stretch>
        </p:blipFill>
        <p:spPr>
          <a:xfrm>
            <a:off x="6302259" y="2562428"/>
            <a:ext cx="2581965" cy="1973713"/>
          </a:xfrm>
          <a:prstGeom prst="rect">
            <a:avLst/>
          </a:prstGeom>
        </p:spPr>
      </p:pic>
    </p:spTree>
    <p:extLst>
      <p:ext uri="{BB962C8B-B14F-4D97-AF65-F5344CB8AC3E}">
        <p14:creationId xmlns:p14="http://schemas.microsoft.com/office/powerpoint/2010/main" val="3526601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directa Seguridad instalaciones de gas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6" name="object 9">
            <a:extLst>
              <a:ext uri="{FF2B5EF4-FFF2-40B4-BE49-F238E27FC236}">
                <a16:creationId xmlns:a16="http://schemas.microsoft.com/office/drawing/2014/main" id="{213929DA-5B43-2169-3B31-FDA86956E0E1}"/>
              </a:ext>
            </a:extLst>
          </p:cNvPr>
          <p:cNvSpPr txBox="1"/>
          <p:nvPr/>
        </p:nvSpPr>
        <p:spPr>
          <a:xfrm>
            <a:off x="353049" y="1111972"/>
            <a:ext cx="8656955" cy="471924"/>
          </a:xfrm>
          <a:prstGeom prst="rect">
            <a:avLst/>
          </a:prstGeom>
        </p:spPr>
        <p:txBody>
          <a:bodyPr vert="horz" wrap="square" lIns="0" tIns="40640" rIns="0" bIns="0" rtlCol="0">
            <a:spAutoFit/>
          </a:bodyPr>
          <a:lstStyle/>
          <a:p>
            <a:pPr marL="12700" algn="just"/>
            <a:r>
              <a:rPr dirty="0">
                <a:solidFill>
                  <a:srgbClr val="3547C7"/>
                </a:solidFill>
                <a:latin typeface="Montserrat"/>
              </a:rPr>
              <a:t>Durante 202</a:t>
            </a:r>
            <a:r>
              <a:rPr lang="es-ES" dirty="0">
                <a:solidFill>
                  <a:srgbClr val="3547C7"/>
                </a:solidFill>
                <a:latin typeface="Montserrat"/>
              </a:rPr>
              <a:t>5</a:t>
            </a:r>
            <a:r>
              <a:rPr dirty="0">
                <a:solidFill>
                  <a:srgbClr val="3547C7"/>
                </a:solidFill>
                <a:latin typeface="Montserrat"/>
              </a:rPr>
              <a:t> se realizaron fiscalizaciones a las instalaciones interiores de </a:t>
            </a:r>
            <a:r>
              <a:rPr lang="es-ES" dirty="0">
                <a:solidFill>
                  <a:srgbClr val="3547C7"/>
                </a:solidFill>
                <a:latin typeface="Montserrat"/>
              </a:rPr>
              <a:t>gas de comercios, </a:t>
            </a:r>
            <a:r>
              <a:rPr lang="es-CL" dirty="0">
                <a:solidFill>
                  <a:srgbClr val="3547C7"/>
                </a:solidFill>
                <a:latin typeface="Montserrat"/>
              </a:rPr>
              <a:t>plantas</a:t>
            </a:r>
            <a:r>
              <a:rPr lang="es-ES" dirty="0">
                <a:solidFill>
                  <a:srgbClr val="3547C7"/>
                </a:solidFill>
                <a:latin typeface="Montserrat"/>
              </a:rPr>
              <a:t> de envasado GLP, plantas de GNL y plantas de Biogás. </a:t>
            </a:r>
            <a:endParaRPr dirty="0">
              <a:solidFill>
                <a:srgbClr val="3547C7"/>
              </a:solidFill>
              <a:latin typeface="Montserrat"/>
            </a:endParaRPr>
          </a:p>
        </p:txBody>
      </p:sp>
      <p:pic>
        <p:nvPicPr>
          <p:cNvPr id="8" name="Imagen 7">
            <a:extLst>
              <a:ext uri="{FF2B5EF4-FFF2-40B4-BE49-F238E27FC236}">
                <a16:creationId xmlns:a16="http://schemas.microsoft.com/office/drawing/2014/main" id="{8E66E9AB-C5A8-F716-8490-78A1F7E0FDA2}"/>
              </a:ext>
            </a:extLst>
          </p:cNvPr>
          <p:cNvPicPr>
            <a:picLocks noChangeAspect="1"/>
          </p:cNvPicPr>
          <p:nvPr/>
        </p:nvPicPr>
        <p:blipFill>
          <a:blip r:embed="rId7"/>
          <a:srcRect r="2514"/>
          <a:stretch/>
        </p:blipFill>
        <p:spPr>
          <a:xfrm>
            <a:off x="731536" y="1728791"/>
            <a:ext cx="2467109" cy="3289949"/>
          </a:xfrm>
          <a:prstGeom prst="rect">
            <a:avLst/>
          </a:prstGeom>
        </p:spPr>
      </p:pic>
      <p:pic>
        <p:nvPicPr>
          <p:cNvPr id="9" name="Imagen 8">
            <a:extLst>
              <a:ext uri="{FF2B5EF4-FFF2-40B4-BE49-F238E27FC236}">
                <a16:creationId xmlns:a16="http://schemas.microsoft.com/office/drawing/2014/main" id="{7CBCCC63-BD9F-A699-FE1A-90BB92DC04FC}"/>
              </a:ext>
            </a:extLst>
          </p:cNvPr>
          <p:cNvPicPr>
            <a:picLocks noChangeAspect="1"/>
          </p:cNvPicPr>
          <p:nvPr/>
        </p:nvPicPr>
        <p:blipFill>
          <a:blip r:embed="rId8"/>
          <a:stretch>
            <a:fillRect/>
          </a:stretch>
        </p:blipFill>
        <p:spPr>
          <a:xfrm>
            <a:off x="3730751" y="1609189"/>
            <a:ext cx="1901549" cy="3686080"/>
          </a:xfrm>
          <a:prstGeom prst="rect">
            <a:avLst/>
          </a:prstGeom>
        </p:spPr>
      </p:pic>
      <p:pic>
        <p:nvPicPr>
          <p:cNvPr id="11" name="Imagen 10">
            <a:extLst>
              <a:ext uri="{FF2B5EF4-FFF2-40B4-BE49-F238E27FC236}">
                <a16:creationId xmlns:a16="http://schemas.microsoft.com/office/drawing/2014/main" id="{5BB12B8C-3ED2-F1C1-6483-6CFC1D5E8849}"/>
              </a:ext>
            </a:extLst>
          </p:cNvPr>
          <p:cNvPicPr>
            <a:picLocks noChangeAspect="1"/>
          </p:cNvPicPr>
          <p:nvPr/>
        </p:nvPicPr>
        <p:blipFill>
          <a:blip r:embed="rId9"/>
          <a:srcRect r="1592"/>
          <a:stretch/>
        </p:blipFill>
        <p:spPr>
          <a:xfrm>
            <a:off x="6674207" y="1511579"/>
            <a:ext cx="1865196" cy="3881299"/>
          </a:xfrm>
          <a:prstGeom prst="rect">
            <a:avLst/>
          </a:prstGeom>
        </p:spPr>
      </p:pic>
    </p:spTree>
    <p:extLst>
      <p:ext uri="{BB962C8B-B14F-4D97-AF65-F5344CB8AC3E}">
        <p14:creationId xmlns:p14="http://schemas.microsoft.com/office/powerpoint/2010/main" val="454869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Calidad de GLP</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9" name="object 7">
            <a:extLst>
              <a:ext uri="{FF2B5EF4-FFF2-40B4-BE49-F238E27FC236}">
                <a16:creationId xmlns:a16="http://schemas.microsoft.com/office/drawing/2014/main" id="{28671A83-8270-9967-28A2-96C9A82DA159}"/>
              </a:ext>
            </a:extLst>
          </p:cNvPr>
          <p:cNvSpPr txBox="1"/>
          <p:nvPr/>
        </p:nvSpPr>
        <p:spPr>
          <a:xfrm>
            <a:off x="377999" y="1035540"/>
            <a:ext cx="8655685" cy="687368"/>
          </a:xfrm>
          <a:prstGeom prst="rect">
            <a:avLst/>
          </a:prstGeom>
        </p:spPr>
        <p:txBody>
          <a:bodyPr vert="horz" wrap="square" lIns="0" tIns="40640" rIns="0" bIns="0" rtlCol="0">
            <a:spAutoFit/>
          </a:bodyPr>
          <a:lstStyle/>
          <a:p>
            <a:pPr marL="12700" algn="just"/>
            <a:r>
              <a:rPr dirty="0">
                <a:solidFill>
                  <a:srgbClr val="3547C7"/>
                </a:solidFill>
                <a:latin typeface="Montserrat"/>
              </a:rPr>
              <a:t>SEC regional ha aportado a las políticas de </a:t>
            </a:r>
            <a:r>
              <a:rPr lang="es-ES" dirty="0">
                <a:solidFill>
                  <a:srgbClr val="3547C7"/>
                </a:solidFill>
                <a:latin typeface="Montserrat"/>
              </a:rPr>
              <a:t>C</a:t>
            </a:r>
            <a:r>
              <a:rPr dirty="0" err="1">
                <a:solidFill>
                  <a:srgbClr val="3547C7"/>
                </a:solidFill>
                <a:latin typeface="Montserrat"/>
              </a:rPr>
              <a:t>ontrol</a:t>
            </a:r>
            <a:r>
              <a:rPr dirty="0">
                <a:solidFill>
                  <a:srgbClr val="3547C7"/>
                </a:solidFill>
                <a:latin typeface="Montserrat"/>
              </a:rPr>
              <a:t> de Calidad de los combustibles realizando fiscalizaciones a plantas de envasado de GLP y muestreos periódicos a la calidad del gas licuado de petróleo en las plantas de envasado de Osorno</a:t>
            </a:r>
            <a:r>
              <a:rPr lang="es-MX" dirty="0">
                <a:solidFill>
                  <a:srgbClr val="3547C7"/>
                </a:solidFill>
                <a:latin typeface="Montserrat"/>
              </a:rPr>
              <a:t> de</a:t>
            </a:r>
            <a:r>
              <a:rPr dirty="0">
                <a:solidFill>
                  <a:srgbClr val="3547C7"/>
                </a:solidFill>
                <a:latin typeface="Montserrat"/>
              </a:rPr>
              <a:t> Abastible, Gasco y Lipigas.</a:t>
            </a:r>
          </a:p>
        </p:txBody>
      </p:sp>
      <p:pic>
        <p:nvPicPr>
          <p:cNvPr id="10" name="Imagen 9">
            <a:extLst>
              <a:ext uri="{FF2B5EF4-FFF2-40B4-BE49-F238E27FC236}">
                <a16:creationId xmlns:a16="http://schemas.microsoft.com/office/drawing/2014/main" id="{970C8D31-3B83-057E-1196-5ACEB056C161}"/>
              </a:ext>
            </a:extLst>
          </p:cNvPr>
          <p:cNvPicPr>
            <a:picLocks noChangeAspect="1"/>
          </p:cNvPicPr>
          <p:nvPr/>
        </p:nvPicPr>
        <p:blipFill>
          <a:blip r:embed="rId7"/>
          <a:stretch>
            <a:fillRect/>
          </a:stretch>
        </p:blipFill>
        <p:spPr>
          <a:xfrm>
            <a:off x="6645704" y="1847844"/>
            <a:ext cx="1954795" cy="3532979"/>
          </a:xfrm>
          <a:prstGeom prst="rect">
            <a:avLst/>
          </a:prstGeom>
        </p:spPr>
      </p:pic>
      <p:pic>
        <p:nvPicPr>
          <p:cNvPr id="11" name="Imagen 10">
            <a:extLst>
              <a:ext uri="{FF2B5EF4-FFF2-40B4-BE49-F238E27FC236}">
                <a16:creationId xmlns:a16="http://schemas.microsoft.com/office/drawing/2014/main" id="{8011D98B-9471-C45B-0EEE-8C5015DCAB19}"/>
              </a:ext>
            </a:extLst>
          </p:cNvPr>
          <p:cNvPicPr>
            <a:picLocks noChangeAspect="1"/>
          </p:cNvPicPr>
          <p:nvPr/>
        </p:nvPicPr>
        <p:blipFill>
          <a:blip r:embed="rId8"/>
          <a:srcRect l="1386" r="2444"/>
          <a:stretch/>
        </p:blipFill>
        <p:spPr>
          <a:xfrm>
            <a:off x="502298" y="1994154"/>
            <a:ext cx="5957582" cy="2716920"/>
          </a:xfrm>
          <a:prstGeom prst="rect">
            <a:avLst/>
          </a:prstGeom>
        </p:spPr>
      </p:pic>
    </p:spTree>
    <p:extLst>
      <p:ext uri="{BB962C8B-B14F-4D97-AF65-F5344CB8AC3E}">
        <p14:creationId xmlns:p14="http://schemas.microsoft.com/office/powerpoint/2010/main" val="1050919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Gestión de Emergencia</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6" name="object 8">
            <a:extLst>
              <a:ext uri="{FF2B5EF4-FFF2-40B4-BE49-F238E27FC236}">
                <a16:creationId xmlns:a16="http://schemas.microsoft.com/office/drawing/2014/main" id="{BC0482F5-79B5-9FAA-F87C-44B53BECF6A6}"/>
              </a:ext>
            </a:extLst>
          </p:cNvPr>
          <p:cNvSpPr txBox="1"/>
          <p:nvPr/>
        </p:nvSpPr>
        <p:spPr>
          <a:xfrm>
            <a:off x="363279" y="1084540"/>
            <a:ext cx="8651550" cy="687368"/>
          </a:xfrm>
          <a:prstGeom prst="rect">
            <a:avLst/>
          </a:prstGeom>
        </p:spPr>
        <p:txBody>
          <a:bodyPr vert="horz" wrap="square" lIns="0" tIns="40640" rIns="0" bIns="0" rtlCol="0">
            <a:spAutoFit/>
          </a:bodyPr>
          <a:lstStyle/>
          <a:p>
            <a:pPr marL="12700" algn="just"/>
            <a:r>
              <a:rPr dirty="0">
                <a:solidFill>
                  <a:srgbClr val="3547C7"/>
                </a:solidFill>
                <a:latin typeface="Montserrat"/>
              </a:rPr>
              <a:t>Los Indicadores de Emergencias en la industria del Gas son los siguientes en la Región de Los Lagos, entre Combustibles Envasados, Red Gas Natural, Red Gas Licuado Petróleo, Granel Gas Licuado Petróleo.</a:t>
            </a:r>
          </a:p>
        </p:txBody>
      </p:sp>
      <p:pic>
        <p:nvPicPr>
          <p:cNvPr id="10" name="Imagen 9">
            <a:extLst>
              <a:ext uri="{FF2B5EF4-FFF2-40B4-BE49-F238E27FC236}">
                <a16:creationId xmlns:a16="http://schemas.microsoft.com/office/drawing/2014/main" id="{BDC01709-0B36-1A60-92E7-E3332B104389}"/>
              </a:ext>
            </a:extLst>
          </p:cNvPr>
          <p:cNvPicPr>
            <a:picLocks noChangeAspect="1"/>
          </p:cNvPicPr>
          <p:nvPr/>
        </p:nvPicPr>
        <p:blipFill>
          <a:blip r:embed="rId7"/>
          <a:stretch>
            <a:fillRect/>
          </a:stretch>
        </p:blipFill>
        <p:spPr>
          <a:xfrm>
            <a:off x="429752" y="1940904"/>
            <a:ext cx="8459142" cy="2711782"/>
          </a:xfrm>
          <a:prstGeom prst="rect">
            <a:avLst/>
          </a:prstGeom>
        </p:spPr>
      </p:pic>
    </p:spTree>
    <p:extLst>
      <p:ext uri="{BB962C8B-B14F-4D97-AF65-F5344CB8AC3E}">
        <p14:creationId xmlns:p14="http://schemas.microsoft.com/office/powerpoint/2010/main" val="4210040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Gestión de Emergencias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6" name="object 7">
            <a:extLst>
              <a:ext uri="{FF2B5EF4-FFF2-40B4-BE49-F238E27FC236}">
                <a16:creationId xmlns:a16="http://schemas.microsoft.com/office/drawing/2014/main" id="{1872D789-8A55-7A57-B120-53A69AF8949A}"/>
              </a:ext>
            </a:extLst>
          </p:cNvPr>
          <p:cNvSpPr txBox="1"/>
          <p:nvPr/>
        </p:nvSpPr>
        <p:spPr>
          <a:xfrm>
            <a:off x="270753" y="1111972"/>
            <a:ext cx="8653780" cy="471924"/>
          </a:xfrm>
          <a:prstGeom prst="rect">
            <a:avLst/>
          </a:prstGeom>
        </p:spPr>
        <p:txBody>
          <a:bodyPr vert="horz" wrap="square" lIns="0" tIns="40640" rIns="0" bIns="0" rtlCol="0">
            <a:spAutoFit/>
          </a:bodyPr>
          <a:lstStyle/>
          <a:p>
            <a:pPr marL="12700" algn="just"/>
            <a:r>
              <a:rPr dirty="0">
                <a:solidFill>
                  <a:srgbClr val="3547C7"/>
                </a:solidFill>
                <a:latin typeface="Montserrat"/>
              </a:rPr>
              <a:t>En 202</a:t>
            </a:r>
            <a:r>
              <a:rPr lang="es-ES" dirty="0">
                <a:solidFill>
                  <a:srgbClr val="3547C7"/>
                </a:solidFill>
                <a:latin typeface="Montserrat"/>
              </a:rPr>
              <a:t>4</a:t>
            </a:r>
            <a:r>
              <a:rPr dirty="0">
                <a:solidFill>
                  <a:srgbClr val="3547C7"/>
                </a:solidFill>
                <a:latin typeface="Montserrat"/>
              </a:rPr>
              <a:t> no se han producido accidentes con lesionados ni fallecidos en el mercado del gas</a:t>
            </a:r>
            <a:r>
              <a:rPr lang="es-ES" dirty="0">
                <a:solidFill>
                  <a:srgbClr val="3547C7"/>
                </a:solidFill>
                <a:latin typeface="Montserrat"/>
              </a:rPr>
              <a:t>, en el año 2025, se registra un accidente, sin lesionados ni fallecidos.</a:t>
            </a:r>
            <a:endParaRPr dirty="0">
              <a:solidFill>
                <a:srgbClr val="3547C7"/>
              </a:solidFill>
              <a:latin typeface="Montserrat"/>
            </a:endParaRPr>
          </a:p>
        </p:txBody>
      </p:sp>
      <p:pic>
        <p:nvPicPr>
          <p:cNvPr id="9" name="Imagen 8">
            <a:extLst>
              <a:ext uri="{FF2B5EF4-FFF2-40B4-BE49-F238E27FC236}">
                <a16:creationId xmlns:a16="http://schemas.microsoft.com/office/drawing/2014/main" id="{ED1888C0-8F8E-5B68-E5D4-F7BBCC3BDB89}"/>
              </a:ext>
            </a:extLst>
          </p:cNvPr>
          <p:cNvPicPr>
            <a:picLocks noChangeAspect="1"/>
          </p:cNvPicPr>
          <p:nvPr/>
        </p:nvPicPr>
        <p:blipFill>
          <a:blip r:embed="rId7"/>
          <a:stretch>
            <a:fillRect/>
          </a:stretch>
        </p:blipFill>
        <p:spPr>
          <a:xfrm>
            <a:off x="2529125" y="1644906"/>
            <a:ext cx="3914905" cy="3438090"/>
          </a:xfrm>
          <a:prstGeom prst="rect">
            <a:avLst/>
          </a:prstGeom>
        </p:spPr>
      </p:pic>
    </p:spTree>
    <p:extLst>
      <p:ext uri="{BB962C8B-B14F-4D97-AF65-F5344CB8AC3E}">
        <p14:creationId xmlns:p14="http://schemas.microsoft.com/office/powerpoint/2010/main" val="3110805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Gestión de Emergencias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sp>
        <p:nvSpPr>
          <p:cNvPr id="6" name="object 7">
            <a:extLst>
              <a:ext uri="{FF2B5EF4-FFF2-40B4-BE49-F238E27FC236}">
                <a16:creationId xmlns:a16="http://schemas.microsoft.com/office/drawing/2014/main" id="{9FC7C536-37BB-2BFF-17F7-BC42E1A49367}"/>
              </a:ext>
            </a:extLst>
          </p:cNvPr>
          <p:cNvSpPr txBox="1"/>
          <p:nvPr/>
        </p:nvSpPr>
        <p:spPr>
          <a:xfrm>
            <a:off x="341183" y="2061456"/>
            <a:ext cx="8656320" cy="1764586"/>
          </a:xfrm>
          <a:prstGeom prst="rect">
            <a:avLst/>
          </a:prstGeom>
        </p:spPr>
        <p:txBody>
          <a:bodyPr vert="horz" wrap="square" lIns="0" tIns="40640" rIns="0" bIns="0" rtlCol="0">
            <a:spAutoFit/>
          </a:bodyPr>
          <a:lstStyle/>
          <a:p>
            <a:pPr marL="12700" algn="just"/>
            <a:r>
              <a:rPr dirty="0">
                <a:solidFill>
                  <a:srgbClr val="3547C7"/>
                </a:solidFill>
                <a:latin typeface="Montserrat"/>
              </a:rPr>
              <a:t>Durante el año se realizaron reuniones regulares (</a:t>
            </a:r>
            <a:r>
              <a:rPr dirty="0" err="1">
                <a:solidFill>
                  <a:srgbClr val="3547C7"/>
                </a:solidFill>
                <a:latin typeface="Montserrat"/>
              </a:rPr>
              <a:t>cada</a:t>
            </a:r>
            <a:r>
              <a:rPr dirty="0">
                <a:solidFill>
                  <a:srgbClr val="3547C7"/>
                </a:solidFill>
                <a:latin typeface="Montserrat"/>
              </a:rPr>
              <a:t> </a:t>
            </a:r>
            <a:r>
              <a:rPr lang="es-ES" dirty="0">
                <a:solidFill>
                  <a:srgbClr val="3547C7"/>
                </a:solidFill>
                <a:latin typeface="Montserrat"/>
              </a:rPr>
              <a:t>2</a:t>
            </a:r>
            <a:r>
              <a:rPr dirty="0">
                <a:solidFill>
                  <a:srgbClr val="3547C7"/>
                </a:solidFill>
                <a:latin typeface="Montserrat"/>
              </a:rPr>
              <a:t> meses) con cada una de las empresas distribuidoras de gas en la Región: Abastible, Gasco, Lipigas y Metrogas, en las que se revisan los Indicadores de Emergencias en cada uno de los segmentos (Envasado, Gas de Red GLP, Gas de Red </a:t>
            </a:r>
            <a:r>
              <a:rPr lang="es-ES" dirty="0">
                <a:solidFill>
                  <a:srgbClr val="3547C7"/>
                </a:solidFill>
                <a:latin typeface="Montserrat"/>
              </a:rPr>
              <a:t>GN </a:t>
            </a:r>
            <a:r>
              <a:rPr dirty="0">
                <a:solidFill>
                  <a:srgbClr val="3547C7"/>
                </a:solidFill>
                <a:latin typeface="Montserrat"/>
              </a:rPr>
              <a:t>y Granel GLP)</a:t>
            </a:r>
            <a:r>
              <a:rPr lang="es-MX" dirty="0">
                <a:solidFill>
                  <a:srgbClr val="3547C7"/>
                </a:solidFill>
                <a:latin typeface="Montserrat"/>
              </a:rPr>
              <a:t>, así como los Planes de Acción que se les han solicitado</a:t>
            </a:r>
            <a:r>
              <a:rPr dirty="0">
                <a:solidFill>
                  <a:srgbClr val="3547C7"/>
                </a:solidFill>
                <a:latin typeface="Montserrat"/>
              </a:rPr>
              <a:t>.</a:t>
            </a:r>
            <a:endParaRPr lang="es-ES" dirty="0">
              <a:solidFill>
                <a:srgbClr val="3547C7"/>
              </a:solidFill>
              <a:latin typeface="Montserrat"/>
            </a:endParaRPr>
          </a:p>
          <a:p>
            <a:pPr marL="12700" algn="just"/>
            <a:endParaRPr dirty="0">
              <a:solidFill>
                <a:srgbClr val="3547C7"/>
              </a:solidFill>
              <a:latin typeface="Montserrat"/>
            </a:endParaRPr>
          </a:p>
          <a:p>
            <a:pPr marL="12700" algn="just"/>
            <a:r>
              <a:rPr dirty="0">
                <a:solidFill>
                  <a:srgbClr val="3547C7"/>
                </a:solidFill>
                <a:latin typeface="Montserrat"/>
              </a:rPr>
              <a:t>Cuando se han detectado desviaciones y/o para mejorar los indicadores, se han solicitado los correspondientes Planes de Acción, para que las Distribuidoras hagan los trabajos y/o gestiones para la mejora de estos.</a:t>
            </a:r>
          </a:p>
        </p:txBody>
      </p:sp>
    </p:spTree>
    <p:extLst>
      <p:ext uri="{BB962C8B-B14F-4D97-AF65-F5344CB8AC3E}">
        <p14:creationId xmlns:p14="http://schemas.microsoft.com/office/powerpoint/2010/main" val="40554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COMBUSTIBLES</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Fiscalización Sello Verde</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grpSp>
        <p:nvGrpSpPr>
          <p:cNvPr id="3" name="Grupo 2">
            <a:extLst>
              <a:ext uri="{FF2B5EF4-FFF2-40B4-BE49-F238E27FC236}">
                <a16:creationId xmlns:a16="http://schemas.microsoft.com/office/drawing/2014/main" id="{B957ED00-D430-8977-97E0-E882C77FDA54}"/>
              </a:ext>
            </a:extLst>
          </p:cNvPr>
          <p:cNvGrpSpPr/>
          <p:nvPr/>
        </p:nvGrpSpPr>
        <p:grpSpPr>
          <a:xfrm>
            <a:off x="223625" y="189659"/>
            <a:ext cx="1611015" cy="288961"/>
            <a:chOff x="5872261" y="1125027"/>
            <a:chExt cx="2275755" cy="408193"/>
          </a:xfrm>
        </p:grpSpPr>
        <p:pic>
          <p:nvPicPr>
            <p:cNvPr id="4" name="Google Shape;58;p14" title="logo-1.png">
              <a:extLst>
                <a:ext uri="{FF2B5EF4-FFF2-40B4-BE49-F238E27FC236}">
                  <a16:creationId xmlns:a16="http://schemas.microsoft.com/office/drawing/2014/main" id="{481FD45C-BB8F-1E71-71C3-FFF7E76700FA}"/>
                </a:ext>
              </a:extLst>
            </p:cNvPr>
            <p:cNvPicPr preferRelativeResize="0"/>
            <p:nvPr/>
          </p:nvPicPr>
          <p:blipFill>
            <a:blip r:embed="rId5">
              <a:alphaModFix/>
            </a:blip>
            <a:stretch>
              <a:fillRect/>
            </a:stretch>
          </p:blipFill>
          <p:spPr>
            <a:xfrm>
              <a:off x="6777569" y="1125027"/>
              <a:ext cx="1370447" cy="408193"/>
            </a:xfrm>
            <a:prstGeom prst="rect">
              <a:avLst/>
            </a:prstGeom>
            <a:noFill/>
            <a:ln>
              <a:noFill/>
            </a:ln>
          </p:spPr>
        </p:pic>
        <p:pic>
          <p:nvPicPr>
            <p:cNvPr id="5" name="Imagen 4" descr="Logotipo&#10;&#10;El contenido generado por IA puede ser incorrecto.">
              <a:extLst>
                <a:ext uri="{FF2B5EF4-FFF2-40B4-BE49-F238E27FC236}">
                  <a16:creationId xmlns:a16="http://schemas.microsoft.com/office/drawing/2014/main" id="{28445E7F-5AD4-C2B9-D855-9CA3F06CB311}"/>
                </a:ext>
              </a:extLst>
            </p:cNvPr>
            <p:cNvPicPr>
              <a:picLocks noChangeAspect="1"/>
            </p:cNvPicPr>
            <p:nvPr/>
          </p:nvPicPr>
          <p:blipFill>
            <a:blip r:embed="rId6"/>
            <a:stretch>
              <a:fillRect/>
            </a:stretch>
          </p:blipFill>
          <p:spPr>
            <a:xfrm>
              <a:off x="5872261" y="1191164"/>
              <a:ext cx="826379" cy="269980"/>
            </a:xfrm>
            <a:prstGeom prst="rect">
              <a:avLst/>
            </a:prstGeom>
          </p:spPr>
        </p:pic>
      </p:grpSp>
      <p:pic>
        <p:nvPicPr>
          <p:cNvPr id="14" name="object 12">
            <a:extLst>
              <a:ext uri="{FF2B5EF4-FFF2-40B4-BE49-F238E27FC236}">
                <a16:creationId xmlns:a16="http://schemas.microsoft.com/office/drawing/2014/main" id="{C71AA936-B244-7836-4658-D717A727D7A4}"/>
              </a:ext>
            </a:extLst>
          </p:cNvPr>
          <p:cNvPicPr/>
          <p:nvPr/>
        </p:nvPicPr>
        <p:blipFill>
          <a:blip r:embed="rId7" cstate="print"/>
          <a:stretch>
            <a:fillRect/>
          </a:stretch>
        </p:blipFill>
        <p:spPr>
          <a:xfrm>
            <a:off x="6761987" y="3394147"/>
            <a:ext cx="2183891" cy="691895"/>
          </a:xfrm>
          <a:prstGeom prst="rect">
            <a:avLst/>
          </a:prstGeom>
        </p:spPr>
      </p:pic>
      <p:pic>
        <p:nvPicPr>
          <p:cNvPr id="16" name="object 7">
            <a:extLst>
              <a:ext uri="{FF2B5EF4-FFF2-40B4-BE49-F238E27FC236}">
                <a16:creationId xmlns:a16="http://schemas.microsoft.com/office/drawing/2014/main" id="{0BAEA701-FCE0-917E-473C-009A4B77DE79}"/>
              </a:ext>
            </a:extLst>
          </p:cNvPr>
          <p:cNvPicPr/>
          <p:nvPr/>
        </p:nvPicPr>
        <p:blipFill>
          <a:blip r:embed="rId8" cstate="print"/>
          <a:stretch>
            <a:fillRect/>
          </a:stretch>
        </p:blipFill>
        <p:spPr>
          <a:xfrm>
            <a:off x="4525578" y="3426150"/>
            <a:ext cx="2182367" cy="627887"/>
          </a:xfrm>
          <a:prstGeom prst="rect">
            <a:avLst/>
          </a:prstGeom>
        </p:spPr>
      </p:pic>
      <p:pic>
        <p:nvPicPr>
          <p:cNvPr id="17" name="object 8">
            <a:extLst>
              <a:ext uri="{FF2B5EF4-FFF2-40B4-BE49-F238E27FC236}">
                <a16:creationId xmlns:a16="http://schemas.microsoft.com/office/drawing/2014/main" id="{3E5556A3-0FC5-FAA1-D6F0-BC5E0349D1F1}"/>
              </a:ext>
            </a:extLst>
          </p:cNvPr>
          <p:cNvPicPr/>
          <p:nvPr/>
        </p:nvPicPr>
        <p:blipFill>
          <a:blip r:embed="rId9" cstate="print"/>
          <a:stretch>
            <a:fillRect/>
          </a:stretch>
        </p:blipFill>
        <p:spPr>
          <a:xfrm>
            <a:off x="5670803" y="4233613"/>
            <a:ext cx="2182367" cy="725423"/>
          </a:xfrm>
          <a:prstGeom prst="rect">
            <a:avLst/>
          </a:prstGeom>
        </p:spPr>
      </p:pic>
      <p:sp>
        <p:nvSpPr>
          <p:cNvPr id="13" name="object 9">
            <a:extLst>
              <a:ext uri="{FF2B5EF4-FFF2-40B4-BE49-F238E27FC236}">
                <a16:creationId xmlns:a16="http://schemas.microsoft.com/office/drawing/2014/main" id="{446CAC25-7744-4E03-6003-711CE704BAA4}"/>
              </a:ext>
            </a:extLst>
          </p:cNvPr>
          <p:cNvSpPr txBox="1"/>
          <p:nvPr/>
        </p:nvSpPr>
        <p:spPr>
          <a:xfrm>
            <a:off x="4261104" y="1057458"/>
            <a:ext cx="4782313" cy="1764586"/>
          </a:xfrm>
          <a:prstGeom prst="rect">
            <a:avLst/>
          </a:prstGeom>
        </p:spPr>
        <p:txBody>
          <a:bodyPr vert="horz" wrap="square" lIns="0" tIns="40640" rIns="0" bIns="0" rtlCol="0">
            <a:spAutoFit/>
          </a:bodyPr>
          <a:lstStyle/>
          <a:p>
            <a:pPr marL="12700" algn="just">
              <a:tabLst>
                <a:tab pos="2301875" algn="l"/>
                <a:tab pos="3528695" algn="l"/>
              </a:tabLst>
            </a:pPr>
            <a:r>
              <a:rPr dirty="0">
                <a:solidFill>
                  <a:srgbClr val="3547C7"/>
                </a:solidFill>
                <a:latin typeface="Montserrat"/>
              </a:rPr>
              <a:t>Toda  instalación  de  gas  debe  contar con Sello Verde y SEC Los Lagos</a:t>
            </a:r>
            <a:r>
              <a:rPr lang="es-ES" dirty="0">
                <a:solidFill>
                  <a:srgbClr val="3547C7"/>
                </a:solidFill>
                <a:latin typeface="Montserrat"/>
              </a:rPr>
              <a:t>,</a:t>
            </a:r>
            <a:r>
              <a:rPr dirty="0">
                <a:solidFill>
                  <a:srgbClr val="3547C7"/>
                </a:solidFill>
                <a:latin typeface="Montserrat"/>
              </a:rPr>
              <a:t> </a:t>
            </a:r>
            <a:r>
              <a:rPr lang="es-ES" dirty="0">
                <a:solidFill>
                  <a:srgbClr val="3547C7"/>
                </a:solidFill>
                <a:latin typeface="Montserrat"/>
              </a:rPr>
              <a:t>durante </a:t>
            </a:r>
            <a:r>
              <a:rPr dirty="0" err="1">
                <a:solidFill>
                  <a:srgbClr val="3547C7"/>
                </a:solidFill>
                <a:latin typeface="Montserrat"/>
              </a:rPr>
              <a:t>el</a:t>
            </a:r>
            <a:r>
              <a:rPr dirty="0">
                <a:solidFill>
                  <a:srgbClr val="3547C7"/>
                </a:solidFill>
                <a:latin typeface="Montserrat"/>
              </a:rPr>
              <a:t>  </a:t>
            </a:r>
            <a:r>
              <a:rPr dirty="0" err="1">
                <a:solidFill>
                  <a:srgbClr val="3547C7"/>
                </a:solidFill>
                <a:latin typeface="Montserrat"/>
              </a:rPr>
              <a:t>año</a:t>
            </a:r>
            <a:r>
              <a:rPr dirty="0">
                <a:solidFill>
                  <a:srgbClr val="3547C7"/>
                </a:solidFill>
                <a:latin typeface="Montserrat"/>
              </a:rPr>
              <a:t>  202</a:t>
            </a:r>
            <a:r>
              <a:rPr lang="es-ES" dirty="0">
                <a:solidFill>
                  <a:srgbClr val="3547C7"/>
                </a:solidFill>
                <a:latin typeface="Montserrat"/>
              </a:rPr>
              <a:t>5,</a:t>
            </a:r>
            <a:r>
              <a:rPr dirty="0">
                <a:solidFill>
                  <a:srgbClr val="3547C7"/>
                </a:solidFill>
                <a:latin typeface="Montserrat"/>
              </a:rPr>
              <a:t>  </a:t>
            </a:r>
            <a:r>
              <a:rPr dirty="0" err="1">
                <a:solidFill>
                  <a:srgbClr val="3547C7"/>
                </a:solidFill>
                <a:latin typeface="Montserrat"/>
              </a:rPr>
              <a:t>siguió</a:t>
            </a:r>
            <a:r>
              <a:rPr lang="es-ES" dirty="0">
                <a:solidFill>
                  <a:srgbClr val="3547C7"/>
                </a:solidFill>
                <a:latin typeface="Montserrat"/>
              </a:rPr>
              <a:t> </a:t>
            </a:r>
            <a:r>
              <a:rPr dirty="0">
                <a:solidFill>
                  <a:srgbClr val="3547C7"/>
                </a:solidFill>
                <a:latin typeface="Montserrat"/>
              </a:rPr>
              <a:t>con  especial </a:t>
            </a:r>
            <a:r>
              <a:rPr dirty="0" err="1">
                <a:solidFill>
                  <a:srgbClr val="3547C7"/>
                </a:solidFill>
                <a:latin typeface="Montserrat"/>
              </a:rPr>
              <a:t>atención</a:t>
            </a:r>
            <a:r>
              <a:rPr dirty="0">
                <a:solidFill>
                  <a:srgbClr val="3547C7"/>
                </a:solidFill>
                <a:latin typeface="Montserrat"/>
              </a:rPr>
              <a:t> </a:t>
            </a:r>
            <a:r>
              <a:rPr lang="es-ES" dirty="0">
                <a:solidFill>
                  <a:srgbClr val="3547C7"/>
                </a:solidFill>
                <a:latin typeface="Montserrat"/>
              </a:rPr>
              <a:t>el cumplimiento de </a:t>
            </a:r>
            <a:r>
              <a:rPr dirty="0" err="1">
                <a:solidFill>
                  <a:srgbClr val="3547C7"/>
                </a:solidFill>
                <a:latin typeface="Montserrat"/>
              </a:rPr>
              <a:t>los</a:t>
            </a:r>
            <a:r>
              <a:rPr dirty="0">
                <a:solidFill>
                  <a:srgbClr val="3547C7"/>
                </a:solidFill>
                <a:latin typeface="Montserrat"/>
              </a:rPr>
              <a:t>   recintos educacionales de la </a:t>
            </a:r>
            <a:r>
              <a:rPr dirty="0" err="1">
                <a:solidFill>
                  <a:srgbClr val="3547C7"/>
                </a:solidFill>
                <a:latin typeface="Montserrat"/>
              </a:rPr>
              <a:t>región</a:t>
            </a:r>
            <a:r>
              <a:rPr lang="es-ES" dirty="0">
                <a:solidFill>
                  <a:srgbClr val="3547C7"/>
                </a:solidFill>
                <a:latin typeface="Montserrat"/>
              </a:rPr>
              <a:t>,</a:t>
            </a:r>
            <a:r>
              <a:rPr dirty="0">
                <a:solidFill>
                  <a:srgbClr val="3547C7"/>
                </a:solidFill>
                <a:latin typeface="Montserrat"/>
              </a:rPr>
              <a:t> por lo que </a:t>
            </a:r>
            <a:r>
              <a:rPr lang="es-ES" dirty="0">
                <a:solidFill>
                  <a:srgbClr val="3547C7"/>
                </a:solidFill>
                <a:latin typeface="Montserrat"/>
              </a:rPr>
              <a:t>se </a:t>
            </a:r>
            <a:r>
              <a:rPr dirty="0" err="1">
                <a:solidFill>
                  <a:srgbClr val="3547C7"/>
                </a:solidFill>
                <a:latin typeface="Montserrat"/>
              </a:rPr>
              <a:t>volvió</a:t>
            </a:r>
            <a:r>
              <a:rPr dirty="0">
                <a:solidFill>
                  <a:srgbClr val="3547C7"/>
                </a:solidFill>
                <a:latin typeface="Montserrat"/>
              </a:rPr>
              <a:t> a oficiar a los colegios, además  de </a:t>
            </a:r>
            <a:r>
              <a:rPr dirty="0" err="1">
                <a:solidFill>
                  <a:srgbClr val="3547C7"/>
                </a:solidFill>
                <a:latin typeface="Montserrat"/>
              </a:rPr>
              <a:t>edificios</a:t>
            </a:r>
            <a:r>
              <a:rPr dirty="0">
                <a:solidFill>
                  <a:srgbClr val="3547C7"/>
                </a:solidFill>
                <a:latin typeface="Montserrat"/>
              </a:rPr>
              <a:t> </a:t>
            </a:r>
            <a:r>
              <a:rPr dirty="0" err="1">
                <a:solidFill>
                  <a:srgbClr val="3547C7"/>
                </a:solidFill>
                <a:latin typeface="Montserrat"/>
              </a:rPr>
              <a:t>habitacionales</a:t>
            </a:r>
            <a:r>
              <a:rPr lang="es-ES" dirty="0">
                <a:solidFill>
                  <a:srgbClr val="3547C7"/>
                </a:solidFill>
                <a:latin typeface="Montserrat"/>
              </a:rPr>
              <a:t> </a:t>
            </a:r>
            <a:r>
              <a:rPr dirty="0">
                <a:solidFill>
                  <a:srgbClr val="3547C7"/>
                </a:solidFill>
                <a:latin typeface="Montserrat"/>
              </a:rPr>
              <a:t>que</a:t>
            </a:r>
            <a:r>
              <a:rPr lang="es-ES" dirty="0">
                <a:solidFill>
                  <a:srgbClr val="3547C7"/>
                </a:solidFill>
                <a:latin typeface="Montserrat"/>
              </a:rPr>
              <a:t> </a:t>
            </a:r>
            <a:r>
              <a:rPr dirty="0" err="1">
                <a:solidFill>
                  <a:srgbClr val="3547C7"/>
                </a:solidFill>
                <a:latin typeface="Montserrat"/>
              </a:rPr>
              <a:t>tiene</a:t>
            </a:r>
            <a:r>
              <a:rPr lang="es-ES" dirty="0">
                <a:solidFill>
                  <a:srgbClr val="3547C7"/>
                </a:solidFill>
                <a:latin typeface="Montserrat"/>
              </a:rPr>
              <a:t>n </a:t>
            </a:r>
            <a:r>
              <a:rPr dirty="0" err="1">
                <a:solidFill>
                  <a:srgbClr val="3547C7"/>
                </a:solidFill>
                <a:latin typeface="Montserrat"/>
              </a:rPr>
              <a:t>administración</a:t>
            </a:r>
            <a:r>
              <a:rPr dirty="0">
                <a:solidFill>
                  <a:srgbClr val="3547C7"/>
                </a:solidFill>
                <a:latin typeface="Montserrat"/>
              </a:rPr>
              <a:t>, en especial aquellos en los que se registraron emergencias.</a:t>
            </a:r>
          </a:p>
        </p:txBody>
      </p:sp>
      <p:pic>
        <p:nvPicPr>
          <p:cNvPr id="7" name="Imagen 6">
            <a:extLst>
              <a:ext uri="{FF2B5EF4-FFF2-40B4-BE49-F238E27FC236}">
                <a16:creationId xmlns:a16="http://schemas.microsoft.com/office/drawing/2014/main" id="{748809FE-D797-A5EB-B564-ED12147BC15B}"/>
              </a:ext>
            </a:extLst>
          </p:cNvPr>
          <p:cNvPicPr>
            <a:picLocks noChangeAspect="1"/>
          </p:cNvPicPr>
          <p:nvPr/>
        </p:nvPicPr>
        <p:blipFill>
          <a:blip r:embed="rId10"/>
          <a:stretch>
            <a:fillRect/>
          </a:stretch>
        </p:blipFill>
        <p:spPr>
          <a:xfrm>
            <a:off x="363278" y="1077911"/>
            <a:ext cx="3844233" cy="3493729"/>
          </a:xfrm>
          <a:prstGeom prst="rect">
            <a:avLst/>
          </a:prstGeom>
        </p:spPr>
      </p:pic>
    </p:spTree>
    <p:extLst>
      <p:ext uri="{BB962C8B-B14F-4D97-AF65-F5344CB8AC3E}">
        <p14:creationId xmlns:p14="http://schemas.microsoft.com/office/powerpoint/2010/main" val="1370101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pic>
        <p:nvPicPr>
          <p:cNvPr id="8" name="Imagen 7" descr="Texto&#10;&#10;El contenido generado por IA puede ser incorrecto.">
            <a:extLst>
              <a:ext uri="{FF2B5EF4-FFF2-40B4-BE49-F238E27FC236}">
                <a16:creationId xmlns:a16="http://schemas.microsoft.com/office/drawing/2014/main" id="{EE0F2650-6A56-423F-9605-6346A0F301D0}"/>
              </a:ext>
            </a:extLst>
          </p:cNvPr>
          <p:cNvPicPr>
            <a:picLocks noChangeAspect="1"/>
          </p:cNvPicPr>
          <p:nvPr/>
        </p:nvPicPr>
        <p:blipFill>
          <a:blip r:embed="rId5"/>
          <a:stretch>
            <a:fillRect/>
          </a:stretch>
        </p:blipFill>
        <p:spPr>
          <a:xfrm>
            <a:off x="7444773" y="60081"/>
            <a:ext cx="1656075" cy="555160"/>
          </a:xfrm>
          <a:prstGeom prst="rect">
            <a:avLst/>
          </a:prstGeom>
        </p:spPr>
      </p:pic>
      <p:sp>
        <p:nvSpPr>
          <p:cNvPr id="6" name="Google Shape;75;p16">
            <a:extLst>
              <a:ext uri="{FF2B5EF4-FFF2-40B4-BE49-F238E27FC236}">
                <a16:creationId xmlns:a16="http://schemas.microsoft.com/office/drawing/2014/main" id="{5D8AF214-9621-49A5-BFEA-C98EDB041DB0}"/>
              </a:ext>
            </a:extLst>
          </p:cNvPr>
          <p:cNvSpPr txBox="1"/>
          <p:nvPr/>
        </p:nvSpPr>
        <p:spPr>
          <a:xfrm>
            <a:off x="628445" y="1123263"/>
            <a:ext cx="77289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CL" sz="2900" b="1" noProof="0" dirty="0">
                <a:solidFill>
                  <a:srgbClr val="3547C7"/>
                </a:solidFill>
                <a:latin typeface="Montserrat"/>
                <a:ea typeface="Montserrat"/>
                <a:cs typeface="Montserrat"/>
                <a:sym typeface="Montserrat"/>
              </a:rPr>
              <a:t>¿CÓMO NOS EVALUAMOS?</a:t>
            </a:r>
            <a:endParaRPr lang="es-CL" sz="2900" b="1" noProof="0" dirty="0">
              <a:solidFill>
                <a:srgbClr val="3547C7"/>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6311849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ATENCIÓN CIUDADANA</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Reclamos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502048" y="1337485"/>
            <a:ext cx="8334591" cy="902811"/>
          </a:xfrm>
          <a:prstGeom prst="rect">
            <a:avLst/>
          </a:prstGeom>
        </p:spPr>
        <p:txBody>
          <a:bodyPr vert="horz" wrap="square" lIns="0" tIns="40640" rIns="0" bIns="0" rtlCol="0">
            <a:spAutoFit/>
          </a:bodyPr>
          <a:lstStyle/>
          <a:p>
            <a:pPr algn="just"/>
            <a:r>
              <a:rPr lang="es-MX" dirty="0">
                <a:solidFill>
                  <a:srgbClr val="3547C7"/>
                </a:solidFill>
                <a:latin typeface="Montserrat"/>
              </a:rPr>
              <a:t>La gestión regional se encuentra alineada con la  Meta 2020, de reducir los tiempos de trámite de  reclamaciones a solo 15 días. El sistema considera la respuesta de primer piso, de parte del prestador del servicio en plazo de 30 días.</a:t>
            </a:r>
          </a:p>
          <a:p>
            <a:pPr algn="just"/>
            <a:endParaRPr lang="es-MX" b="1" dirty="0">
              <a:solidFill>
                <a:srgbClr val="3547C7"/>
              </a:solidFill>
              <a:latin typeface="Montserrat"/>
            </a:endParaRPr>
          </a:p>
        </p:txBody>
      </p:sp>
      <p:sp>
        <p:nvSpPr>
          <p:cNvPr id="8" name="object 7">
            <a:extLst>
              <a:ext uri="{FF2B5EF4-FFF2-40B4-BE49-F238E27FC236}">
                <a16:creationId xmlns:a16="http://schemas.microsoft.com/office/drawing/2014/main" id="{83F23F99-025F-4D03-84C6-0CD633D98BC4}"/>
              </a:ext>
            </a:extLst>
          </p:cNvPr>
          <p:cNvSpPr txBox="1"/>
          <p:nvPr/>
        </p:nvSpPr>
        <p:spPr>
          <a:xfrm>
            <a:off x="502048" y="2253244"/>
            <a:ext cx="4420869" cy="2410916"/>
          </a:xfrm>
          <a:prstGeom prst="rect">
            <a:avLst/>
          </a:prstGeom>
        </p:spPr>
        <p:txBody>
          <a:bodyPr vert="horz" wrap="square" lIns="0" tIns="40640" rIns="0" bIns="0" rtlCol="0">
            <a:spAutoFit/>
          </a:bodyPr>
          <a:lstStyle/>
          <a:p>
            <a:pPr algn="just"/>
            <a:r>
              <a:rPr lang="es-MX" dirty="0">
                <a:solidFill>
                  <a:srgbClr val="3547C7"/>
                </a:solidFill>
                <a:latin typeface="Montserrat"/>
              </a:rPr>
              <a:t>Los  usuarios  pueden  presentar  recursos  de reposición  ante  disconformidad  con  una respuesta emitida por la SEC.</a:t>
            </a:r>
          </a:p>
          <a:p>
            <a:pPr algn="just"/>
            <a:r>
              <a:rPr lang="es-MX" dirty="0">
                <a:solidFill>
                  <a:srgbClr val="3547C7"/>
                </a:solidFill>
                <a:latin typeface="Montserrat"/>
              </a:rPr>
              <a:t>El sistema de atención a usuarios se  gestiona desde  la unidad de   Experiencia del Cliente con apoyo  tecnológico de la plataforma Right Now.  Los  ciudadanos  pueden  ingresar  sus reclamos vía web (PC o celular), telefónica o presencial, fomentando que sea vía web por la rapidez y eficacia.</a:t>
            </a:r>
          </a:p>
          <a:p>
            <a:pPr algn="just"/>
            <a:endParaRPr lang="es-MX" b="1" dirty="0">
              <a:solidFill>
                <a:srgbClr val="3547C7"/>
              </a:solidFill>
              <a:latin typeface="Montserrat"/>
            </a:endParaRPr>
          </a:p>
        </p:txBody>
      </p:sp>
      <p:pic>
        <p:nvPicPr>
          <p:cNvPr id="10" name="object 8">
            <a:extLst>
              <a:ext uri="{FF2B5EF4-FFF2-40B4-BE49-F238E27FC236}">
                <a16:creationId xmlns:a16="http://schemas.microsoft.com/office/drawing/2014/main" id="{859DDCAB-D185-406A-93AD-FDB2A9DD9326}"/>
              </a:ext>
            </a:extLst>
          </p:cNvPr>
          <p:cNvPicPr/>
          <p:nvPr/>
        </p:nvPicPr>
        <p:blipFill>
          <a:blip r:embed="rId5" cstate="print"/>
          <a:stretch>
            <a:fillRect/>
          </a:stretch>
        </p:blipFill>
        <p:spPr>
          <a:xfrm>
            <a:off x="5752241" y="1937725"/>
            <a:ext cx="3029711" cy="2726435"/>
          </a:xfrm>
          <a:prstGeom prst="rect">
            <a:avLst/>
          </a:prstGeom>
        </p:spPr>
      </p:pic>
      <p:pic>
        <p:nvPicPr>
          <p:cNvPr id="11" name="Imagen 10" descr="Texto&#10;&#10;El contenido generado por IA puede ser incorrecto.">
            <a:extLst>
              <a:ext uri="{FF2B5EF4-FFF2-40B4-BE49-F238E27FC236}">
                <a16:creationId xmlns:a16="http://schemas.microsoft.com/office/drawing/2014/main" id="{6A2161A6-F9E3-47A6-822D-F983C05EF3E0}"/>
              </a:ext>
            </a:extLst>
          </p:cNvPr>
          <p:cNvPicPr>
            <a:picLocks noChangeAspect="1"/>
          </p:cNvPicPr>
          <p:nvPr/>
        </p:nvPicPr>
        <p:blipFill>
          <a:blip r:embed="rId6"/>
          <a:stretch>
            <a:fillRect/>
          </a:stretch>
        </p:blipFill>
        <p:spPr>
          <a:xfrm>
            <a:off x="7444773" y="60081"/>
            <a:ext cx="1656075" cy="555160"/>
          </a:xfrm>
          <a:prstGeom prst="rect">
            <a:avLst/>
          </a:prstGeom>
        </p:spPr>
      </p:pic>
    </p:spTree>
    <p:extLst>
      <p:ext uri="{BB962C8B-B14F-4D97-AF65-F5344CB8AC3E}">
        <p14:creationId xmlns:p14="http://schemas.microsoft.com/office/powerpoint/2010/main" val="3500946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9" name="Google Shape;69;p15"/>
          <p:cNvSpPr txBox="1"/>
          <p:nvPr/>
        </p:nvSpPr>
        <p:spPr>
          <a:xfrm>
            <a:off x="4965785" y="1131481"/>
            <a:ext cx="3225900" cy="16215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CL" sz="1800" noProof="0" dirty="0">
                <a:solidFill>
                  <a:srgbClr val="3547C7"/>
                </a:solidFill>
                <a:latin typeface="Montserrat"/>
                <a:ea typeface="Montserrat"/>
                <a:cs typeface="Montserrat"/>
                <a:sym typeface="Montserrat"/>
              </a:rPr>
              <a:t>En SEC DR Los Lagos han trabajado en 2025 un total de 8 funcionarios públicos, todos titulares, distribuidos en Oficina Central Puerto Montt y Oficina Provincial Osorno.</a:t>
            </a:r>
          </a:p>
          <a:p>
            <a:pPr marL="0" lvl="0" indent="0" algn="just" rtl="0">
              <a:lnSpc>
                <a:spcPct val="115000"/>
              </a:lnSpc>
              <a:spcBef>
                <a:spcPts val="0"/>
              </a:spcBef>
              <a:spcAft>
                <a:spcPts val="0"/>
              </a:spcAft>
              <a:buNone/>
            </a:pPr>
            <a:endParaRPr lang="es-CL" sz="1800" noProof="0" dirty="0">
              <a:solidFill>
                <a:srgbClr val="3547C7"/>
              </a:solidFill>
              <a:latin typeface="Montserrat"/>
              <a:ea typeface="Montserrat"/>
              <a:cs typeface="Montserrat"/>
              <a:sym typeface="Montserrat"/>
            </a:endParaRPr>
          </a:p>
          <a:p>
            <a:pPr marL="0" lvl="0" indent="0" algn="just" rtl="0">
              <a:lnSpc>
                <a:spcPct val="115000"/>
              </a:lnSpc>
              <a:spcBef>
                <a:spcPts val="0"/>
              </a:spcBef>
              <a:spcAft>
                <a:spcPts val="0"/>
              </a:spcAft>
              <a:buNone/>
            </a:pPr>
            <a:r>
              <a:rPr lang="es-CL" sz="1800" noProof="0" dirty="0">
                <a:solidFill>
                  <a:srgbClr val="3547C7"/>
                </a:solidFill>
                <a:latin typeface="Montserrat"/>
                <a:ea typeface="Montserrat"/>
                <a:cs typeface="Montserrat"/>
                <a:sym typeface="Montserrat"/>
              </a:rPr>
              <a:t>1 funcionario en calidad contractual de Planta y 7 a Contrata.</a:t>
            </a:r>
          </a:p>
        </p:txBody>
      </p:sp>
      <p:sp>
        <p:nvSpPr>
          <p:cNvPr id="70" name="Google Shape;70;p15"/>
          <p:cNvSpPr txBox="1"/>
          <p:nvPr/>
        </p:nvSpPr>
        <p:spPr>
          <a:xfrm>
            <a:off x="549360" y="562125"/>
            <a:ext cx="7408315" cy="569356"/>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s-CL" sz="2500" b="1" noProof="0" dirty="0">
                <a:solidFill>
                  <a:srgbClr val="3547C7"/>
                </a:solidFill>
                <a:latin typeface="Montserrat"/>
                <a:ea typeface="Montserrat"/>
                <a:cs typeface="Montserrat"/>
                <a:sym typeface="Montserrat"/>
              </a:rPr>
              <a:t>DIRECCIÓN REGIONAL DE LOS LAGOS</a:t>
            </a:r>
            <a:endParaRPr lang="es-CL" sz="25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83948CD6-97BA-A84D-C25C-6F0DED3DD972}"/>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83948CD6-97BA-A84D-C25C-6F0DED3DD972}"/>
                  </a:ext>
                </a:extLst>
              </p:cNvPr>
              <p:cNvPicPr/>
              <p:nvPr/>
            </p:nvPicPr>
            <p:blipFill>
              <a:blip r:embed="rId9"/>
              <a:stretch>
                <a:fillRect/>
              </a:stretch>
            </p:blipFill>
            <p:spPr>
              <a:xfrm>
                <a:off x="722536" y="470700"/>
                <a:ext cx="18000" cy="18000"/>
              </a:xfrm>
              <a:prstGeom prst="rect">
                <a:avLst/>
              </a:prstGeom>
            </p:spPr>
          </p:pic>
        </mc:Fallback>
      </mc:AlternateContent>
      <p:pic>
        <p:nvPicPr>
          <p:cNvPr id="6" name="Picture 4">
            <a:extLst>
              <a:ext uri="{FF2B5EF4-FFF2-40B4-BE49-F238E27FC236}">
                <a16:creationId xmlns:a16="http://schemas.microsoft.com/office/drawing/2014/main" id="{56C780D0-591C-0895-9D47-A8D0EFB285F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6604" t="53938" r="34566" b="30768"/>
          <a:stretch>
            <a:fillRect/>
          </a:stretch>
        </p:blipFill>
        <p:spPr bwMode="auto">
          <a:xfrm>
            <a:off x="549360" y="1592262"/>
            <a:ext cx="4416425" cy="979488"/>
          </a:xfrm>
          <a:prstGeom prst="rect">
            <a:avLst/>
          </a:prstGeom>
          <a:noFill/>
          <a:ln>
            <a:noFill/>
          </a:ln>
          <a:effectLst/>
          <a:extLst>
            <a:ext uri="{909E8E84-426E-40DD-AFC4-6F175D3DCCD1}">
              <a14:hiddenFill xmlns:a14="http://schemas.microsoft.com/office/drawing/2010/main">
                <a:blipFill dpi="0" rotWithShape="0">
                  <a:blip/>
                  <a:srcRect l="26604" t="53938" r="34566" b="30768"/>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Rectángulo 9">
            <a:extLst>
              <a:ext uri="{FF2B5EF4-FFF2-40B4-BE49-F238E27FC236}">
                <a16:creationId xmlns:a16="http://schemas.microsoft.com/office/drawing/2014/main" id="{D8039A8A-3CE9-42F1-84F8-DA9A9E87AE79}"/>
              </a:ext>
            </a:extLst>
          </p:cNvPr>
          <p:cNvSpPr/>
          <p:nvPr/>
        </p:nvSpPr>
        <p:spPr>
          <a:xfrm>
            <a:off x="686087" y="2717800"/>
            <a:ext cx="1065212" cy="653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object 9">
            <a:extLst>
              <a:ext uri="{FF2B5EF4-FFF2-40B4-BE49-F238E27FC236}">
                <a16:creationId xmlns:a16="http://schemas.microsoft.com/office/drawing/2014/main" id="{038E3BB8-9DD2-4315-A13A-7ACB93E96CF6}"/>
              </a:ext>
            </a:extLst>
          </p:cNvPr>
          <p:cNvSpPr txBox="1"/>
          <p:nvPr/>
        </p:nvSpPr>
        <p:spPr>
          <a:xfrm>
            <a:off x="469114" y="2330451"/>
            <a:ext cx="1438557" cy="928459"/>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600"/>
              </a:spcBef>
            </a:pPr>
            <a:r>
              <a:rPr lang="es-ES" dirty="0">
                <a:solidFill>
                  <a:schemeClr val="bg1"/>
                </a:solidFill>
                <a:latin typeface="Montserrat"/>
              </a:rPr>
              <a:t>Hombres</a:t>
            </a:r>
          </a:p>
          <a:p>
            <a:pPr marL="12700" algn="ctr">
              <a:lnSpc>
                <a:spcPct val="100000"/>
              </a:lnSpc>
              <a:spcBef>
                <a:spcPts val="600"/>
              </a:spcBef>
            </a:pPr>
            <a:r>
              <a:rPr lang="es-MX" dirty="0">
                <a:solidFill>
                  <a:schemeClr val="bg1"/>
                </a:solidFill>
                <a:latin typeface="Montserrat"/>
              </a:rPr>
              <a:t>5</a:t>
            </a:r>
            <a:endParaRPr dirty="0">
              <a:solidFill>
                <a:schemeClr val="bg1"/>
              </a:solidFill>
              <a:latin typeface="Montserrat"/>
            </a:endParaRPr>
          </a:p>
        </p:txBody>
      </p:sp>
      <p:sp>
        <p:nvSpPr>
          <p:cNvPr id="15" name="Rectángulo 14">
            <a:extLst>
              <a:ext uri="{FF2B5EF4-FFF2-40B4-BE49-F238E27FC236}">
                <a16:creationId xmlns:a16="http://schemas.microsoft.com/office/drawing/2014/main" id="{710174C2-7694-4596-ABAA-D3E9F4E44F2A}"/>
              </a:ext>
            </a:extLst>
          </p:cNvPr>
          <p:cNvSpPr/>
          <p:nvPr/>
        </p:nvSpPr>
        <p:spPr>
          <a:xfrm>
            <a:off x="1987917" y="2718900"/>
            <a:ext cx="1065212" cy="653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object 9">
            <a:extLst>
              <a:ext uri="{FF2B5EF4-FFF2-40B4-BE49-F238E27FC236}">
                <a16:creationId xmlns:a16="http://schemas.microsoft.com/office/drawing/2014/main" id="{C520D88E-9730-4330-BE87-5173D4035A38}"/>
              </a:ext>
            </a:extLst>
          </p:cNvPr>
          <p:cNvSpPr txBox="1"/>
          <p:nvPr/>
        </p:nvSpPr>
        <p:spPr>
          <a:xfrm>
            <a:off x="1775064" y="2330452"/>
            <a:ext cx="1438557" cy="928459"/>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600"/>
              </a:spcBef>
            </a:pPr>
            <a:r>
              <a:rPr lang="es-ES" dirty="0">
                <a:solidFill>
                  <a:schemeClr val="bg1"/>
                </a:solidFill>
                <a:latin typeface="Montserrat"/>
              </a:rPr>
              <a:t>Mujeres</a:t>
            </a:r>
          </a:p>
          <a:p>
            <a:pPr marL="12700" algn="ctr">
              <a:lnSpc>
                <a:spcPct val="100000"/>
              </a:lnSpc>
              <a:spcBef>
                <a:spcPts val="600"/>
              </a:spcBef>
            </a:pPr>
            <a:r>
              <a:rPr lang="es-ES" dirty="0">
                <a:solidFill>
                  <a:schemeClr val="bg1"/>
                </a:solidFill>
                <a:latin typeface="Montserrat"/>
              </a:rPr>
              <a:t>3</a:t>
            </a:r>
            <a:endParaRPr dirty="0">
              <a:solidFill>
                <a:schemeClr val="bg1"/>
              </a:solidFill>
              <a:latin typeface="Montserrat"/>
            </a:endParaRPr>
          </a:p>
        </p:txBody>
      </p:sp>
      <p:sp>
        <p:nvSpPr>
          <p:cNvPr id="17" name="Rectángulo 16">
            <a:extLst>
              <a:ext uri="{FF2B5EF4-FFF2-40B4-BE49-F238E27FC236}">
                <a16:creationId xmlns:a16="http://schemas.microsoft.com/office/drawing/2014/main" id="{F84C7FDD-F1CE-4726-A7F7-E12FCF725120}"/>
              </a:ext>
            </a:extLst>
          </p:cNvPr>
          <p:cNvSpPr/>
          <p:nvPr/>
        </p:nvSpPr>
        <p:spPr>
          <a:xfrm>
            <a:off x="3374113" y="2726223"/>
            <a:ext cx="1431180" cy="653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object 9">
            <a:extLst>
              <a:ext uri="{FF2B5EF4-FFF2-40B4-BE49-F238E27FC236}">
                <a16:creationId xmlns:a16="http://schemas.microsoft.com/office/drawing/2014/main" id="{74413359-16D5-421A-8933-FF5DE6A12342}"/>
              </a:ext>
            </a:extLst>
          </p:cNvPr>
          <p:cNvSpPr txBox="1"/>
          <p:nvPr/>
        </p:nvSpPr>
        <p:spPr>
          <a:xfrm>
            <a:off x="3366736" y="2330451"/>
            <a:ext cx="1438557" cy="928459"/>
          </a:xfrm>
          <a:prstGeom prst="rect">
            <a:avLst/>
          </a:prstGeom>
        </p:spPr>
        <p:txBody>
          <a:bodyPr vert="horz" wrap="square" lIns="0" tIns="48260" rIns="0" bIns="0" rtlCol="0">
            <a:spAutoFit/>
          </a:bodyPr>
          <a:lstStyle/>
          <a:p>
            <a:pPr marL="1286510" marR="5080" indent="-850900">
              <a:lnSpc>
                <a:spcPts val="2270"/>
              </a:lnSpc>
              <a:spcBef>
                <a:spcPts val="380"/>
              </a:spcBef>
            </a:pPr>
            <a:endParaRPr sz="2100" dirty="0">
              <a:latin typeface="Verdana"/>
              <a:cs typeface="Verdana"/>
            </a:endParaRPr>
          </a:p>
          <a:p>
            <a:pPr marL="12700" algn="ctr">
              <a:lnSpc>
                <a:spcPct val="100000"/>
              </a:lnSpc>
              <a:spcBef>
                <a:spcPts val="600"/>
              </a:spcBef>
            </a:pPr>
            <a:r>
              <a:rPr lang="es-ES" dirty="0">
                <a:solidFill>
                  <a:schemeClr val="bg1"/>
                </a:solidFill>
                <a:latin typeface="Montserrat"/>
              </a:rPr>
              <a:t>Total General</a:t>
            </a:r>
          </a:p>
          <a:p>
            <a:pPr marL="12700" algn="ctr">
              <a:lnSpc>
                <a:spcPct val="100000"/>
              </a:lnSpc>
              <a:spcBef>
                <a:spcPts val="600"/>
              </a:spcBef>
            </a:pPr>
            <a:r>
              <a:rPr lang="es-CL" dirty="0">
                <a:solidFill>
                  <a:schemeClr val="bg1"/>
                </a:solidFill>
                <a:latin typeface="Montserrat"/>
              </a:rPr>
              <a:t>8</a:t>
            </a:r>
            <a:endParaRPr dirty="0">
              <a:solidFill>
                <a:schemeClr val="bg1"/>
              </a:solidFill>
              <a:latin typeface="Montserrat"/>
            </a:endParaRPr>
          </a:p>
        </p:txBody>
      </p:sp>
      <p:pic>
        <p:nvPicPr>
          <p:cNvPr id="20" name="Imagen 19" descr="Texto&#10;&#10;El contenido generado por IA puede ser incorrecto.">
            <a:extLst>
              <a:ext uri="{FF2B5EF4-FFF2-40B4-BE49-F238E27FC236}">
                <a16:creationId xmlns:a16="http://schemas.microsoft.com/office/drawing/2014/main" id="{1215BFC5-CBA2-4A9C-B21A-FB053E1A40F5}"/>
              </a:ext>
            </a:extLst>
          </p:cNvPr>
          <p:cNvPicPr>
            <a:picLocks noChangeAspect="1"/>
          </p:cNvPicPr>
          <p:nvPr/>
        </p:nvPicPr>
        <p:blipFill>
          <a:blip r:embed="rId11"/>
          <a:stretch>
            <a:fillRect/>
          </a:stretch>
        </p:blipFill>
        <p:spPr>
          <a:xfrm>
            <a:off x="7444773" y="60081"/>
            <a:ext cx="1656075" cy="555160"/>
          </a:xfrm>
          <a:prstGeom prst="rect">
            <a:avLst/>
          </a:prstGeom>
        </p:spPr>
      </p:pic>
    </p:spTree>
    <p:extLst>
      <p:ext uri="{BB962C8B-B14F-4D97-AF65-F5344CB8AC3E}">
        <p14:creationId xmlns:p14="http://schemas.microsoft.com/office/powerpoint/2010/main" val="48285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ATENCIÓN CIUDADANA</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Reclamos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502048" y="1337485"/>
            <a:ext cx="8334591" cy="687368"/>
          </a:xfrm>
          <a:prstGeom prst="rect">
            <a:avLst/>
          </a:prstGeom>
        </p:spPr>
        <p:txBody>
          <a:bodyPr vert="horz" wrap="square" lIns="0" tIns="40640" rIns="0" bIns="0" rtlCol="0">
            <a:spAutoFit/>
          </a:bodyPr>
          <a:lstStyle/>
          <a:p>
            <a:pPr algn="just"/>
            <a:r>
              <a:rPr lang="es-MX" dirty="0">
                <a:solidFill>
                  <a:srgbClr val="3547C7"/>
                </a:solidFill>
                <a:latin typeface="Montserrat"/>
              </a:rPr>
              <a:t>En 2025 se registraron 17.680 reclamos del ámbito eléctrico por situaciones distintas a  interrupciones  de  suministro.  Principalmente  por  daños  a  artefactos y  cobros excesivos.</a:t>
            </a:r>
          </a:p>
          <a:p>
            <a:pPr algn="just"/>
            <a:endParaRPr lang="es-MX" b="1" dirty="0">
              <a:solidFill>
                <a:srgbClr val="3547C7"/>
              </a:solidFill>
              <a:latin typeface="Montserrat"/>
            </a:endParaRPr>
          </a:p>
        </p:txBody>
      </p:sp>
      <p:sp>
        <p:nvSpPr>
          <p:cNvPr id="8" name="object 7">
            <a:extLst>
              <a:ext uri="{FF2B5EF4-FFF2-40B4-BE49-F238E27FC236}">
                <a16:creationId xmlns:a16="http://schemas.microsoft.com/office/drawing/2014/main" id="{83F23F99-025F-4D03-84C6-0CD633D98BC4}"/>
              </a:ext>
            </a:extLst>
          </p:cNvPr>
          <p:cNvSpPr txBox="1"/>
          <p:nvPr/>
        </p:nvSpPr>
        <p:spPr>
          <a:xfrm>
            <a:off x="0" y="4627813"/>
            <a:ext cx="9143999" cy="441146"/>
          </a:xfrm>
          <a:prstGeom prst="rect">
            <a:avLst/>
          </a:prstGeom>
        </p:spPr>
        <p:txBody>
          <a:bodyPr vert="horz" wrap="square" lIns="0" tIns="40640" rIns="0" bIns="0" rtlCol="0">
            <a:spAutoFit/>
          </a:bodyPr>
          <a:lstStyle/>
          <a:p>
            <a:pPr algn="ctr"/>
            <a:r>
              <a:rPr lang="es-MX" sz="1200" b="1" dirty="0">
                <a:solidFill>
                  <a:srgbClr val="3547C7"/>
                </a:solidFill>
                <a:latin typeface="Montserrat"/>
              </a:rPr>
              <a:t>NOTA: Reclamos ingresados a empresas prestadoras de servicios eléctricos</a:t>
            </a:r>
          </a:p>
          <a:p>
            <a:pPr algn="just"/>
            <a:endParaRPr lang="es-MX" b="1" dirty="0">
              <a:solidFill>
                <a:srgbClr val="3547C7"/>
              </a:solidFill>
              <a:latin typeface="Montserrat"/>
            </a:endParaRPr>
          </a:p>
        </p:txBody>
      </p:sp>
      <p:pic>
        <p:nvPicPr>
          <p:cNvPr id="12" name="Imagen 11" descr="Texto&#10;&#10;El contenido generado por IA puede ser incorrecto.">
            <a:extLst>
              <a:ext uri="{FF2B5EF4-FFF2-40B4-BE49-F238E27FC236}">
                <a16:creationId xmlns:a16="http://schemas.microsoft.com/office/drawing/2014/main" id="{DFECAD8F-B565-4C8F-8BC8-E3DC1FB0332C}"/>
              </a:ext>
            </a:extLst>
          </p:cNvPr>
          <p:cNvPicPr>
            <a:picLocks noChangeAspect="1"/>
          </p:cNvPicPr>
          <p:nvPr/>
        </p:nvPicPr>
        <p:blipFill>
          <a:blip r:embed="rId5"/>
          <a:stretch>
            <a:fillRect/>
          </a:stretch>
        </p:blipFill>
        <p:spPr>
          <a:xfrm>
            <a:off x="7444773" y="60081"/>
            <a:ext cx="1656075" cy="555160"/>
          </a:xfrm>
          <a:prstGeom prst="rect">
            <a:avLst/>
          </a:prstGeom>
        </p:spPr>
      </p:pic>
      <p:pic>
        <p:nvPicPr>
          <p:cNvPr id="4" name="Imagen 3">
            <a:extLst>
              <a:ext uri="{FF2B5EF4-FFF2-40B4-BE49-F238E27FC236}">
                <a16:creationId xmlns:a16="http://schemas.microsoft.com/office/drawing/2014/main" id="{5D574D71-5754-443A-9A2C-AFA850970E2E}"/>
              </a:ext>
            </a:extLst>
          </p:cNvPr>
          <p:cNvPicPr>
            <a:picLocks noChangeAspect="1"/>
          </p:cNvPicPr>
          <p:nvPr/>
        </p:nvPicPr>
        <p:blipFill>
          <a:blip r:embed="rId6"/>
          <a:stretch>
            <a:fillRect/>
          </a:stretch>
        </p:blipFill>
        <p:spPr>
          <a:xfrm>
            <a:off x="668554" y="2094266"/>
            <a:ext cx="3593753" cy="2340000"/>
          </a:xfrm>
          <a:prstGeom prst="rect">
            <a:avLst/>
          </a:prstGeom>
        </p:spPr>
      </p:pic>
      <p:pic>
        <p:nvPicPr>
          <p:cNvPr id="6" name="Imagen 5">
            <a:extLst>
              <a:ext uri="{FF2B5EF4-FFF2-40B4-BE49-F238E27FC236}">
                <a16:creationId xmlns:a16="http://schemas.microsoft.com/office/drawing/2014/main" id="{97A97E76-ACAC-4E40-8284-D0885B7A9FEE}"/>
              </a:ext>
            </a:extLst>
          </p:cNvPr>
          <p:cNvPicPr>
            <a:picLocks noChangeAspect="1"/>
          </p:cNvPicPr>
          <p:nvPr/>
        </p:nvPicPr>
        <p:blipFill>
          <a:blip r:embed="rId7"/>
          <a:stretch>
            <a:fillRect/>
          </a:stretch>
        </p:blipFill>
        <p:spPr>
          <a:xfrm>
            <a:off x="4262307" y="2094266"/>
            <a:ext cx="4379645" cy="2340000"/>
          </a:xfrm>
          <a:prstGeom prst="rect">
            <a:avLst/>
          </a:prstGeom>
        </p:spPr>
      </p:pic>
    </p:spTree>
    <p:extLst>
      <p:ext uri="{BB962C8B-B14F-4D97-AF65-F5344CB8AC3E}">
        <p14:creationId xmlns:p14="http://schemas.microsoft.com/office/powerpoint/2010/main" val="2602851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ATENCIÓN CIUDADANA</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Reclamos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502048" y="1337485"/>
            <a:ext cx="8334591" cy="902811"/>
          </a:xfrm>
          <a:prstGeom prst="rect">
            <a:avLst/>
          </a:prstGeom>
        </p:spPr>
        <p:txBody>
          <a:bodyPr vert="horz" wrap="square" lIns="0" tIns="40640" rIns="0" bIns="0" rtlCol="0">
            <a:spAutoFit/>
          </a:bodyPr>
          <a:lstStyle/>
          <a:p>
            <a:pPr algn="just"/>
            <a:r>
              <a:rPr lang="es-MX" dirty="0">
                <a:solidFill>
                  <a:srgbClr val="3547C7"/>
                </a:solidFill>
                <a:latin typeface="Montserrat"/>
              </a:rPr>
              <a:t>En el ámbito Combustibles se registran 2.367 reclamos por Gas de Red GLP, 236 por Gas Natural de Red, 421 reclamos por Gas Granel, y 13.546 por Gas Envasado. Haciendo un total de 16.570 reclamos en el año 2025.</a:t>
            </a:r>
          </a:p>
          <a:p>
            <a:pPr algn="just"/>
            <a:endParaRPr lang="es-MX" b="1" dirty="0">
              <a:solidFill>
                <a:srgbClr val="3547C7"/>
              </a:solidFill>
              <a:latin typeface="Montserrat"/>
            </a:endParaRPr>
          </a:p>
        </p:txBody>
      </p:sp>
      <p:sp>
        <p:nvSpPr>
          <p:cNvPr id="8" name="object 7">
            <a:extLst>
              <a:ext uri="{FF2B5EF4-FFF2-40B4-BE49-F238E27FC236}">
                <a16:creationId xmlns:a16="http://schemas.microsoft.com/office/drawing/2014/main" id="{83F23F99-025F-4D03-84C6-0CD633D98BC4}"/>
              </a:ext>
            </a:extLst>
          </p:cNvPr>
          <p:cNvSpPr txBox="1"/>
          <p:nvPr/>
        </p:nvSpPr>
        <p:spPr>
          <a:xfrm>
            <a:off x="0" y="4627813"/>
            <a:ext cx="9143999" cy="225703"/>
          </a:xfrm>
          <a:prstGeom prst="rect">
            <a:avLst/>
          </a:prstGeom>
        </p:spPr>
        <p:txBody>
          <a:bodyPr vert="horz" wrap="square" lIns="0" tIns="40640" rIns="0" bIns="0" rtlCol="0">
            <a:spAutoFit/>
          </a:bodyPr>
          <a:lstStyle/>
          <a:p>
            <a:pPr algn="ctr"/>
            <a:r>
              <a:rPr lang="es-MX" sz="1200" b="1" dirty="0">
                <a:solidFill>
                  <a:srgbClr val="3547C7"/>
                </a:solidFill>
                <a:latin typeface="Montserrat"/>
              </a:rPr>
              <a:t>NOTA: Reclamos ingresados a empresas prestadoras de servicios de gas</a:t>
            </a:r>
            <a:endParaRPr lang="es-MX" b="1" dirty="0">
              <a:solidFill>
                <a:srgbClr val="3547C7"/>
              </a:solidFill>
              <a:latin typeface="Montserrat"/>
            </a:endParaRPr>
          </a:p>
        </p:txBody>
      </p:sp>
      <p:sp>
        <p:nvSpPr>
          <p:cNvPr id="13" name="object 7">
            <a:extLst>
              <a:ext uri="{FF2B5EF4-FFF2-40B4-BE49-F238E27FC236}">
                <a16:creationId xmlns:a16="http://schemas.microsoft.com/office/drawing/2014/main" id="{734262F7-AE49-47ED-AD1E-F4CCDC436479}"/>
              </a:ext>
            </a:extLst>
          </p:cNvPr>
          <p:cNvSpPr txBox="1"/>
          <p:nvPr/>
        </p:nvSpPr>
        <p:spPr>
          <a:xfrm>
            <a:off x="516123" y="2079482"/>
            <a:ext cx="8334591" cy="441146"/>
          </a:xfrm>
          <a:prstGeom prst="rect">
            <a:avLst/>
          </a:prstGeom>
        </p:spPr>
        <p:txBody>
          <a:bodyPr vert="horz" wrap="square" lIns="0" tIns="40640" rIns="0" bIns="0" rtlCol="0">
            <a:spAutoFit/>
          </a:bodyPr>
          <a:lstStyle/>
          <a:p>
            <a:pPr algn="just"/>
            <a:r>
              <a:rPr lang="es-MX" sz="1200" b="1" dirty="0">
                <a:solidFill>
                  <a:srgbClr val="3547C7"/>
                </a:solidFill>
                <a:latin typeface="Montserrat"/>
              </a:rPr>
              <a:t>           Desglose Reclamos Gas Natural	                                   Desglose Reclamos Gas de Red GLP</a:t>
            </a:r>
          </a:p>
          <a:p>
            <a:pPr algn="just"/>
            <a:endParaRPr lang="es-MX" b="1" dirty="0">
              <a:solidFill>
                <a:srgbClr val="3547C7"/>
              </a:solidFill>
              <a:latin typeface="Montserrat"/>
            </a:endParaRPr>
          </a:p>
        </p:txBody>
      </p:sp>
      <p:pic>
        <p:nvPicPr>
          <p:cNvPr id="11" name="Imagen 10" descr="Texto&#10;&#10;El contenido generado por IA puede ser incorrecto.">
            <a:extLst>
              <a:ext uri="{FF2B5EF4-FFF2-40B4-BE49-F238E27FC236}">
                <a16:creationId xmlns:a16="http://schemas.microsoft.com/office/drawing/2014/main" id="{D81D9332-BF57-4814-BBEB-C09B536F4F18}"/>
              </a:ext>
            </a:extLst>
          </p:cNvPr>
          <p:cNvPicPr>
            <a:picLocks noChangeAspect="1"/>
          </p:cNvPicPr>
          <p:nvPr/>
        </p:nvPicPr>
        <p:blipFill>
          <a:blip r:embed="rId5"/>
          <a:stretch>
            <a:fillRect/>
          </a:stretch>
        </p:blipFill>
        <p:spPr>
          <a:xfrm>
            <a:off x="7444773" y="60081"/>
            <a:ext cx="1656075" cy="555160"/>
          </a:xfrm>
          <a:prstGeom prst="rect">
            <a:avLst/>
          </a:prstGeom>
        </p:spPr>
      </p:pic>
      <p:pic>
        <p:nvPicPr>
          <p:cNvPr id="4" name="Imagen 3">
            <a:extLst>
              <a:ext uri="{FF2B5EF4-FFF2-40B4-BE49-F238E27FC236}">
                <a16:creationId xmlns:a16="http://schemas.microsoft.com/office/drawing/2014/main" id="{0A5E091F-83BF-4BA3-9AEB-9267BA6A2A14}"/>
              </a:ext>
            </a:extLst>
          </p:cNvPr>
          <p:cNvPicPr>
            <a:picLocks noChangeAspect="1"/>
          </p:cNvPicPr>
          <p:nvPr/>
        </p:nvPicPr>
        <p:blipFill>
          <a:blip r:embed="rId6"/>
          <a:stretch>
            <a:fillRect/>
          </a:stretch>
        </p:blipFill>
        <p:spPr>
          <a:xfrm>
            <a:off x="419616" y="2318054"/>
            <a:ext cx="8499454" cy="2232000"/>
          </a:xfrm>
          <a:prstGeom prst="rect">
            <a:avLst/>
          </a:prstGeom>
        </p:spPr>
      </p:pic>
    </p:spTree>
    <p:extLst>
      <p:ext uri="{BB962C8B-B14F-4D97-AF65-F5344CB8AC3E}">
        <p14:creationId xmlns:p14="http://schemas.microsoft.com/office/powerpoint/2010/main" val="1190298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ATENCIÓN CIUDADANA</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Reclamos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502048" y="1337485"/>
            <a:ext cx="8334591" cy="902811"/>
          </a:xfrm>
          <a:prstGeom prst="rect">
            <a:avLst/>
          </a:prstGeom>
        </p:spPr>
        <p:txBody>
          <a:bodyPr vert="horz" wrap="square" lIns="0" tIns="40640" rIns="0" bIns="0" rtlCol="0">
            <a:spAutoFit/>
          </a:bodyPr>
          <a:lstStyle/>
          <a:p>
            <a:pPr algn="just"/>
            <a:r>
              <a:rPr lang="es-MX" dirty="0">
                <a:solidFill>
                  <a:srgbClr val="3547C7"/>
                </a:solidFill>
                <a:latin typeface="Montserrat"/>
              </a:rPr>
              <a:t>En el ámbito Combustibles se registran 2.367 reclamos por Gas de Red GLP, 236 por Gas Natural de Red, 421 reclamos por Gas Granel, y 13.546 por Gas Envasado. Haciendo un total de 16.570 reclamos en el año 2025.</a:t>
            </a:r>
          </a:p>
          <a:p>
            <a:pPr algn="just"/>
            <a:endParaRPr lang="es-MX" b="1" dirty="0">
              <a:solidFill>
                <a:srgbClr val="3547C7"/>
              </a:solidFill>
              <a:latin typeface="Montserrat"/>
            </a:endParaRPr>
          </a:p>
        </p:txBody>
      </p:sp>
      <p:sp>
        <p:nvSpPr>
          <p:cNvPr id="8" name="object 7">
            <a:extLst>
              <a:ext uri="{FF2B5EF4-FFF2-40B4-BE49-F238E27FC236}">
                <a16:creationId xmlns:a16="http://schemas.microsoft.com/office/drawing/2014/main" id="{83F23F99-025F-4D03-84C6-0CD633D98BC4}"/>
              </a:ext>
            </a:extLst>
          </p:cNvPr>
          <p:cNvSpPr txBox="1"/>
          <p:nvPr/>
        </p:nvSpPr>
        <p:spPr>
          <a:xfrm>
            <a:off x="0" y="4627813"/>
            <a:ext cx="9143999" cy="225703"/>
          </a:xfrm>
          <a:prstGeom prst="rect">
            <a:avLst/>
          </a:prstGeom>
        </p:spPr>
        <p:txBody>
          <a:bodyPr vert="horz" wrap="square" lIns="0" tIns="40640" rIns="0" bIns="0" rtlCol="0">
            <a:spAutoFit/>
          </a:bodyPr>
          <a:lstStyle/>
          <a:p>
            <a:pPr algn="ctr"/>
            <a:r>
              <a:rPr lang="es-MX" sz="1200" b="1" dirty="0">
                <a:solidFill>
                  <a:srgbClr val="3547C7"/>
                </a:solidFill>
                <a:latin typeface="Montserrat"/>
              </a:rPr>
              <a:t>NOTA: Reclamos ingresados a empresas prestadoras de servicios de gas</a:t>
            </a:r>
            <a:endParaRPr lang="es-MX" b="1" dirty="0">
              <a:solidFill>
                <a:srgbClr val="3547C7"/>
              </a:solidFill>
              <a:latin typeface="Montserrat"/>
            </a:endParaRPr>
          </a:p>
        </p:txBody>
      </p:sp>
      <p:sp>
        <p:nvSpPr>
          <p:cNvPr id="13" name="object 7">
            <a:extLst>
              <a:ext uri="{FF2B5EF4-FFF2-40B4-BE49-F238E27FC236}">
                <a16:creationId xmlns:a16="http://schemas.microsoft.com/office/drawing/2014/main" id="{734262F7-AE49-47ED-AD1E-F4CCDC436479}"/>
              </a:ext>
            </a:extLst>
          </p:cNvPr>
          <p:cNvSpPr txBox="1"/>
          <p:nvPr/>
        </p:nvSpPr>
        <p:spPr>
          <a:xfrm>
            <a:off x="516123" y="2079482"/>
            <a:ext cx="8334591" cy="441146"/>
          </a:xfrm>
          <a:prstGeom prst="rect">
            <a:avLst/>
          </a:prstGeom>
        </p:spPr>
        <p:txBody>
          <a:bodyPr vert="horz" wrap="square" lIns="0" tIns="40640" rIns="0" bIns="0" rtlCol="0">
            <a:spAutoFit/>
          </a:bodyPr>
          <a:lstStyle/>
          <a:p>
            <a:pPr algn="just"/>
            <a:r>
              <a:rPr lang="es-MX" sz="1200" b="1" dirty="0">
                <a:solidFill>
                  <a:srgbClr val="3547C7"/>
                </a:solidFill>
                <a:latin typeface="Montserrat"/>
              </a:rPr>
              <a:t>           Desglose Reclamos Gas Granel	                                      Desglose Reclamos Envasado</a:t>
            </a:r>
          </a:p>
          <a:p>
            <a:pPr algn="just"/>
            <a:endParaRPr lang="es-MX" b="1" dirty="0">
              <a:solidFill>
                <a:srgbClr val="3547C7"/>
              </a:solidFill>
              <a:latin typeface="Montserrat"/>
            </a:endParaRPr>
          </a:p>
        </p:txBody>
      </p:sp>
      <p:pic>
        <p:nvPicPr>
          <p:cNvPr id="11" name="Imagen 10" descr="Texto&#10;&#10;El contenido generado por IA puede ser incorrecto.">
            <a:extLst>
              <a:ext uri="{FF2B5EF4-FFF2-40B4-BE49-F238E27FC236}">
                <a16:creationId xmlns:a16="http://schemas.microsoft.com/office/drawing/2014/main" id="{533269F7-7CDA-4B54-995A-F21682A38BD6}"/>
              </a:ext>
            </a:extLst>
          </p:cNvPr>
          <p:cNvPicPr>
            <a:picLocks noChangeAspect="1"/>
          </p:cNvPicPr>
          <p:nvPr/>
        </p:nvPicPr>
        <p:blipFill>
          <a:blip r:embed="rId5"/>
          <a:stretch>
            <a:fillRect/>
          </a:stretch>
        </p:blipFill>
        <p:spPr>
          <a:xfrm>
            <a:off x="7444773" y="60081"/>
            <a:ext cx="1656075" cy="555160"/>
          </a:xfrm>
          <a:prstGeom prst="rect">
            <a:avLst/>
          </a:prstGeom>
        </p:spPr>
      </p:pic>
      <p:pic>
        <p:nvPicPr>
          <p:cNvPr id="10" name="Imagen 9">
            <a:extLst>
              <a:ext uri="{FF2B5EF4-FFF2-40B4-BE49-F238E27FC236}">
                <a16:creationId xmlns:a16="http://schemas.microsoft.com/office/drawing/2014/main" id="{799CF71D-396D-495C-BE70-524843645883}"/>
              </a:ext>
            </a:extLst>
          </p:cNvPr>
          <p:cNvPicPr>
            <a:picLocks noChangeAspect="1"/>
          </p:cNvPicPr>
          <p:nvPr/>
        </p:nvPicPr>
        <p:blipFill rotWithShape="1">
          <a:blip r:embed="rId6"/>
          <a:srcRect t="16624"/>
          <a:stretch/>
        </p:blipFill>
        <p:spPr>
          <a:xfrm>
            <a:off x="259071" y="2300055"/>
            <a:ext cx="8368806" cy="2232000"/>
          </a:xfrm>
          <a:prstGeom prst="rect">
            <a:avLst/>
          </a:prstGeom>
        </p:spPr>
      </p:pic>
    </p:spTree>
    <p:extLst>
      <p:ext uri="{BB962C8B-B14F-4D97-AF65-F5344CB8AC3E}">
        <p14:creationId xmlns:p14="http://schemas.microsoft.com/office/powerpoint/2010/main" val="25927149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ATENCIÓN CIUDADANA</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Sanciones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502048" y="1337485"/>
            <a:ext cx="8334591" cy="902811"/>
          </a:xfrm>
          <a:prstGeom prst="rect">
            <a:avLst/>
          </a:prstGeom>
        </p:spPr>
        <p:txBody>
          <a:bodyPr vert="horz" wrap="square" lIns="0" tIns="40640" rIns="0" bIns="0" rtlCol="0">
            <a:spAutoFit/>
          </a:bodyPr>
          <a:lstStyle/>
          <a:p>
            <a:pPr algn="just"/>
            <a:r>
              <a:rPr lang="es-MX" dirty="0">
                <a:solidFill>
                  <a:srgbClr val="3547C7"/>
                </a:solidFill>
                <a:latin typeface="Montserrat"/>
              </a:rPr>
              <a:t>El  año  2025  se  cursaron  89  sanciones  a  empresas  eléctricas,  de  combustibles, instaladores y comercializadores de productos, por una suma total de 431 millones de pesos sólo en la Región de Los Lagos, por faltas a la reglamentación vigente.</a:t>
            </a:r>
          </a:p>
          <a:p>
            <a:pPr algn="just"/>
            <a:endParaRPr lang="es-MX" b="1" dirty="0">
              <a:solidFill>
                <a:srgbClr val="3547C7"/>
              </a:solidFill>
              <a:latin typeface="Montserrat"/>
            </a:endParaRPr>
          </a:p>
        </p:txBody>
      </p:sp>
      <p:sp>
        <p:nvSpPr>
          <p:cNvPr id="13" name="object 7">
            <a:extLst>
              <a:ext uri="{FF2B5EF4-FFF2-40B4-BE49-F238E27FC236}">
                <a16:creationId xmlns:a16="http://schemas.microsoft.com/office/drawing/2014/main" id="{734262F7-AE49-47ED-AD1E-F4CCDC436479}"/>
              </a:ext>
            </a:extLst>
          </p:cNvPr>
          <p:cNvSpPr txBox="1"/>
          <p:nvPr/>
        </p:nvSpPr>
        <p:spPr>
          <a:xfrm>
            <a:off x="516123" y="2079482"/>
            <a:ext cx="8334591" cy="441146"/>
          </a:xfrm>
          <a:prstGeom prst="rect">
            <a:avLst/>
          </a:prstGeom>
        </p:spPr>
        <p:txBody>
          <a:bodyPr vert="horz" wrap="square" lIns="0" tIns="40640" rIns="0" bIns="0" rtlCol="0">
            <a:spAutoFit/>
          </a:bodyPr>
          <a:lstStyle/>
          <a:p>
            <a:pPr algn="just"/>
            <a:r>
              <a:rPr lang="es-MX" sz="1200" b="1" dirty="0">
                <a:solidFill>
                  <a:srgbClr val="3547C7"/>
                </a:solidFill>
                <a:latin typeface="Montserrat"/>
              </a:rPr>
              <a:t>           Montos sanciones en el año	                                                       Cantidad sanciones en el año</a:t>
            </a:r>
          </a:p>
          <a:p>
            <a:pPr algn="just"/>
            <a:endParaRPr lang="es-MX" b="1" dirty="0">
              <a:solidFill>
                <a:srgbClr val="3547C7"/>
              </a:solidFill>
              <a:latin typeface="Montserrat"/>
            </a:endParaRPr>
          </a:p>
        </p:txBody>
      </p:sp>
      <p:pic>
        <p:nvPicPr>
          <p:cNvPr id="11" name="Imagen 10" descr="Texto&#10;&#10;El contenido generado por IA puede ser incorrecto.">
            <a:extLst>
              <a:ext uri="{FF2B5EF4-FFF2-40B4-BE49-F238E27FC236}">
                <a16:creationId xmlns:a16="http://schemas.microsoft.com/office/drawing/2014/main" id="{6D8A5F1D-9CE1-4352-8A60-A24013B2C50B}"/>
              </a:ext>
            </a:extLst>
          </p:cNvPr>
          <p:cNvPicPr>
            <a:picLocks noChangeAspect="1"/>
          </p:cNvPicPr>
          <p:nvPr/>
        </p:nvPicPr>
        <p:blipFill>
          <a:blip r:embed="rId5"/>
          <a:stretch>
            <a:fillRect/>
          </a:stretch>
        </p:blipFill>
        <p:spPr>
          <a:xfrm>
            <a:off x="7444773" y="60081"/>
            <a:ext cx="1656075" cy="555160"/>
          </a:xfrm>
          <a:prstGeom prst="rect">
            <a:avLst/>
          </a:prstGeom>
        </p:spPr>
      </p:pic>
      <p:pic>
        <p:nvPicPr>
          <p:cNvPr id="6" name="Imagen 5">
            <a:extLst>
              <a:ext uri="{FF2B5EF4-FFF2-40B4-BE49-F238E27FC236}">
                <a16:creationId xmlns:a16="http://schemas.microsoft.com/office/drawing/2014/main" id="{0E8CD711-151B-468F-A809-3922F592303C}"/>
              </a:ext>
            </a:extLst>
          </p:cNvPr>
          <p:cNvPicPr>
            <a:picLocks noChangeAspect="1"/>
          </p:cNvPicPr>
          <p:nvPr/>
        </p:nvPicPr>
        <p:blipFill>
          <a:blip r:embed="rId6"/>
          <a:stretch>
            <a:fillRect/>
          </a:stretch>
        </p:blipFill>
        <p:spPr>
          <a:xfrm>
            <a:off x="293286" y="2520628"/>
            <a:ext cx="8417646" cy="1908000"/>
          </a:xfrm>
          <a:prstGeom prst="rect">
            <a:avLst/>
          </a:prstGeom>
        </p:spPr>
      </p:pic>
    </p:spTree>
    <p:extLst>
      <p:ext uri="{BB962C8B-B14F-4D97-AF65-F5344CB8AC3E}">
        <p14:creationId xmlns:p14="http://schemas.microsoft.com/office/powerpoint/2010/main" val="2473084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18E1BB3-BBEC-7CE7-FA11-EF1FF5DA0C6E}"/>
              </a:ext>
            </a:extLst>
          </p:cNvPr>
          <p:cNvPicPr>
            <a:picLocks noChangeAspect="1"/>
          </p:cNvPicPr>
          <p:nvPr/>
        </p:nvPicPr>
        <p:blipFill>
          <a:blip r:embed="rId3"/>
          <a:stretch>
            <a:fillRect/>
          </a:stretch>
        </p:blipFill>
        <p:spPr>
          <a:xfrm rot="2196512">
            <a:off x="5184728" y="2633787"/>
            <a:ext cx="3611568" cy="1929537"/>
          </a:xfrm>
          <a:prstGeom prst="rect">
            <a:avLst/>
          </a:prstGeom>
        </p:spPr>
      </p:pic>
      <p:pic>
        <p:nvPicPr>
          <p:cNvPr id="3" name="Imagen 2">
            <a:extLst>
              <a:ext uri="{FF2B5EF4-FFF2-40B4-BE49-F238E27FC236}">
                <a16:creationId xmlns:a16="http://schemas.microsoft.com/office/drawing/2014/main" id="{53FD39DB-E5C9-EC21-F668-0E32D3096587}"/>
              </a:ext>
            </a:extLst>
          </p:cNvPr>
          <p:cNvPicPr>
            <a:picLocks noChangeAspect="1"/>
          </p:cNvPicPr>
          <p:nvPr/>
        </p:nvPicPr>
        <p:blipFill>
          <a:blip r:embed="rId4"/>
          <a:stretch>
            <a:fillRect/>
          </a:stretch>
        </p:blipFill>
        <p:spPr>
          <a:xfrm rot="19847912">
            <a:off x="796755" y="2092158"/>
            <a:ext cx="3735389" cy="2410383"/>
          </a:xfrm>
          <a:prstGeom prst="rect">
            <a:avLst/>
          </a:prstGeom>
        </p:spPr>
      </p:pic>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ATENCIÓN CIUDADANA</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Convenios Municipios</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5">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6"/>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46131" y="1060708"/>
            <a:ext cx="8334591" cy="1549142"/>
          </a:xfrm>
          <a:prstGeom prst="rect">
            <a:avLst/>
          </a:prstGeom>
        </p:spPr>
        <p:txBody>
          <a:bodyPr vert="horz" wrap="square" lIns="0" tIns="40640" rIns="0" bIns="0" rtlCol="0">
            <a:spAutoFit/>
          </a:bodyPr>
          <a:lstStyle/>
          <a:p>
            <a:pPr algn="just"/>
            <a:r>
              <a:rPr lang="es-MX" dirty="0">
                <a:solidFill>
                  <a:srgbClr val="3547C7"/>
                </a:solidFill>
                <a:latin typeface="Montserrat"/>
              </a:rPr>
              <a:t>El 25 de julio de 2025, con la presencia de la Superintendenta señora Marta Cabeza Vargas, se firmo en Ancud, una actualización del Convenio de Cooperación e Integración para la Atención Ciudadana.</a:t>
            </a:r>
          </a:p>
          <a:p>
            <a:pPr algn="just"/>
            <a:r>
              <a:rPr lang="es-MX" dirty="0">
                <a:solidFill>
                  <a:srgbClr val="3547C7"/>
                </a:solidFill>
                <a:latin typeface="Montserrat"/>
              </a:rPr>
              <a:t>Con fecha 23 de septiembre de 2025, se firmó </a:t>
            </a:r>
            <a:r>
              <a:rPr kumimoji="0" lang="es-MX" sz="1400" b="0" i="0" u="none" strike="noStrike" kern="0" cap="none" spc="0" normalizeH="0" baseline="0" noProof="0" dirty="0">
                <a:ln>
                  <a:noFill/>
                </a:ln>
                <a:solidFill>
                  <a:srgbClr val="3547C7"/>
                </a:solidFill>
                <a:effectLst/>
                <a:uLnTx/>
                <a:uFillTx/>
                <a:latin typeface="Montserrat"/>
                <a:cs typeface="Arial"/>
                <a:sym typeface="Arial"/>
              </a:rPr>
              <a:t>el Convenio de Cooperación e Integración para la Atención Ciudadana, con la Municipalidad de Cochamó, con lo que se mantienen activos y vigentes 14 Convenios.</a:t>
            </a:r>
            <a:endParaRPr lang="es-MX" dirty="0">
              <a:solidFill>
                <a:srgbClr val="3547C7"/>
              </a:solidFill>
              <a:latin typeface="Montserrat"/>
            </a:endParaRPr>
          </a:p>
          <a:p>
            <a:pPr algn="just"/>
            <a:endParaRPr lang="es-MX" b="1" dirty="0">
              <a:solidFill>
                <a:srgbClr val="3547C7"/>
              </a:solidFill>
              <a:latin typeface="Montserrat"/>
            </a:endParaRPr>
          </a:p>
        </p:txBody>
      </p:sp>
      <p:pic>
        <p:nvPicPr>
          <p:cNvPr id="8" name="Imagen 7" descr="Texto&#10;&#10;El contenido generado por IA puede ser incorrecto.">
            <a:extLst>
              <a:ext uri="{FF2B5EF4-FFF2-40B4-BE49-F238E27FC236}">
                <a16:creationId xmlns:a16="http://schemas.microsoft.com/office/drawing/2014/main" id="{E1918AAD-D5A5-49DE-BB0E-DE4FEEFCADA7}"/>
              </a:ext>
            </a:extLst>
          </p:cNvPr>
          <p:cNvPicPr>
            <a:picLocks noChangeAspect="1"/>
          </p:cNvPicPr>
          <p:nvPr/>
        </p:nvPicPr>
        <p:blipFill>
          <a:blip r:embed="rId7"/>
          <a:stretch>
            <a:fillRect/>
          </a:stretch>
        </p:blipFill>
        <p:spPr>
          <a:xfrm>
            <a:off x="7444773" y="60081"/>
            <a:ext cx="1656075" cy="555160"/>
          </a:xfrm>
          <a:prstGeom prst="rect">
            <a:avLst/>
          </a:prstGeom>
        </p:spPr>
      </p:pic>
    </p:spTree>
    <p:extLst>
      <p:ext uri="{BB962C8B-B14F-4D97-AF65-F5344CB8AC3E}">
        <p14:creationId xmlns:p14="http://schemas.microsoft.com/office/powerpoint/2010/main" val="21660034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423448" y="543892"/>
            <a:ext cx="7909533"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RELACIÓN CON LA COMUNIDAD</a:t>
            </a:r>
          </a:p>
          <a:p>
            <a:pPr marL="0" lvl="0" indent="0" rtl="0">
              <a:lnSpc>
                <a:spcPct val="100000"/>
              </a:lnSpc>
              <a:spcBef>
                <a:spcPts val="0"/>
              </a:spcBef>
              <a:spcAft>
                <a:spcPts val="0"/>
              </a:spcAft>
              <a:buNone/>
            </a:pP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516123" y="1037572"/>
            <a:ext cx="8334591" cy="902811"/>
          </a:xfrm>
          <a:prstGeom prst="rect">
            <a:avLst/>
          </a:prstGeom>
        </p:spPr>
        <p:txBody>
          <a:bodyPr vert="horz" wrap="square" lIns="0" tIns="40640" rIns="0" bIns="0" rtlCol="0">
            <a:spAutoFit/>
          </a:bodyPr>
          <a:lstStyle/>
          <a:p>
            <a:pPr algn="just"/>
            <a:r>
              <a:rPr lang="es-MX" dirty="0">
                <a:solidFill>
                  <a:srgbClr val="3547C7"/>
                </a:solidFill>
                <a:latin typeface="Montserrat"/>
              </a:rPr>
              <a:t>El año 2025 asistimos a diferentes reuniones con las Comunidades, recibiendo y detectando necesidades de los y las ciudadanas con relación al rol que tiene la Superintendencia, en particular en los mercados de la energía eléctrica y del gas</a:t>
            </a:r>
          </a:p>
          <a:p>
            <a:pPr algn="just"/>
            <a:endParaRPr lang="es-MX" b="1" dirty="0">
              <a:solidFill>
                <a:srgbClr val="3547C7"/>
              </a:solidFill>
              <a:latin typeface="Montserrat"/>
            </a:endParaRPr>
          </a:p>
        </p:txBody>
      </p:sp>
      <p:pic>
        <p:nvPicPr>
          <p:cNvPr id="10" name="Imagen 9" descr="Texto&#10;&#10;El contenido generado por IA puede ser incorrecto.">
            <a:extLst>
              <a:ext uri="{FF2B5EF4-FFF2-40B4-BE49-F238E27FC236}">
                <a16:creationId xmlns:a16="http://schemas.microsoft.com/office/drawing/2014/main" id="{531C6D8D-62DE-431C-8835-14C0E2FA4BB7}"/>
              </a:ext>
            </a:extLst>
          </p:cNvPr>
          <p:cNvPicPr>
            <a:picLocks noChangeAspect="1"/>
          </p:cNvPicPr>
          <p:nvPr/>
        </p:nvPicPr>
        <p:blipFill>
          <a:blip r:embed="rId5"/>
          <a:stretch>
            <a:fillRect/>
          </a:stretch>
        </p:blipFill>
        <p:spPr>
          <a:xfrm>
            <a:off x="7444773" y="60081"/>
            <a:ext cx="1656075" cy="555160"/>
          </a:xfrm>
          <a:prstGeom prst="rect">
            <a:avLst/>
          </a:prstGeom>
        </p:spPr>
      </p:pic>
      <p:pic>
        <p:nvPicPr>
          <p:cNvPr id="5" name="Imagen 4">
            <a:extLst>
              <a:ext uri="{FF2B5EF4-FFF2-40B4-BE49-F238E27FC236}">
                <a16:creationId xmlns:a16="http://schemas.microsoft.com/office/drawing/2014/main" id="{A7BC63DD-6AAA-34CA-54B9-B454E6079CDB}"/>
              </a:ext>
            </a:extLst>
          </p:cNvPr>
          <p:cNvPicPr>
            <a:picLocks noChangeAspect="1"/>
          </p:cNvPicPr>
          <p:nvPr/>
        </p:nvPicPr>
        <p:blipFill>
          <a:blip r:embed="rId6"/>
          <a:stretch>
            <a:fillRect/>
          </a:stretch>
        </p:blipFill>
        <p:spPr>
          <a:xfrm>
            <a:off x="6210106" y="3318469"/>
            <a:ext cx="2819853" cy="1574918"/>
          </a:xfrm>
          <a:prstGeom prst="rect">
            <a:avLst/>
          </a:prstGeom>
        </p:spPr>
      </p:pic>
      <p:pic>
        <p:nvPicPr>
          <p:cNvPr id="6" name="Imagen 5">
            <a:extLst>
              <a:ext uri="{FF2B5EF4-FFF2-40B4-BE49-F238E27FC236}">
                <a16:creationId xmlns:a16="http://schemas.microsoft.com/office/drawing/2014/main" id="{13A0EF27-F48A-5C94-84AF-20617B2396CC}"/>
              </a:ext>
            </a:extLst>
          </p:cNvPr>
          <p:cNvPicPr>
            <a:picLocks noChangeAspect="1"/>
          </p:cNvPicPr>
          <p:nvPr/>
        </p:nvPicPr>
        <p:blipFill>
          <a:blip r:embed="rId7"/>
          <a:stretch>
            <a:fillRect/>
          </a:stretch>
        </p:blipFill>
        <p:spPr>
          <a:xfrm>
            <a:off x="213101" y="1784291"/>
            <a:ext cx="3489934" cy="1574918"/>
          </a:xfrm>
          <a:prstGeom prst="rect">
            <a:avLst/>
          </a:prstGeom>
        </p:spPr>
      </p:pic>
      <p:pic>
        <p:nvPicPr>
          <p:cNvPr id="9" name="Imagen 8">
            <a:extLst>
              <a:ext uri="{FF2B5EF4-FFF2-40B4-BE49-F238E27FC236}">
                <a16:creationId xmlns:a16="http://schemas.microsoft.com/office/drawing/2014/main" id="{AD20230D-903F-BB6E-A0F8-A377082DEF52}"/>
              </a:ext>
            </a:extLst>
          </p:cNvPr>
          <p:cNvPicPr>
            <a:picLocks noChangeAspect="1"/>
          </p:cNvPicPr>
          <p:nvPr/>
        </p:nvPicPr>
        <p:blipFill>
          <a:blip r:embed="rId8"/>
          <a:stretch>
            <a:fillRect/>
          </a:stretch>
        </p:blipFill>
        <p:spPr>
          <a:xfrm>
            <a:off x="3232979" y="2197304"/>
            <a:ext cx="3104762" cy="2323809"/>
          </a:xfrm>
          <a:prstGeom prst="rect">
            <a:avLst/>
          </a:prstGeom>
        </p:spPr>
      </p:pic>
    </p:spTree>
    <p:extLst>
      <p:ext uri="{BB962C8B-B14F-4D97-AF65-F5344CB8AC3E}">
        <p14:creationId xmlns:p14="http://schemas.microsoft.com/office/powerpoint/2010/main" val="1748814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27598"/>
            <a:ext cx="7909533" cy="1015632"/>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RELACIÓN DE COLABORACIÓN CON OTROS </a:t>
            </a:r>
          </a:p>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ORGANISMOS DEL ESTADO</a:t>
            </a:r>
          </a:p>
          <a:p>
            <a:pPr marL="0" lvl="0" indent="0" rtl="0">
              <a:lnSpc>
                <a:spcPct val="100000"/>
              </a:lnSpc>
              <a:spcBef>
                <a:spcPts val="0"/>
              </a:spcBef>
              <a:spcAft>
                <a:spcPts val="0"/>
              </a:spcAft>
              <a:buNone/>
            </a:pP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46131" y="1122096"/>
            <a:ext cx="8334591" cy="902811"/>
          </a:xfrm>
          <a:prstGeom prst="rect">
            <a:avLst/>
          </a:prstGeom>
        </p:spPr>
        <p:txBody>
          <a:bodyPr vert="horz" wrap="square" lIns="0" tIns="40640" rIns="0" bIns="0" rtlCol="0">
            <a:spAutoFit/>
          </a:bodyPr>
          <a:lstStyle/>
          <a:p>
            <a:pPr algn="just"/>
            <a:r>
              <a:rPr lang="es-MX" dirty="0">
                <a:solidFill>
                  <a:srgbClr val="3547C7"/>
                </a:solidFill>
                <a:latin typeface="Montserrat"/>
              </a:rPr>
              <a:t>El  año  2025  nuestra  Dirección  Regional  fortaleció  su  relacionamiento  con  otros organismos  del  Estado,  aportando  su  conocimiento  técnico  tanto  en  charlas  de capacitación como en fiscalización de instalaciones interiores.</a:t>
            </a:r>
          </a:p>
          <a:p>
            <a:pPr algn="just"/>
            <a:endParaRPr lang="es-MX" b="1" dirty="0">
              <a:solidFill>
                <a:srgbClr val="3547C7"/>
              </a:solidFill>
              <a:latin typeface="Montserrat"/>
            </a:endParaRPr>
          </a:p>
        </p:txBody>
      </p:sp>
      <p:pic>
        <p:nvPicPr>
          <p:cNvPr id="8" name="Imagen 7">
            <a:extLst>
              <a:ext uri="{FF2B5EF4-FFF2-40B4-BE49-F238E27FC236}">
                <a16:creationId xmlns:a16="http://schemas.microsoft.com/office/drawing/2014/main" id="{F736C1BD-CABC-4700-A98B-6A8BD16E09A3}"/>
              </a:ext>
            </a:extLst>
          </p:cNvPr>
          <p:cNvPicPr>
            <a:picLocks noChangeAspect="1"/>
          </p:cNvPicPr>
          <p:nvPr/>
        </p:nvPicPr>
        <p:blipFill>
          <a:blip r:embed="rId5"/>
          <a:srcRect/>
          <a:stretch/>
        </p:blipFill>
        <p:spPr>
          <a:xfrm>
            <a:off x="1122576" y="2024907"/>
            <a:ext cx="3408000" cy="2556000"/>
          </a:xfrm>
          <a:prstGeom prst="rect">
            <a:avLst/>
          </a:prstGeom>
        </p:spPr>
      </p:pic>
      <p:pic>
        <p:nvPicPr>
          <p:cNvPr id="10" name="Imagen 9">
            <a:extLst>
              <a:ext uri="{FF2B5EF4-FFF2-40B4-BE49-F238E27FC236}">
                <a16:creationId xmlns:a16="http://schemas.microsoft.com/office/drawing/2014/main" id="{2F9FD209-09BC-416D-8A89-6F9109896DFC}"/>
              </a:ext>
            </a:extLst>
          </p:cNvPr>
          <p:cNvPicPr>
            <a:picLocks noChangeAspect="1"/>
          </p:cNvPicPr>
          <p:nvPr/>
        </p:nvPicPr>
        <p:blipFill>
          <a:blip r:embed="rId6"/>
          <a:srcRect/>
          <a:stretch/>
        </p:blipFill>
        <p:spPr>
          <a:xfrm>
            <a:off x="4613426" y="2024907"/>
            <a:ext cx="3407998" cy="2555999"/>
          </a:xfrm>
          <a:prstGeom prst="rect">
            <a:avLst/>
          </a:prstGeom>
        </p:spPr>
      </p:pic>
      <p:pic>
        <p:nvPicPr>
          <p:cNvPr id="11" name="Imagen 10" descr="Texto&#10;&#10;El contenido generado por IA puede ser incorrecto.">
            <a:extLst>
              <a:ext uri="{FF2B5EF4-FFF2-40B4-BE49-F238E27FC236}">
                <a16:creationId xmlns:a16="http://schemas.microsoft.com/office/drawing/2014/main" id="{E48445CB-DD6A-42DE-BA7C-34722139EF1F}"/>
              </a:ext>
            </a:extLst>
          </p:cNvPr>
          <p:cNvPicPr>
            <a:picLocks noChangeAspect="1"/>
          </p:cNvPicPr>
          <p:nvPr/>
        </p:nvPicPr>
        <p:blipFill>
          <a:blip r:embed="rId7"/>
          <a:stretch>
            <a:fillRect/>
          </a:stretch>
        </p:blipFill>
        <p:spPr>
          <a:xfrm>
            <a:off x="7444773" y="60081"/>
            <a:ext cx="1656075" cy="555160"/>
          </a:xfrm>
          <a:prstGeom prst="rect">
            <a:avLst/>
          </a:prstGeom>
        </p:spPr>
      </p:pic>
    </p:spTree>
    <p:extLst>
      <p:ext uri="{BB962C8B-B14F-4D97-AF65-F5344CB8AC3E}">
        <p14:creationId xmlns:p14="http://schemas.microsoft.com/office/powerpoint/2010/main" val="963865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D8F1A05-8BA1-64AF-DB66-042516CA4AF3}"/>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54CCE96-59C6-3ADF-2F5B-88ACA7BBECDE}"/>
              </a:ext>
            </a:extLst>
          </p:cNvPr>
          <p:cNvSpPr txBox="1"/>
          <p:nvPr/>
        </p:nvSpPr>
        <p:spPr>
          <a:xfrm>
            <a:off x="363278" y="478620"/>
            <a:ext cx="7909533" cy="1015632"/>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RELACIÓN DE COLABORACIÓN CON OTROS </a:t>
            </a:r>
          </a:p>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ORGANISMOS DEL ESTADO</a:t>
            </a:r>
          </a:p>
          <a:p>
            <a:pPr marL="0" lvl="0" indent="0" rtl="0">
              <a:lnSpc>
                <a:spcPct val="100000"/>
              </a:lnSpc>
              <a:spcBef>
                <a:spcPts val="0"/>
              </a:spcBef>
              <a:spcAft>
                <a:spcPts val="0"/>
              </a:spcAft>
              <a:buNone/>
            </a:pP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D84E5D66-B947-C0FC-1D9A-3F970E9AA81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D84E5D66-B947-C0FC-1D9A-3F970E9AA819}"/>
                  </a:ext>
                </a:extLst>
              </p:cNvPr>
              <p:cNvPicPr/>
              <p:nvPr/>
            </p:nvPicPr>
            <p:blipFill>
              <a:blip r:embed="rId4"/>
              <a:stretch>
                <a:fillRect/>
              </a:stretch>
            </p:blipFill>
            <p:spPr>
              <a:xfrm>
                <a:off x="722536" y="470340"/>
                <a:ext cx="18000" cy="18000"/>
              </a:xfrm>
              <a:prstGeom prst="rect">
                <a:avLst/>
              </a:prstGeom>
            </p:spPr>
          </p:pic>
        </mc:Fallback>
      </mc:AlternateContent>
      <p:sp>
        <p:nvSpPr>
          <p:cNvPr id="7" name="object 7">
            <a:extLst>
              <a:ext uri="{FF2B5EF4-FFF2-40B4-BE49-F238E27FC236}">
                <a16:creationId xmlns:a16="http://schemas.microsoft.com/office/drawing/2014/main" id="{7E5A0588-25DD-603A-9138-FD729975F026}"/>
              </a:ext>
            </a:extLst>
          </p:cNvPr>
          <p:cNvSpPr txBox="1"/>
          <p:nvPr/>
        </p:nvSpPr>
        <p:spPr>
          <a:xfrm>
            <a:off x="446131" y="1122096"/>
            <a:ext cx="8334591" cy="687368"/>
          </a:xfrm>
          <a:prstGeom prst="rect">
            <a:avLst/>
          </a:prstGeom>
        </p:spPr>
        <p:txBody>
          <a:bodyPr vert="horz" wrap="square" lIns="0" tIns="40640" rIns="0" bIns="0" rtlCol="0">
            <a:spAutoFit/>
          </a:bodyPr>
          <a:lstStyle/>
          <a:p>
            <a:pPr algn="just"/>
            <a:r>
              <a:rPr lang="es-MX" dirty="0">
                <a:solidFill>
                  <a:srgbClr val="3547C7"/>
                </a:solidFill>
                <a:latin typeface="Montserrat"/>
              </a:rPr>
              <a:t>Las principales entidades con las que se ha trabajado son Delegación Presidencial Regional y Provinciales, Superintendencia de Educación, Fundación Integra, JUNJI, MINVU, Dirección de Obras Hidráulicas, SERNAC y Municipalidades, así como también con la Seremi de Energía. </a:t>
            </a:r>
            <a:endParaRPr lang="es-MX" b="1" dirty="0">
              <a:solidFill>
                <a:srgbClr val="3547C7"/>
              </a:solidFill>
              <a:latin typeface="Montserrat"/>
            </a:endParaRPr>
          </a:p>
        </p:txBody>
      </p:sp>
      <p:pic>
        <p:nvPicPr>
          <p:cNvPr id="10" name="Imagen 9" descr="Texto&#10;&#10;El contenido generado por IA puede ser incorrecto.">
            <a:extLst>
              <a:ext uri="{FF2B5EF4-FFF2-40B4-BE49-F238E27FC236}">
                <a16:creationId xmlns:a16="http://schemas.microsoft.com/office/drawing/2014/main" id="{DFCBDAC4-9938-40AE-BCA7-6AE5EEDB897B}"/>
              </a:ext>
            </a:extLst>
          </p:cNvPr>
          <p:cNvPicPr>
            <a:picLocks noChangeAspect="1"/>
          </p:cNvPicPr>
          <p:nvPr/>
        </p:nvPicPr>
        <p:blipFill>
          <a:blip r:embed="rId5"/>
          <a:stretch>
            <a:fillRect/>
          </a:stretch>
        </p:blipFill>
        <p:spPr>
          <a:xfrm>
            <a:off x="7444773" y="60081"/>
            <a:ext cx="1656075" cy="555160"/>
          </a:xfrm>
          <a:prstGeom prst="rect">
            <a:avLst/>
          </a:prstGeom>
        </p:spPr>
      </p:pic>
      <p:pic>
        <p:nvPicPr>
          <p:cNvPr id="3" name="Imagen 2">
            <a:extLst>
              <a:ext uri="{FF2B5EF4-FFF2-40B4-BE49-F238E27FC236}">
                <a16:creationId xmlns:a16="http://schemas.microsoft.com/office/drawing/2014/main" id="{157C414F-D3CE-EAE9-62D2-7D30C6D109D9}"/>
              </a:ext>
            </a:extLst>
          </p:cNvPr>
          <p:cNvPicPr>
            <a:picLocks noChangeAspect="1"/>
          </p:cNvPicPr>
          <p:nvPr/>
        </p:nvPicPr>
        <p:blipFill>
          <a:blip r:embed="rId6"/>
          <a:stretch>
            <a:fillRect/>
          </a:stretch>
        </p:blipFill>
        <p:spPr>
          <a:xfrm>
            <a:off x="1123059" y="2077877"/>
            <a:ext cx="2981202" cy="2237426"/>
          </a:xfrm>
          <a:prstGeom prst="rect">
            <a:avLst/>
          </a:prstGeom>
        </p:spPr>
      </p:pic>
      <p:pic>
        <p:nvPicPr>
          <p:cNvPr id="4" name="Imagen 3">
            <a:extLst>
              <a:ext uri="{FF2B5EF4-FFF2-40B4-BE49-F238E27FC236}">
                <a16:creationId xmlns:a16="http://schemas.microsoft.com/office/drawing/2014/main" id="{AB889DBE-4D6C-0667-80CE-BC2BBC3A3C2A}"/>
              </a:ext>
            </a:extLst>
          </p:cNvPr>
          <p:cNvPicPr>
            <a:picLocks noChangeAspect="1"/>
          </p:cNvPicPr>
          <p:nvPr/>
        </p:nvPicPr>
        <p:blipFill>
          <a:blip r:embed="rId7"/>
          <a:stretch>
            <a:fillRect/>
          </a:stretch>
        </p:blipFill>
        <p:spPr>
          <a:xfrm>
            <a:off x="4637031" y="1948413"/>
            <a:ext cx="3434349" cy="2674073"/>
          </a:xfrm>
          <a:prstGeom prst="rect">
            <a:avLst/>
          </a:prstGeom>
        </p:spPr>
      </p:pic>
    </p:spTree>
    <p:extLst>
      <p:ext uri="{BB962C8B-B14F-4D97-AF65-F5344CB8AC3E}">
        <p14:creationId xmlns:p14="http://schemas.microsoft.com/office/powerpoint/2010/main" val="256051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9E9C5A7-187B-47A5-EAEC-423AE2DEC6BF}"/>
              </a:ext>
            </a:extLst>
          </p:cNvPr>
          <p:cNvPicPr>
            <a:picLocks noChangeAspect="1"/>
          </p:cNvPicPr>
          <p:nvPr/>
        </p:nvPicPr>
        <p:blipFill>
          <a:blip r:embed="rId2"/>
          <a:stretch>
            <a:fillRect/>
          </a:stretch>
        </p:blipFill>
        <p:spPr>
          <a:xfrm>
            <a:off x="3886314" y="2970857"/>
            <a:ext cx="1371372" cy="1371372"/>
          </a:xfrm>
          <a:prstGeom prst="rect">
            <a:avLst/>
          </a:prstGeom>
        </p:spPr>
      </p:pic>
      <p:sp>
        <p:nvSpPr>
          <p:cNvPr id="3" name="Título 1">
            <a:extLst>
              <a:ext uri="{FF2B5EF4-FFF2-40B4-BE49-F238E27FC236}">
                <a16:creationId xmlns:a16="http://schemas.microsoft.com/office/drawing/2014/main" id="{273CE095-9413-4AFF-A845-45713B07E4A2}"/>
              </a:ext>
            </a:extLst>
          </p:cNvPr>
          <p:cNvSpPr txBox="1">
            <a:spLocks/>
          </p:cNvSpPr>
          <p:nvPr/>
        </p:nvSpPr>
        <p:spPr>
          <a:xfrm>
            <a:off x="628650" y="1059343"/>
            <a:ext cx="7886700" cy="628283"/>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algn="ctr" defTabSz="685800">
              <a:buClrTx/>
            </a:pPr>
            <a:r>
              <a:rPr lang="es-CL" sz="3300" b="1" dirty="0">
                <a:solidFill>
                  <a:prstClr val="white"/>
                </a:solidFill>
              </a:rPr>
              <a:t>GRACIAS</a:t>
            </a:r>
          </a:p>
        </p:txBody>
      </p:sp>
      <p:pic>
        <p:nvPicPr>
          <p:cNvPr id="5" name="Picture 4">
            <a:extLst>
              <a:ext uri="{FF2B5EF4-FFF2-40B4-BE49-F238E27FC236}">
                <a16:creationId xmlns:a16="http://schemas.microsoft.com/office/drawing/2014/main" id="{2E629519-D08B-48F0-A6C6-6C5DEFD85885}"/>
              </a:ext>
            </a:extLst>
          </p:cNvPr>
          <p:cNvPicPr>
            <a:picLocks noChangeAspect="1"/>
          </p:cNvPicPr>
          <p:nvPr/>
        </p:nvPicPr>
        <p:blipFill>
          <a:blip r:embed="rId3"/>
          <a:stretch>
            <a:fillRect/>
          </a:stretch>
        </p:blipFill>
        <p:spPr>
          <a:xfrm>
            <a:off x="3829778" y="1894549"/>
            <a:ext cx="1484444" cy="734351"/>
          </a:xfrm>
          <a:prstGeom prst="rect">
            <a:avLst/>
          </a:prstGeom>
        </p:spPr>
      </p:pic>
    </p:spTree>
    <p:extLst>
      <p:ext uri="{BB962C8B-B14F-4D97-AF65-F5344CB8AC3E}">
        <p14:creationId xmlns:p14="http://schemas.microsoft.com/office/powerpoint/2010/main" val="3009243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a:extLst>
            <a:ext uri="{FF2B5EF4-FFF2-40B4-BE49-F238E27FC236}">
              <a16:creationId xmlns:a16="http://schemas.microsoft.com/office/drawing/2014/main" id="{7AD0F7F7-5A64-1027-A556-6D39749C24FD}"/>
            </a:ext>
          </a:extLst>
        </p:cNvPr>
        <p:cNvGrpSpPr/>
        <p:nvPr/>
      </p:nvGrpSpPr>
      <p:grpSpPr>
        <a:xfrm>
          <a:off x="0" y="0"/>
          <a:ext cx="0" cy="0"/>
          <a:chOff x="0" y="0"/>
          <a:chExt cx="0" cy="0"/>
        </a:xfrm>
      </p:grpSpPr>
      <p:pic>
        <p:nvPicPr>
          <p:cNvPr id="36" name="Imagen 35" descr="Texto&#10;&#10;El contenido generado por IA puede ser incorrecto.">
            <a:extLst>
              <a:ext uri="{FF2B5EF4-FFF2-40B4-BE49-F238E27FC236}">
                <a16:creationId xmlns:a16="http://schemas.microsoft.com/office/drawing/2014/main" id="{D3F8F2B4-34E9-4E88-B325-C0E89BFE4659}"/>
              </a:ext>
            </a:extLst>
          </p:cNvPr>
          <p:cNvPicPr>
            <a:picLocks noChangeAspect="1"/>
          </p:cNvPicPr>
          <p:nvPr/>
        </p:nvPicPr>
        <p:blipFill>
          <a:blip r:embed="rId4"/>
          <a:stretch>
            <a:fillRect/>
          </a:stretch>
        </p:blipFill>
        <p:spPr>
          <a:xfrm>
            <a:off x="7444773" y="60081"/>
            <a:ext cx="1656075" cy="555160"/>
          </a:xfrm>
          <a:prstGeom prst="rect">
            <a:avLst/>
          </a:prstGeom>
        </p:spPr>
      </p:pic>
      <p:sp>
        <p:nvSpPr>
          <p:cNvPr id="70" name="Google Shape;70;p15">
            <a:extLst>
              <a:ext uri="{FF2B5EF4-FFF2-40B4-BE49-F238E27FC236}">
                <a16:creationId xmlns:a16="http://schemas.microsoft.com/office/drawing/2014/main" id="{BECAD8F7-80EC-AA06-85C0-32A820755971}"/>
              </a:ext>
            </a:extLst>
          </p:cNvPr>
          <p:cNvSpPr txBox="1"/>
          <p:nvPr/>
        </p:nvSpPr>
        <p:spPr>
          <a:xfrm>
            <a:off x="864496" y="427598"/>
            <a:ext cx="7408315" cy="461635"/>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DIRECCIÓN REGIONAL DE LOS LAGOS: NUESTRO EQUIPO</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5">
            <p14:nvContentPartPr>
              <p14:cNvPr id="2" name="Entrada de lápiz 1">
                <a:extLst>
                  <a:ext uri="{FF2B5EF4-FFF2-40B4-BE49-F238E27FC236}">
                    <a16:creationId xmlns:a16="http://schemas.microsoft.com/office/drawing/2014/main" id="{E4D8AB1A-3DA6-56DE-3A1C-992F9977DD79}"/>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E4D8AB1A-3DA6-56DE-3A1C-992F9977DD79}"/>
                  </a:ext>
                </a:extLst>
              </p:cNvPr>
              <p:cNvPicPr/>
              <p:nvPr/>
            </p:nvPicPr>
            <p:blipFill>
              <a:blip r:embed="rId6"/>
              <a:stretch>
                <a:fillRect/>
              </a:stretch>
            </p:blipFill>
            <p:spPr>
              <a:xfrm>
                <a:off x="722536" y="470340"/>
                <a:ext cx="18000" cy="18000"/>
              </a:xfrm>
              <a:prstGeom prst="rect">
                <a:avLst/>
              </a:prstGeom>
            </p:spPr>
          </p:pic>
        </mc:Fallback>
      </mc:AlternateContent>
      <p:sp>
        <p:nvSpPr>
          <p:cNvPr id="25" name="object 7">
            <a:extLst>
              <a:ext uri="{FF2B5EF4-FFF2-40B4-BE49-F238E27FC236}">
                <a16:creationId xmlns:a16="http://schemas.microsoft.com/office/drawing/2014/main" id="{787ADC7B-3C63-0B4D-BF3F-46F102C01845}"/>
              </a:ext>
            </a:extLst>
          </p:cNvPr>
          <p:cNvSpPr txBox="1"/>
          <p:nvPr/>
        </p:nvSpPr>
        <p:spPr>
          <a:xfrm>
            <a:off x="2838348" y="4534570"/>
            <a:ext cx="1531226" cy="362663"/>
          </a:xfrm>
          <a:prstGeom prst="rect">
            <a:avLst/>
          </a:prstGeom>
        </p:spPr>
        <p:txBody>
          <a:bodyPr vert="horz" wrap="square" lIns="0" tIns="12700" rIns="0" bIns="0" rtlCol="0">
            <a:spAutoFit/>
          </a:bodyPr>
          <a:lstStyle/>
          <a:p>
            <a:pPr marL="204470" marR="5080" indent="-192405" algn="ctr">
              <a:lnSpc>
                <a:spcPct val="101699"/>
              </a:lnSpc>
              <a:spcBef>
                <a:spcPts val="100"/>
              </a:spcBef>
            </a:pPr>
            <a:r>
              <a:rPr lang="es-CL" sz="1100" dirty="0">
                <a:solidFill>
                  <a:srgbClr val="3547C7"/>
                </a:solidFill>
                <a:latin typeface="Montserrat"/>
              </a:rPr>
              <a:t>Administrativa</a:t>
            </a:r>
          </a:p>
          <a:p>
            <a:pPr marL="204470" marR="5080" indent="-192405" algn="ctr">
              <a:lnSpc>
                <a:spcPct val="101699"/>
              </a:lnSpc>
              <a:spcBef>
                <a:spcPts val="100"/>
              </a:spcBef>
            </a:pPr>
            <a:r>
              <a:rPr lang="es-CL" sz="1100" dirty="0">
                <a:solidFill>
                  <a:srgbClr val="3547C7"/>
                </a:solidFill>
                <a:latin typeface="Montserrat"/>
              </a:rPr>
              <a:t>Puerto Montt</a:t>
            </a:r>
          </a:p>
        </p:txBody>
      </p:sp>
      <p:pic>
        <p:nvPicPr>
          <p:cNvPr id="26" name="object 8">
            <a:extLst>
              <a:ext uri="{FF2B5EF4-FFF2-40B4-BE49-F238E27FC236}">
                <a16:creationId xmlns:a16="http://schemas.microsoft.com/office/drawing/2014/main" id="{BEB89D3F-2405-78BA-E17A-EDD4B1BBCDCE}"/>
              </a:ext>
            </a:extLst>
          </p:cNvPr>
          <p:cNvPicPr/>
          <p:nvPr/>
        </p:nvPicPr>
        <p:blipFill>
          <a:blip r:embed="rId7" cstate="print"/>
          <a:stretch>
            <a:fillRect/>
          </a:stretch>
        </p:blipFill>
        <p:spPr>
          <a:xfrm>
            <a:off x="6802336" y="831005"/>
            <a:ext cx="1548000" cy="1548000"/>
          </a:xfrm>
          <a:prstGeom prst="rect">
            <a:avLst/>
          </a:prstGeom>
        </p:spPr>
      </p:pic>
      <p:grpSp>
        <p:nvGrpSpPr>
          <p:cNvPr id="27" name="object 9">
            <a:extLst>
              <a:ext uri="{FF2B5EF4-FFF2-40B4-BE49-F238E27FC236}">
                <a16:creationId xmlns:a16="http://schemas.microsoft.com/office/drawing/2014/main" id="{DE337043-F2AC-DEFD-1B75-89A59EA16F5A}"/>
              </a:ext>
            </a:extLst>
          </p:cNvPr>
          <p:cNvGrpSpPr/>
          <p:nvPr/>
        </p:nvGrpSpPr>
        <p:grpSpPr>
          <a:xfrm>
            <a:off x="2796556" y="2959764"/>
            <a:ext cx="5630796" cy="1584000"/>
            <a:chOff x="2418588" y="4415027"/>
            <a:chExt cx="5630796" cy="1589148"/>
          </a:xfrm>
        </p:grpSpPr>
        <p:pic>
          <p:nvPicPr>
            <p:cNvPr id="28" name="object 10">
              <a:extLst>
                <a:ext uri="{FF2B5EF4-FFF2-40B4-BE49-F238E27FC236}">
                  <a16:creationId xmlns:a16="http://schemas.microsoft.com/office/drawing/2014/main" id="{8E4D4EF0-3BB0-499C-26FD-8C9E009AEA1A}"/>
                </a:ext>
              </a:extLst>
            </p:cNvPr>
            <p:cNvPicPr/>
            <p:nvPr/>
          </p:nvPicPr>
          <p:blipFill>
            <a:blip r:embed="rId8" cstate="print"/>
            <a:stretch>
              <a:fillRect/>
            </a:stretch>
          </p:blipFill>
          <p:spPr>
            <a:xfrm>
              <a:off x="2418588" y="4415027"/>
              <a:ext cx="1548000" cy="1548000"/>
            </a:xfrm>
            <a:prstGeom prst="rect">
              <a:avLst/>
            </a:prstGeom>
          </p:spPr>
        </p:pic>
        <p:pic>
          <p:nvPicPr>
            <p:cNvPr id="29" name="object 11">
              <a:extLst>
                <a:ext uri="{FF2B5EF4-FFF2-40B4-BE49-F238E27FC236}">
                  <a16:creationId xmlns:a16="http://schemas.microsoft.com/office/drawing/2014/main" id="{BE7845BA-3BD3-4627-81E5-945634006DFD}"/>
                </a:ext>
              </a:extLst>
            </p:cNvPr>
            <p:cNvPicPr/>
            <p:nvPr/>
          </p:nvPicPr>
          <p:blipFill>
            <a:blip r:embed="rId9" cstate="print"/>
            <a:stretch>
              <a:fillRect/>
            </a:stretch>
          </p:blipFill>
          <p:spPr>
            <a:xfrm>
              <a:off x="6501384" y="4456175"/>
              <a:ext cx="1548000" cy="1548000"/>
            </a:xfrm>
            <a:prstGeom prst="rect">
              <a:avLst/>
            </a:prstGeom>
          </p:spPr>
        </p:pic>
      </p:grpSp>
      <p:sp>
        <p:nvSpPr>
          <p:cNvPr id="30" name="object 12">
            <a:extLst>
              <a:ext uri="{FF2B5EF4-FFF2-40B4-BE49-F238E27FC236}">
                <a16:creationId xmlns:a16="http://schemas.microsoft.com/office/drawing/2014/main" id="{E48E4152-200D-ED5D-4957-F305506C747D}"/>
              </a:ext>
            </a:extLst>
          </p:cNvPr>
          <p:cNvSpPr txBox="1"/>
          <p:nvPr/>
        </p:nvSpPr>
        <p:spPr>
          <a:xfrm>
            <a:off x="6879352" y="4567153"/>
            <a:ext cx="1522981" cy="365549"/>
          </a:xfrm>
          <a:prstGeom prst="rect">
            <a:avLst/>
          </a:prstGeom>
        </p:spPr>
        <p:txBody>
          <a:bodyPr vert="horz" wrap="square" lIns="0" tIns="12700" rIns="0" bIns="0" rtlCol="0">
            <a:spAutoFit/>
          </a:bodyPr>
          <a:lstStyle/>
          <a:p>
            <a:pPr marL="236220" marR="5080" indent="-224154" algn="ctr">
              <a:lnSpc>
                <a:spcPct val="101699"/>
              </a:lnSpc>
              <a:spcBef>
                <a:spcPts val="100"/>
              </a:spcBef>
            </a:pPr>
            <a:r>
              <a:rPr lang="es-CL" sz="1100" dirty="0">
                <a:solidFill>
                  <a:srgbClr val="3547C7"/>
                </a:solidFill>
                <a:latin typeface="Montserrat"/>
              </a:rPr>
              <a:t>Administrativa</a:t>
            </a:r>
            <a:r>
              <a:rPr lang="es-CL" sz="1200" spc="-10" noProof="0" dirty="0">
                <a:latin typeface="Calibri"/>
                <a:cs typeface="Calibri"/>
              </a:rPr>
              <a:t> </a:t>
            </a:r>
            <a:r>
              <a:rPr lang="es-CL" sz="1100" dirty="0">
                <a:solidFill>
                  <a:srgbClr val="3547C7"/>
                </a:solidFill>
                <a:latin typeface="Montserrat"/>
              </a:rPr>
              <a:t>Osorno</a:t>
            </a:r>
          </a:p>
        </p:txBody>
      </p:sp>
      <p:sp>
        <p:nvSpPr>
          <p:cNvPr id="31" name="object 13">
            <a:extLst>
              <a:ext uri="{FF2B5EF4-FFF2-40B4-BE49-F238E27FC236}">
                <a16:creationId xmlns:a16="http://schemas.microsoft.com/office/drawing/2014/main" id="{5F921510-7EDB-8150-CCDB-058CEBB136D4}"/>
              </a:ext>
            </a:extLst>
          </p:cNvPr>
          <p:cNvSpPr txBox="1"/>
          <p:nvPr/>
        </p:nvSpPr>
        <p:spPr>
          <a:xfrm>
            <a:off x="4925892" y="4548912"/>
            <a:ext cx="1531226" cy="362663"/>
          </a:xfrm>
          <a:prstGeom prst="rect">
            <a:avLst/>
          </a:prstGeom>
        </p:spPr>
        <p:txBody>
          <a:bodyPr vert="horz" wrap="square" lIns="0" tIns="12700" rIns="0" bIns="0" rtlCol="0">
            <a:spAutoFit/>
          </a:bodyPr>
          <a:lstStyle/>
          <a:p>
            <a:pPr marL="204470" marR="5080" indent="-192405" algn="ctr">
              <a:lnSpc>
                <a:spcPct val="101699"/>
              </a:lnSpc>
              <a:spcBef>
                <a:spcPts val="100"/>
              </a:spcBef>
            </a:pPr>
            <a:r>
              <a:rPr lang="es-CL" sz="1100" dirty="0">
                <a:solidFill>
                  <a:srgbClr val="3547C7"/>
                </a:solidFill>
                <a:latin typeface="Montserrat"/>
              </a:rPr>
              <a:t>Administrativo</a:t>
            </a:r>
          </a:p>
          <a:p>
            <a:pPr marL="204470" marR="5080" indent="-192405" algn="ctr">
              <a:lnSpc>
                <a:spcPct val="101699"/>
              </a:lnSpc>
              <a:spcBef>
                <a:spcPts val="100"/>
              </a:spcBef>
            </a:pPr>
            <a:r>
              <a:rPr lang="es-CL" sz="1100" dirty="0">
                <a:solidFill>
                  <a:srgbClr val="3547C7"/>
                </a:solidFill>
                <a:latin typeface="Montserrat"/>
              </a:rPr>
              <a:t>Puerto Montt</a:t>
            </a:r>
          </a:p>
        </p:txBody>
      </p:sp>
      <p:sp>
        <p:nvSpPr>
          <p:cNvPr id="32" name="object 14">
            <a:extLst>
              <a:ext uri="{FF2B5EF4-FFF2-40B4-BE49-F238E27FC236}">
                <a16:creationId xmlns:a16="http://schemas.microsoft.com/office/drawing/2014/main" id="{4ACA2378-E6C7-3946-0B17-2B59658DD48E}"/>
              </a:ext>
            </a:extLst>
          </p:cNvPr>
          <p:cNvSpPr txBox="1"/>
          <p:nvPr/>
        </p:nvSpPr>
        <p:spPr>
          <a:xfrm>
            <a:off x="748311" y="2437234"/>
            <a:ext cx="1531226" cy="185308"/>
          </a:xfrm>
          <a:prstGeom prst="rect">
            <a:avLst/>
          </a:prstGeom>
        </p:spPr>
        <p:txBody>
          <a:bodyPr vert="horz" wrap="square" lIns="0" tIns="15875" rIns="0" bIns="0" rtlCol="0">
            <a:spAutoFit/>
          </a:bodyPr>
          <a:lstStyle/>
          <a:p>
            <a:pPr marL="12700" algn="ctr">
              <a:spcBef>
                <a:spcPts val="125"/>
              </a:spcBef>
            </a:pPr>
            <a:r>
              <a:rPr lang="es-CL" sz="1100" noProof="0" dirty="0">
                <a:solidFill>
                  <a:srgbClr val="3547C7"/>
                </a:solidFill>
                <a:latin typeface="Montserrat"/>
              </a:rPr>
              <a:t>Director Regional</a:t>
            </a:r>
          </a:p>
        </p:txBody>
      </p:sp>
      <p:sp>
        <p:nvSpPr>
          <p:cNvPr id="33" name="object 15">
            <a:extLst>
              <a:ext uri="{FF2B5EF4-FFF2-40B4-BE49-F238E27FC236}">
                <a16:creationId xmlns:a16="http://schemas.microsoft.com/office/drawing/2014/main" id="{E5165DA7-E7B2-2B45-3292-D5672789F87C}"/>
              </a:ext>
            </a:extLst>
          </p:cNvPr>
          <p:cNvSpPr txBox="1"/>
          <p:nvPr/>
        </p:nvSpPr>
        <p:spPr>
          <a:xfrm>
            <a:off x="4861577" y="2437233"/>
            <a:ext cx="1531226" cy="362663"/>
          </a:xfrm>
          <a:prstGeom prst="rect">
            <a:avLst/>
          </a:prstGeom>
        </p:spPr>
        <p:txBody>
          <a:bodyPr vert="horz" wrap="square" lIns="0" tIns="12700" rIns="0" bIns="0" rtlCol="0">
            <a:spAutoFit/>
          </a:bodyPr>
          <a:lstStyle/>
          <a:p>
            <a:pPr marL="204470" marR="5080" indent="-192405" algn="ctr">
              <a:lnSpc>
                <a:spcPct val="101699"/>
              </a:lnSpc>
              <a:spcBef>
                <a:spcPts val="100"/>
              </a:spcBef>
            </a:pPr>
            <a:r>
              <a:rPr lang="es-CL" sz="1100" dirty="0">
                <a:solidFill>
                  <a:srgbClr val="3547C7"/>
                </a:solidFill>
                <a:latin typeface="Montserrat"/>
              </a:rPr>
              <a:t>Fiscalizador área</a:t>
            </a:r>
          </a:p>
          <a:p>
            <a:pPr marL="204470" marR="5080" indent="-192405" algn="ctr">
              <a:lnSpc>
                <a:spcPct val="101699"/>
              </a:lnSpc>
              <a:spcBef>
                <a:spcPts val="100"/>
              </a:spcBef>
            </a:pPr>
            <a:r>
              <a:rPr lang="es-CL" sz="1100" dirty="0">
                <a:solidFill>
                  <a:srgbClr val="3547C7"/>
                </a:solidFill>
                <a:latin typeface="Montserrat"/>
              </a:rPr>
              <a:t>Electricidad</a:t>
            </a:r>
          </a:p>
        </p:txBody>
      </p:sp>
      <p:sp>
        <p:nvSpPr>
          <p:cNvPr id="34" name="object 16">
            <a:extLst>
              <a:ext uri="{FF2B5EF4-FFF2-40B4-BE49-F238E27FC236}">
                <a16:creationId xmlns:a16="http://schemas.microsoft.com/office/drawing/2014/main" id="{B23E5DDC-9D50-BB7F-C84A-10056D87BA16}"/>
              </a:ext>
            </a:extLst>
          </p:cNvPr>
          <p:cNvSpPr txBox="1"/>
          <p:nvPr/>
        </p:nvSpPr>
        <p:spPr>
          <a:xfrm>
            <a:off x="6802337" y="2437233"/>
            <a:ext cx="1548000" cy="362663"/>
          </a:xfrm>
          <a:prstGeom prst="rect">
            <a:avLst/>
          </a:prstGeom>
        </p:spPr>
        <p:txBody>
          <a:bodyPr vert="horz" wrap="square" lIns="0" tIns="12700" rIns="0" bIns="0" rtlCol="0">
            <a:spAutoFit/>
          </a:bodyPr>
          <a:lstStyle/>
          <a:p>
            <a:pPr marL="204470" marR="5080" indent="-192405" algn="ctr">
              <a:lnSpc>
                <a:spcPct val="101699"/>
              </a:lnSpc>
              <a:spcBef>
                <a:spcPts val="100"/>
              </a:spcBef>
            </a:pPr>
            <a:r>
              <a:rPr lang="es-CL" sz="1100" dirty="0">
                <a:solidFill>
                  <a:srgbClr val="3547C7"/>
                </a:solidFill>
                <a:latin typeface="Montserrat"/>
              </a:rPr>
              <a:t>Fiscalizador área</a:t>
            </a:r>
          </a:p>
          <a:p>
            <a:pPr marL="204470" marR="5080" indent="-192405" algn="ctr">
              <a:lnSpc>
                <a:spcPct val="101699"/>
              </a:lnSpc>
              <a:spcBef>
                <a:spcPts val="100"/>
              </a:spcBef>
            </a:pPr>
            <a:r>
              <a:rPr lang="es-CL" sz="1100" dirty="0">
                <a:solidFill>
                  <a:srgbClr val="3547C7"/>
                </a:solidFill>
                <a:latin typeface="Montserrat"/>
              </a:rPr>
              <a:t>Combustibles</a:t>
            </a:r>
          </a:p>
        </p:txBody>
      </p:sp>
      <p:sp>
        <p:nvSpPr>
          <p:cNvPr id="35" name="object 17">
            <a:extLst>
              <a:ext uri="{FF2B5EF4-FFF2-40B4-BE49-F238E27FC236}">
                <a16:creationId xmlns:a16="http://schemas.microsoft.com/office/drawing/2014/main" id="{83D3DD76-71C5-F8E6-EED6-C588BA636A94}"/>
              </a:ext>
            </a:extLst>
          </p:cNvPr>
          <p:cNvSpPr txBox="1"/>
          <p:nvPr/>
        </p:nvSpPr>
        <p:spPr>
          <a:xfrm>
            <a:off x="2796556" y="2484457"/>
            <a:ext cx="1548000" cy="378373"/>
          </a:xfrm>
          <a:prstGeom prst="rect">
            <a:avLst/>
          </a:prstGeom>
        </p:spPr>
        <p:txBody>
          <a:bodyPr vert="horz" wrap="square" lIns="0" tIns="12700" rIns="0" bIns="0" rtlCol="0">
            <a:spAutoFit/>
          </a:bodyPr>
          <a:lstStyle/>
          <a:p>
            <a:pPr marL="204470" marR="5080" indent="-192405" algn="ctr">
              <a:lnSpc>
                <a:spcPct val="101699"/>
              </a:lnSpc>
              <a:spcBef>
                <a:spcPts val="100"/>
              </a:spcBef>
            </a:pPr>
            <a:r>
              <a:rPr lang="es-CL" sz="1100" noProof="0" dirty="0">
                <a:solidFill>
                  <a:srgbClr val="3547C7"/>
                </a:solidFill>
                <a:latin typeface="Montserrat"/>
              </a:rPr>
              <a:t>Fiscalizador</a:t>
            </a:r>
            <a:r>
              <a:rPr lang="es-CL" sz="1200" spc="30" noProof="0" dirty="0">
                <a:latin typeface="Calibri"/>
                <a:cs typeface="Calibri"/>
              </a:rPr>
              <a:t> </a:t>
            </a:r>
            <a:r>
              <a:rPr lang="es-CL" sz="1100" noProof="0" dirty="0">
                <a:solidFill>
                  <a:srgbClr val="3547C7"/>
                </a:solidFill>
                <a:latin typeface="Montserrat"/>
              </a:rPr>
              <a:t>área</a:t>
            </a:r>
          </a:p>
          <a:p>
            <a:pPr marL="204470" marR="5080" indent="-192405" algn="ctr">
              <a:lnSpc>
                <a:spcPct val="101699"/>
              </a:lnSpc>
              <a:spcBef>
                <a:spcPts val="100"/>
              </a:spcBef>
            </a:pPr>
            <a:r>
              <a:rPr lang="es-CL" sz="1100" noProof="0" dirty="0">
                <a:solidFill>
                  <a:srgbClr val="3547C7"/>
                </a:solidFill>
                <a:latin typeface="Montserrat"/>
              </a:rPr>
              <a:t>Electricidad</a:t>
            </a:r>
          </a:p>
        </p:txBody>
      </p:sp>
      <p:pic>
        <p:nvPicPr>
          <p:cNvPr id="37" name="object 19">
            <a:extLst>
              <a:ext uri="{FF2B5EF4-FFF2-40B4-BE49-F238E27FC236}">
                <a16:creationId xmlns:a16="http://schemas.microsoft.com/office/drawing/2014/main" id="{92DDF42C-1D28-203E-5DCB-101C09D41783}"/>
              </a:ext>
            </a:extLst>
          </p:cNvPr>
          <p:cNvPicPr/>
          <p:nvPr/>
        </p:nvPicPr>
        <p:blipFill>
          <a:blip r:embed="rId10" cstate="print"/>
          <a:stretch>
            <a:fillRect/>
          </a:stretch>
        </p:blipFill>
        <p:spPr>
          <a:xfrm>
            <a:off x="731536" y="889233"/>
            <a:ext cx="1548000" cy="1548000"/>
          </a:xfrm>
          <a:prstGeom prst="rect">
            <a:avLst/>
          </a:prstGeom>
        </p:spPr>
      </p:pic>
      <p:pic>
        <p:nvPicPr>
          <p:cNvPr id="38" name="object 20">
            <a:extLst>
              <a:ext uri="{FF2B5EF4-FFF2-40B4-BE49-F238E27FC236}">
                <a16:creationId xmlns:a16="http://schemas.microsoft.com/office/drawing/2014/main" id="{67326540-2C61-BCC1-1046-2F92D1DC20CB}"/>
              </a:ext>
            </a:extLst>
          </p:cNvPr>
          <p:cNvPicPr/>
          <p:nvPr/>
        </p:nvPicPr>
        <p:blipFill>
          <a:blip r:embed="rId11" cstate="print"/>
          <a:stretch>
            <a:fillRect/>
          </a:stretch>
        </p:blipFill>
        <p:spPr>
          <a:xfrm>
            <a:off x="4850463" y="2959764"/>
            <a:ext cx="1548000" cy="1584000"/>
          </a:xfrm>
          <a:prstGeom prst="rect">
            <a:avLst/>
          </a:prstGeom>
        </p:spPr>
      </p:pic>
      <p:pic>
        <p:nvPicPr>
          <p:cNvPr id="39" name="object 21">
            <a:extLst>
              <a:ext uri="{FF2B5EF4-FFF2-40B4-BE49-F238E27FC236}">
                <a16:creationId xmlns:a16="http://schemas.microsoft.com/office/drawing/2014/main" id="{44B388C4-A3A8-43ED-A1DE-D470509F41C1}"/>
              </a:ext>
            </a:extLst>
          </p:cNvPr>
          <p:cNvPicPr/>
          <p:nvPr/>
        </p:nvPicPr>
        <p:blipFill>
          <a:blip r:embed="rId12" cstate="print"/>
          <a:stretch>
            <a:fillRect/>
          </a:stretch>
        </p:blipFill>
        <p:spPr>
          <a:xfrm>
            <a:off x="4799446" y="881922"/>
            <a:ext cx="1548000" cy="1548000"/>
          </a:xfrm>
          <a:prstGeom prst="rect">
            <a:avLst/>
          </a:prstGeom>
        </p:spPr>
      </p:pic>
      <p:sp>
        <p:nvSpPr>
          <p:cNvPr id="22" name="object 17">
            <a:extLst>
              <a:ext uri="{FF2B5EF4-FFF2-40B4-BE49-F238E27FC236}">
                <a16:creationId xmlns:a16="http://schemas.microsoft.com/office/drawing/2014/main" id="{68631551-8138-4918-8E30-E55DF370A508}"/>
              </a:ext>
            </a:extLst>
          </p:cNvPr>
          <p:cNvSpPr txBox="1"/>
          <p:nvPr/>
        </p:nvSpPr>
        <p:spPr>
          <a:xfrm>
            <a:off x="675808" y="4534570"/>
            <a:ext cx="1548000" cy="378373"/>
          </a:xfrm>
          <a:prstGeom prst="rect">
            <a:avLst/>
          </a:prstGeom>
        </p:spPr>
        <p:txBody>
          <a:bodyPr vert="horz" wrap="square" lIns="0" tIns="12700" rIns="0" bIns="0" rtlCol="0">
            <a:spAutoFit/>
          </a:bodyPr>
          <a:lstStyle/>
          <a:p>
            <a:pPr marL="204470" marR="5080" indent="-192405" algn="ctr">
              <a:lnSpc>
                <a:spcPct val="101699"/>
              </a:lnSpc>
              <a:spcBef>
                <a:spcPts val="100"/>
              </a:spcBef>
            </a:pPr>
            <a:r>
              <a:rPr lang="es-CL" sz="1100" noProof="0" dirty="0">
                <a:solidFill>
                  <a:srgbClr val="3547C7"/>
                </a:solidFill>
                <a:latin typeface="Montserrat"/>
              </a:rPr>
              <a:t>Fiscalizadora</a:t>
            </a:r>
            <a:r>
              <a:rPr lang="es-CL" sz="1200" spc="30" noProof="0" dirty="0">
                <a:latin typeface="Calibri"/>
                <a:cs typeface="Calibri"/>
              </a:rPr>
              <a:t> </a:t>
            </a:r>
            <a:r>
              <a:rPr lang="es-CL" sz="1100" noProof="0" dirty="0">
                <a:solidFill>
                  <a:srgbClr val="3547C7"/>
                </a:solidFill>
                <a:latin typeface="Montserrat"/>
              </a:rPr>
              <a:t>área</a:t>
            </a:r>
          </a:p>
          <a:p>
            <a:pPr marL="204470" marR="5080" indent="-192405" algn="ctr">
              <a:lnSpc>
                <a:spcPct val="101699"/>
              </a:lnSpc>
              <a:spcBef>
                <a:spcPts val="100"/>
              </a:spcBef>
            </a:pPr>
            <a:r>
              <a:rPr lang="es-CL" sz="1100" noProof="0" dirty="0">
                <a:solidFill>
                  <a:srgbClr val="3547C7"/>
                </a:solidFill>
                <a:latin typeface="Montserrat"/>
              </a:rPr>
              <a:t>Biocombustibles</a:t>
            </a:r>
            <a:endParaRPr lang="es-CL" sz="1100" noProof="0" dirty="0">
              <a:solidFill>
                <a:srgbClr val="FF0000"/>
              </a:solidFill>
              <a:latin typeface="Montserrat"/>
            </a:endParaRPr>
          </a:p>
        </p:txBody>
      </p:sp>
      <p:pic>
        <p:nvPicPr>
          <p:cNvPr id="7" name="Imagen 6">
            <a:extLst>
              <a:ext uri="{FF2B5EF4-FFF2-40B4-BE49-F238E27FC236}">
                <a16:creationId xmlns:a16="http://schemas.microsoft.com/office/drawing/2014/main" id="{E35C62F5-EB6D-A895-F681-65942A5BE6AC}"/>
              </a:ext>
            </a:extLst>
          </p:cNvPr>
          <p:cNvPicPr>
            <a:picLocks noChangeAspect="1"/>
          </p:cNvPicPr>
          <p:nvPr/>
        </p:nvPicPr>
        <p:blipFill>
          <a:blip r:embed="rId13"/>
          <a:stretch>
            <a:fillRect/>
          </a:stretch>
        </p:blipFill>
        <p:spPr>
          <a:xfrm>
            <a:off x="731536" y="2954749"/>
            <a:ext cx="1436544" cy="1548000"/>
          </a:xfrm>
          <a:prstGeom prst="rect">
            <a:avLst/>
          </a:prstGeom>
        </p:spPr>
      </p:pic>
      <p:pic>
        <p:nvPicPr>
          <p:cNvPr id="9" name="Imagen 8">
            <a:extLst>
              <a:ext uri="{FF2B5EF4-FFF2-40B4-BE49-F238E27FC236}">
                <a16:creationId xmlns:a16="http://schemas.microsoft.com/office/drawing/2014/main" id="{CC8FDDA2-07E8-1811-B797-B4B0182B2DFC}"/>
              </a:ext>
            </a:extLst>
          </p:cNvPr>
          <p:cNvPicPr>
            <a:picLocks noChangeAspect="1"/>
          </p:cNvPicPr>
          <p:nvPr/>
        </p:nvPicPr>
        <p:blipFill>
          <a:blip r:embed="rId14"/>
          <a:stretch>
            <a:fillRect/>
          </a:stretch>
        </p:blipFill>
        <p:spPr>
          <a:xfrm>
            <a:off x="2789283" y="889233"/>
            <a:ext cx="1548000" cy="1548000"/>
          </a:xfrm>
          <a:prstGeom prst="rect">
            <a:avLst/>
          </a:prstGeom>
        </p:spPr>
      </p:pic>
    </p:spTree>
    <p:extLst>
      <p:ext uri="{BB962C8B-B14F-4D97-AF65-F5344CB8AC3E}">
        <p14:creationId xmlns:p14="http://schemas.microsoft.com/office/powerpoint/2010/main" val="71300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B04970D4-002C-BBBD-A3AC-9EF1A0B25919}"/>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27F8E5DF-F7D9-6D3D-7364-CE5BB0DE4F72}"/>
              </a:ext>
            </a:extLst>
          </p:cNvPr>
          <p:cNvSpPr txBox="1"/>
          <p:nvPr/>
        </p:nvSpPr>
        <p:spPr>
          <a:xfrm>
            <a:off x="864496" y="427598"/>
            <a:ext cx="7408315" cy="461635"/>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MISIÓN INSTITUCIONAL DE LA SEC</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E655F571-45D6-89C2-94C3-D69300F3BA85}"/>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E655F571-45D6-89C2-94C3-D69300F3BA85}"/>
                  </a:ext>
                </a:extLst>
              </p:cNvPr>
              <p:cNvPicPr/>
              <p:nvPr/>
            </p:nvPicPr>
            <p:blipFill>
              <a:blip r:embed="rId4"/>
              <a:stretch>
                <a:fillRect/>
              </a:stretch>
            </p:blipFill>
            <p:spPr>
              <a:xfrm>
                <a:off x="722536" y="470340"/>
                <a:ext cx="18000" cy="18000"/>
              </a:xfrm>
              <a:prstGeom prst="rect">
                <a:avLst/>
              </a:prstGeom>
            </p:spPr>
          </p:pic>
        </mc:Fallback>
      </mc:AlternateContent>
      <p:sp>
        <p:nvSpPr>
          <p:cNvPr id="6" name="Google Shape;69;p15">
            <a:extLst>
              <a:ext uri="{FF2B5EF4-FFF2-40B4-BE49-F238E27FC236}">
                <a16:creationId xmlns:a16="http://schemas.microsoft.com/office/drawing/2014/main" id="{9FE0DF1B-C7B2-1059-2BE2-6E9398848454}"/>
              </a:ext>
            </a:extLst>
          </p:cNvPr>
          <p:cNvSpPr txBox="1"/>
          <p:nvPr/>
        </p:nvSpPr>
        <p:spPr>
          <a:xfrm>
            <a:off x="731536" y="1131481"/>
            <a:ext cx="7482695" cy="144026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ES" sz="1800" b="1" noProof="0" dirty="0">
                <a:solidFill>
                  <a:srgbClr val="3547C7"/>
                </a:solidFill>
                <a:latin typeface="Montserrat"/>
                <a:ea typeface="Montserrat"/>
                <a:cs typeface="Montserrat"/>
                <a:sym typeface="Montserrat"/>
              </a:rPr>
              <a:t>Art. 2° Ley 18.410</a:t>
            </a:r>
          </a:p>
          <a:p>
            <a:pPr marL="0" lvl="0" indent="0" algn="just" rtl="0">
              <a:lnSpc>
                <a:spcPct val="115000"/>
              </a:lnSpc>
              <a:spcBef>
                <a:spcPts val="0"/>
              </a:spcBef>
              <a:spcAft>
                <a:spcPts val="0"/>
              </a:spcAft>
              <a:buNone/>
            </a:pPr>
            <a:r>
              <a:rPr lang="es-ES" sz="1800" noProof="0" dirty="0">
                <a:solidFill>
                  <a:srgbClr val="3547C7"/>
                </a:solidFill>
                <a:latin typeface="Montserrat"/>
                <a:ea typeface="Montserrat"/>
                <a:cs typeface="Montserrat"/>
                <a:sym typeface="Montserrat"/>
              </a:rPr>
              <a:t>“Vigilamos  que  las  </a:t>
            </a:r>
            <a:r>
              <a:rPr lang="es-ES" sz="1800" b="1" noProof="0" dirty="0">
                <a:solidFill>
                  <a:srgbClr val="3547C7"/>
                </a:solidFill>
                <a:latin typeface="Montserrat"/>
                <a:ea typeface="Montserrat"/>
                <a:cs typeface="Montserrat"/>
                <a:sym typeface="Montserrat"/>
              </a:rPr>
              <a:t>personas</a:t>
            </a:r>
            <a:r>
              <a:rPr lang="es-ES" sz="1800" noProof="0" dirty="0">
                <a:solidFill>
                  <a:srgbClr val="3547C7"/>
                </a:solidFill>
                <a:latin typeface="Montserrat"/>
                <a:ea typeface="Montserrat"/>
                <a:cs typeface="Montserrat"/>
                <a:sym typeface="Montserrat"/>
              </a:rPr>
              <a:t>  cuenten con productos y servicios </a:t>
            </a:r>
            <a:r>
              <a:rPr lang="es-ES" sz="1800" b="1" noProof="0" dirty="0">
                <a:solidFill>
                  <a:srgbClr val="3547C7"/>
                </a:solidFill>
                <a:latin typeface="Montserrat"/>
                <a:ea typeface="Montserrat"/>
                <a:cs typeface="Montserrat"/>
                <a:sym typeface="Montserrat"/>
              </a:rPr>
              <a:t>seguros</a:t>
            </a:r>
            <a:r>
              <a:rPr lang="es-ES" sz="1800" noProof="0" dirty="0">
                <a:solidFill>
                  <a:srgbClr val="3547C7"/>
                </a:solidFill>
                <a:latin typeface="Montserrat"/>
                <a:ea typeface="Montserrat"/>
                <a:cs typeface="Montserrat"/>
                <a:sym typeface="Montserrat"/>
              </a:rPr>
              <a:t> y de </a:t>
            </a:r>
            <a:r>
              <a:rPr lang="es-ES" sz="1800" b="1" noProof="0" dirty="0">
                <a:solidFill>
                  <a:srgbClr val="3547C7"/>
                </a:solidFill>
                <a:latin typeface="Montserrat"/>
                <a:ea typeface="Montserrat"/>
                <a:cs typeface="Montserrat"/>
                <a:sym typeface="Montserrat"/>
              </a:rPr>
              <a:t>calidad</a:t>
            </a:r>
            <a:r>
              <a:rPr lang="es-ES" sz="1800" noProof="0" dirty="0">
                <a:solidFill>
                  <a:srgbClr val="3547C7"/>
                </a:solidFill>
                <a:latin typeface="Montserrat"/>
                <a:ea typeface="Montserrat"/>
                <a:cs typeface="Montserrat"/>
                <a:sym typeface="Montserrat"/>
              </a:rPr>
              <a:t>, en los Sistemas de Electricidad y Combustibles”</a:t>
            </a:r>
          </a:p>
        </p:txBody>
      </p:sp>
      <p:pic>
        <p:nvPicPr>
          <p:cNvPr id="7" name="object 7">
            <a:extLst>
              <a:ext uri="{FF2B5EF4-FFF2-40B4-BE49-F238E27FC236}">
                <a16:creationId xmlns:a16="http://schemas.microsoft.com/office/drawing/2014/main" id="{38E5B148-64AA-D5BE-CE6C-8762263FA7D9}"/>
              </a:ext>
            </a:extLst>
          </p:cNvPr>
          <p:cNvPicPr/>
          <p:nvPr/>
        </p:nvPicPr>
        <p:blipFill>
          <a:blip r:embed="rId5" cstate="print"/>
          <a:stretch>
            <a:fillRect/>
          </a:stretch>
        </p:blipFill>
        <p:spPr>
          <a:xfrm>
            <a:off x="993925" y="2813998"/>
            <a:ext cx="7016496" cy="1333499"/>
          </a:xfrm>
          <a:prstGeom prst="rect">
            <a:avLst/>
          </a:prstGeom>
        </p:spPr>
      </p:pic>
      <p:pic>
        <p:nvPicPr>
          <p:cNvPr id="9" name="Imagen 8" descr="Texto&#10;&#10;El contenido generado por IA puede ser incorrecto.">
            <a:extLst>
              <a:ext uri="{FF2B5EF4-FFF2-40B4-BE49-F238E27FC236}">
                <a16:creationId xmlns:a16="http://schemas.microsoft.com/office/drawing/2014/main" id="{3F210201-32FE-4679-8387-F9814F2A6671}"/>
              </a:ext>
            </a:extLst>
          </p:cNvPr>
          <p:cNvPicPr>
            <a:picLocks noChangeAspect="1"/>
          </p:cNvPicPr>
          <p:nvPr/>
        </p:nvPicPr>
        <p:blipFill>
          <a:blip r:embed="rId6"/>
          <a:stretch>
            <a:fillRect/>
          </a:stretch>
        </p:blipFill>
        <p:spPr>
          <a:xfrm>
            <a:off x="7444773" y="60081"/>
            <a:ext cx="1656075" cy="555160"/>
          </a:xfrm>
          <a:prstGeom prst="rect">
            <a:avLst/>
          </a:prstGeom>
        </p:spPr>
      </p:pic>
    </p:spTree>
    <p:extLst>
      <p:ext uri="{BB962C8B-B14F-4D97-AF65-F5344CB8AC3E}">
        <p14:creationId xmlns:p14="http://schemas.microsoft.com/office/powerpoint/2010/main" val="3303910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E073FC63-39FF-4DA5-E63F-9BCF2DBDC9D1}"/>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E3C85A0C-055F-C588-3C46-DDA6B18B1099}"/>
              </a:ext>
            </a:extLst>
          </p:cNvPr>
          <p:cNvSpPr txBox="1"/>
          <p:nvPr/>
        </p:nvSpPr>
        <p:spPr>
          <a:xfrm>
            <a:off x="731536" y="427598"/>
            <a:ext cx="7541275" cy="461635"/>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MISIÓN INSTITUCIONAL DE LA SEC</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003D8E00-AC2D-EFDC-0B5E-F0F553BD88CD}"/>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003D8E00-AC2D-EFDC-0B5E-F0F553BD88CD}"/>
                  </a:ext>
                </a:extLst>
              </p:cNvPr>
              <p:cNvPicPr/>
              <p:nvPr/>
            </p:nvPicPr>
            <p:blipFill>
              <a:blip r:embed="rId4"/>
              <a:stretch>
                <a:fillRect/>
              </a:stretch>
            </p:blipFill>
            <p:spPr>
              <a:xfrm>
                <a:off x="722536" y="470340"/>
                <a:ext cx="18000" cy="18000"/>
              </a:xfrm>
              <a:prstGeom prst="rect">
                <a:avLst/>
              </a:prstGeom>
            </p:spPr>
          </p:pic>
        </mc:Fallback>
      </mc:AlternateContent>
      <p:sp>
        <p:nvSpPr>
          <p:cNvPr id="6" name="Google Shape;69;p15">
            <a:extLst>
              <a:ext uri="{FF2B5EF4-FFF2-40B4-BE49-F238E27FC236}">
                <a16:creationId xmlns:a16="http://schemas.microsoft.com/office/drawing/2014/main" id="{8C21E5F3-63CC-D544-6483-95E4B2E0FABB}"/>
              </a:ext>
            </a:extLst>
          </p:cNvPr>
          <p:cNvSpPr txBox="1"/>
          <p:nvPr/>
        </p:nvSpPr>
        <p:spPr>
          <a:xfrm>
            <a:off x="731536" y="977412"/>
            <a:ext cx="7541275" cy="144026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ES" sz="1800" b="1" noProof="0" dirty="0">
                <a:solidFill>
                  <a:srgbClr val="3547C7"/>
                </a:solidFill>
                <a:latin typeface="Montserrat"/>
                <a:ea typeface="Montserrat"/>
                <a:cs typeface="Montserrat"/>
                <a:sym typeface="Montserrat"/>
              </a:rPr>
              <a:t>Art. 2° Ley 18.410</a:t>
            </a:r>
          </a:p>
          <a:p>
            <a:pPr marL="0" lvl="0" indent="0" algn="l" rtl="0">
              <a:lnSpc>
                <a:spcPct val="115000"/>
              </a:lnSpc>
              <a:spcBef>
                <a:spcPts val="0"/>
              </a:spcBef>
              <a:spcAft>
                <a:spcPts val="0"/>
              </a:spcAft>
              <a:buNone/>
            </a:pPr>
            <a:endParaRPr lang="es-ES" sz="1800" b="1" noProof="0" dirty="0">
              <a:solidFill>
                <a:srgbClr val="3547C7"/>
              </a:solidFill>
              <a:latin typeface="Montserrat"/>
              <a:ea typeface="Montserrat"/>
              <a:cs typeface="Montserrat"/>
              <a:sym typeface="Montserrat"/>
            </a:endParaRPr>
          </a:p>
          <a:p>
            <a:pPr marL="0" lvl="0" indent="0" algn="just" rtl="0">
              <a:lnSpc>
                <a:spcPct val="115000"/>
              </a:lnSpc>
              <a:spcBef>
                <a:spcPts val="0"/>
              </a:spcBef>
              <a:spcAft>
                <a:spcPts val="0"/>
              </a:spcAft>
              <a:buNone/>
            </a:pPr>
            <a:r>
              <a:rPr lang="es-ES" sz="1800" b="1" noProof="0" dirty="0">
                <a:solidFill>
                  <a:srgbClr val="3547C7"/>
                </a:solidFill>
                <a:latin typeface="Montserrat"/>
                <a:ea typeface="Montserrat"/>
                <a:cs typeface="Montserrat"/>
                <a:sym typeface="Montserrat"/>
              </a:rPr>
              <a:t>¿CÓMO LO HIZO NUESTRA DIRECCIÓN REGIONAL EN 2025?</a:t>
            </a:r>
          </a:p>
          <a:p>
            <a:pPr marL="0" lvl="0" indent="0" algn="just" rtl="0">
              <a:lnSpc>
                <a:spcPct val="115000"/>
              </a:lnSpc>
              <a:spcBef>
                <a:spcPts val="0"/>
              </a:spcBef>
              <a:spcAft>
                <a:spcPts val="0"/>
              </a:spcAft>
              <a:buNone/>
            </a:pPr>
            <a:endParaRPr lang="es-ES" sz="1800" b="1" noProof="0" dirty="0">
              <a:solidFill>
                <a:srgbClr val="3547C7"/>
              </a:solidFill>
              <a:latin typeface="Montserrat"/>
              <a:ea typeface="Montserrat"/>
              <a:cs typeface="Montserrat"/>
              <a:sym typeface="Montserrat"/>
            </a:endParaRPr>
          </a:p>
        </p:txBody>
      </p:sp>
      <p:pic>
        <p:nvPicPr>
          <p:cNvPr id="8" name="object 7">
            <a:extLst>
              <a:ext uri="{FF2B5EF4-FFF2-40B4-BE49-F238E27FC236}">
                <a16:creationId xmlns:a16="http://schemas.microsoft.com/office/drawing/2014/main" id="{36739A3C-A0EA-51E1-36FE-66D3C1E83BCF}"/>
              </a:ext>
            </a:extLst>
          </p:cNvPr>
          <p:cNvPicPr/>
          <p:nvPr/>
        </p:nvPicPr>
        <p:blipFill>
          <a:blip r:embed="rId5" cstate="print"/>
          <a:stretch>
            <a:fillRect/>
          </a:stretch>
        </p:blipFill>
        <p:spPr>
          <a:xfrm>
            <a:off x="731536" y="2108160"/>
            <a:ext cx="3996000" cy="2556000"/>
          </a:xfrm>
          <a:prstGeom prst="rect">
            <a:avLst/>
          </a:prstGeom>
        </p:spPr>
      </p:pic>
      <p:pic>
        <p:nvPicPr>
          <p:cNvPr id="9" name="object 8">
            <a:extLst>
              <a:ext uri="{FF2B5EF4-FFF2-40B4-BE49-F238E27FC236}">
                <a16:creationId xmlns:a16="http://schemas.microsoft.com/office/drawing/2014/main" id="{5D5BE297-7E77-1C37-9886-4B2C3C54686D}"/>
              </a:ext>
            </a:extLst>
          </p:cNvPr>
          <p:cNvPicPr/>
          <p:nvPr/>
        </p:nvPicPr>
        <p:blipFill>
          <a:blip r:embed="rId6" cstate="print"/>
          <a:stretch>
            <a:fillRect/>
          </a:stretch>
        </p:blipFill>
        <p:spPr>
          <a:xfrm>
            <a:off x="5381259" y="2627014"/>
            <a:ext cx="3240000" cy="1368000"/>
          </a:xfrm>
          <a:prstGeom prst="rect">
            <a:avLst/>
          </a:prstGeom>
        </p:spPr>
      </p:pic>
      <p:pic>
        <p:nvPicPr>
          <p:cNvPr id="11" name="Imagen 10">
            <a:extLst>
              <a:ext uri="{FF2B5EF4-FFF2-40B4-BE49-F238E27FC236}">
                <a16:creationId xmlns:a16="http://schemas.microsoft.com/office/drawing/2014/main" id="{AC419759-3A1F-4471-8E09-AF47CE9F7031}"/>
              </a:ext>
            </a:extLst>
          </p:cNvPr>
          <p:cNvPicPr>
            <a:picLocks noChangeAspect="1"/>
          </p:cNvPicPr>
          <p:nvPr/>
        </p:nvPicPr>
        <p:blipFill>
          <a:blip r:embed="rId7"/>
          <a:stretch>
            <a:fillRect/>
          </a:stretch>
        </p:blipFill>
        <p:spPr>
          <a:xfrm>
            <a:off x="7443683" y="62027"/>
            <a:ext cx="1658256" cy="554784"/>
          </a:xfrm>
          <a:prstGeom prst="rect">
            <a:avLst/>
          </a:prstGeom>
        </p:spPr>
      </p:pic>
    </p:spTree>
    <p:extLst>
      <p:ext uri="{BB962C8B-B14F-4D97-AF65-F5344CB8AC3E}">
        <p14:creationId xmlns:p14="http://schemas.microsoft.com/office/powerpoint/2010/main" val="695185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04D2163A-24A6-7B86-6632-D6432C1038F6}"/>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CD13D86B-69C2-8D50-4703-7666318E7635}"/>
              </a:ext>
            </a:extLst>
          </p:cNvPr>
          <p:cNvSpPr txBox="1"/>
          <p:nvPr/>
        </p:nvSpPr>
        <p:spPr>
          <a:xfrm>
            <a:off x="731536" y="427598"/>
            <a:ext cx="7541275" cy="461635"/>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MISIÓN INSTITUCIONAL DE LA SEC</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2A3F275F-A58D-4823-CCFD-6EB619C89E95}"/>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2A3F275F-A58D-4823-CCFD-6EB619C89E95}"/>
                  </a:ext>
                </a:extLst>
              </p:cNvPr>
              <p:cNvPicPr/>
              <p:nvPr/>
            </p:nvPicPr>
            <p:blipFill>
              <a:blip r:embed="rId4"/>
              <a:stretch>
                <a:fillRect/>
              </a:stretch>
            </p:blipFill>
            <p:spPr>
              <a:xfrm>
                <a:off x="722536" y="470340"/>
                <a:ext cx="18000" cy="18000"/>
              </a:xfrm>
              <a:prstGeom prst="rect">
                <a:avLst/>
              </a:prstGeom>
            </p:spPr>
          </p:pic>
        </mc:Fallback>
      </mc:AlternateContent>
      <p:sp>
        <p:nvSpPr>
          <p:cNvPr id="6" name="Google Shape;69;p15">
            <a:extLst>
              <a:ext uri="{FF2B5EF4-FFF2-40B4-BE49-F238E27FC236}">
                <a16:creationId xmlns:a16="http://schemas.microsoft.com/office/drawing/2014/main" id="{18A3AB4A-2BCC-8CD1-4A69-5E58BCF41D8B}"/>
              </a:ext>
            </a:extLst>
          </p:cNvPr>
          <p:cNvSpPr txBox="1"/>
          <p:nvPr/>
        </p:nvSpPr>
        <p:spPr>
          <a:xfrm>
            <a:off x="731536" y="977412"/>
            <a:ext cx="7541275" cy="144026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ES" sz="1800" b="1" noProof="0" dirty="0">
                <a:solidFill>
                  <a:srgbClr val="3547C7"/>
                </a:solidFill>
                <a:latin typeface="Montserrat"/>
                <a:ea typeface="Montserrat"/>
                <a:cs typeface="Montserrat"/>
                <a:sym typeface="Montserrat"/>
              </a:rPr>
              <a:t>Art. 2° Ley 18.410</a:t>
            </a:r>
          </a:p>
          <a:p>
            <a:pPr marL="0" lvl="0" indent="0" algn="l" rtl="0">
              <a:lnSpc>
                <a:spcPct val="115000"/>
              </a:lnSpc>
              <a:spcBef>
                <a:spcPts val="0"/>
              </a:spcBef>
              <a:spcAft>
                <a:spcPts val="0"/>
              </a:spcAft>
              <a:buNone/>
            </a:pPr>
            <a:endParaRPr lang="es-ES" sz="1800" b="1" noProof="0" dirty="0">
              <a:solidFill>
                <a:srgbClr val="3547C7"/>
              </a:solidFill>
              <a:latin typeface="Montserrat"/>
              <a:ea typeface="Montserrat"/>
              <a:cs typeface="Montserrat"/>
              <a:sym typeface="Montserrat"/>
            </a:endParaRPr>
          </a:p>
          <a:p>
            <a:pPr marL="0" lvl="0" indent="0" algn="just" rtl="0">
              <a:lnSpc>
                <a:spcPct val="115000"/>
              </a:lnSpc>
              <a:spcBef>
                <a:spcPts val="0"/>
              </a:spcBef>
              <a:spcAft>
                <a:spcPts val="0"/>
              </a:spcAft>
              <a:buNone/>
            </a:pPr>
            <a:r>
              <a:rPr lang="es-ES" sz="1800" b="1" dirty="0">
                <a:solidFill>
                  <a:srgbClr val="3547C7"/>
                </a:solidFill>
                <a:latin typeface="Montserrat"/>
                <a:sym typeface="Montserrat"/>
              </a:rPr>
              <a:t>ÁREA ELECTRICIDAD:</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Gestión de interrupciones (SAIDI- SAIFI)</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Gestión de reclamos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instalaciones interiores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instalaciones ERNC</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eléctrica distribución</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de productos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accidentes eléctricos</a:t>
            </a:r>
          </a:p>
          <a:p>
            <a:pPr marL="285750" lvl="0" indent="-285750" algn="just" rtl="0">
              <a:lnSpc>
                <a:spcPct val="115000"/>
              </a:lnSpc>
              <a:spcBef>
                <a:spcPts val="0"/>
              </a:spcBef>
              <a:spcAft>
                <a:spcPts val="0"/>
              </a:spcAft>
              <a:buFont typeface="Arial" panose="020B0604020202020204" pitchFamily="34" charset="0"/>
              <a:buChar char="•"/>
            </a:pPr>
            <a:endParaRPr lang="es-ES" sz="1800" noProof="0" dirty="0">
              <a:solidFill>
                <a:srgbClr val="3547C7"/>
              </a:solidFill>
              <a:latin typeface="Montserrat"/>
              <a:ea typeface="Montserrat"/>
              <a:cs typeface="Montserrat"/>
              <a:sym typeface="Montserrat"/>
            </a:endParaRPr>
          </a:p>
        </p:txBody>
      </p:sp>
      <p:pic>
        <p:nvPicPr>
          <p:cNvPr id="9" name="Imagen 8" descr="Un pastel con velas&#10;&#10;El contenido generado por IA puede ser incorrecto.">
            <a:extLst>
              <a:ext uri="{FF2B5EF4-FFF2-40B4-BE49-F238E27FC236}">
                <a16:creationId xmlns:a16="http://schemas.microsoft.com/office/drawing/2014/main" id="{95BEF295-9603-41EF-B22F-1E93D7A2A54F}"/>
              </a:ext>
            </a:extLst>
          </p:cNvPr>
          <p:cNvPicPr>
            <a:picLocks noChangeAspect="1"/>
          </p:cNvPicPr>
          <p:nvPr/>
        </p:nvPicPr>
        <p:blipFill>
          <a:blip r:embed="rId5"/>
          <a:stretch>
            <a:fillRect/>
          </a:stretch>
        </p:blipFill>
        <p:spPr>
          <a:xfrm>
            <a:off x="5690470" y="1551550"/>
            <a:ext cx="3071290" cy="2880000"/>
          </a:xfrm>
          <a:prstGeom prst="rect">
            <a:avLst/>
          </a:prstGeom>
        </p:spPr>
      </p:pic>
      <p:pic>
        <p:nvPicPr>
          <p:cNvPr id="10" name="Imagen 9" descr="Texto&#10;&#10;El contenido generado por IA puede ser incorrecto.">
            <a:extLst>
              <a:ext uri="{FF2B5EF4-FFF2-40B4-BE49-F238E27FC236}">
                <a16:creationId xmlns:a16="http://schemas.microsoft.com/office/drawing/2014/main" id="{1E1F6A26-67E1-438F-9CCC-2E313EFDC5DB}"/>
              </a:ext>
            </a:extLst>
          </p:cNvPr>
          <p:cNvPicPr>
            <a:picLocks noChangeAspect="1"/>
          </p:cNvPicPr>
          <p:nvPr/>
        </p:nvPicPr>
        <p:blipFill>
          <a:blip r:embed="rId6"/>
          <a:stretch>
            <a:fillRect/>
          </a:stretch>
        </p:blipFill>
        <p:spPr>
          <a:xfrm>
            <a:off x="7444773" y="60081"/>
            <a:ext cx="1656075" cy="555160"/>
          </a:xfrm>
          <a:prstGeom prst="rect">
            <a:avLst/>
          </a:prstGeom>
        </p:spPr>
      </p:pic>
    </p:spTree>
    <p:extLst>
      <p:ext uri="{BB962C8B-B14F-4D97-AF65-F5344CB8AC3E}">
        <p14:creationId xmlns:p14="http://schemas.microsoft.com/office/powerpoint/2010/main" val="411203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44FA3607-1B09-469E-4464-5BF392A0A262}"/>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6051DDA7-D019-CB29-F49A-788FC3263C3A}"/>
              </a:ext>
            </a:extLst>
          </p:cNvPr>
          <p:cNvSpPr txBox="1"/>
          <p:nvPr/>
        </p:nvSpPr>
        <p:spPr>
          <a:xfrm>
            <a:off x="731536" y="427598"/>
            <a:ext cx="7541275" cy="461635"/>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MISIÓN INSTITUCIONAL DE LA SEC</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67582156-9E09-A019-A3A7-59E65416AD13}"/>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67582156-9E09-A019-A3A7-59E65416AD13}"/>
                  </a:ext>
                </a:extLst>
              </p:cNvPr>
              <p:cNvPicPr/>
              <p:nvPr/>
            </p:nvPicPr>
            <p:blipFill>
              <a:blip r:embed="rId4"/>
              <a:stretch>
                <a:fillRect/>
              </a:stretch>
            </p:blipFill>
            <p:spPr>
              <a:xfrm>
                <a:off x="722536" y="470340"/>
                <a:ext cx="18000" cy="18000"/>
              </a:xfrm>
              <a:prstGeom prst="rect">
                <a:avLst/>
              </a:prstGeom>
            </p:spPr>
          </p:pic>
        </mc:Fallback>
      </mc:AlternateContent>
      <p:sp>
        <p:nvSpPr>
          <p:cNvPr id="6" name="Google Shape;69;p15">
            <a:extLst>
              <a:ext uri="{FF2B5EF4-FFF2-40B4-BE49-F238E27FC236}">
                <a16:creationId xmlns:a16="http://schemas.microsoft.com/office/drawing/2014/main" id="{2DD407B9-58BF-562C-D2D7-73DDED31C498}"/>
              </a:ext>
            </a:extLst>
          </p:cNvPr>
          <p:cNvSpPr txBox="1"/>
          <p:nvPr/>
        </p:nvSpPr>
        <p:spPr>
          <a:xfrm>
            <a:off x="731536" y="977412"/>
            <a:ext cx="7541275" cy="144026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ES" sz="1800" b="1" noProof="0" dirty="0">
                <a:solidFill>
                  <a:srgbClr val="3547C7"/>
                </a:solidFill>
                <a:latin typeface="Montserrat"/>
                <a:ea typeface="Montserrat"/>
                <a:cs typeface="Montserrat"/>
                <a:sym typeface="Montserrat"/>
              </a:rPr>
              <a:t>Art. 2° Ley 18.410</a:t>
            </a:r>
          </a:p>
          <a:p>
            <a:pPr marL="0" lvl="0" indent="0" algn="l" rtl="0">
              <a:lnSpc>
                <a:spcPct val="115000"/>
              </a:lnSpc>
              <a:spcBef>
                <a:spcPts val="0"/>
              </a:spcBef>
              <a:spcAft>
                <a:spcPts val="0"/>
              </a:spcAft>
              <a:buNone/>
            </a:pPr>
            <a:endParaRPr lang="es-ES" sz="1800" b="1" noProof="0" dirty="0">
              <a:solidFill>
                <a:srgbClr val="3547C7"/>
              </a:solidFill>
              <a:latin typeface="Montserrat"/>
              <a:ea typeface="Montserrat"/>
              <a:cs typeface="Montserrat"/>
              <a:sym typeface="Montserrat"/>
            </a:endParaRPr>
          </a:p>
          <a:p>
            <a:pPr marL="0" lvl="0" indent="0" algn="just" rtl="0">
              <a:lnSpc>
                <a:spcPct val="115000"/>
              </a:lnSpc>
              <a:spcBef>
                <a:spcPts val="0"/>
              </a:spcBef>
              <a:spcAft>
                <a:spcPts val="0"/>
              </a:spcAft>
              <a:buNone/>
            </a:pPr>
            <a:r>
              <a:rPr lang="es-ES" sz="1800" b="1" dirty="0">
                <a:solidFill>
                  <a:srgbClr val="3547C7"/>
                </a:solidFill>
                <a:latin typeface="Montserrat"/>
                <a:sym typeface="Montserrat"/>
              </a:rPr>
              <a:t>ÁREA COMBUSTIBLES: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Gestión reclamos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instalaciones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calidad combustibles </a:t>
            </a:r>
          </a:p>
          <a:p>
            <a:pPr lvl="0" algn="just" rtl="0">
              <a:lnSpc>
                <a:spcPct val="115000"/>
              </a:lnSpc>
              <a:spcBef>
                <a:spcPts val="0"/>
              </a:spcBef>
              <a:spcAft>
                <a:spcPts val="0"/>
              </a:spcAft>
            </a:pPr>
            <a:r>
              <a:rPr lang="es-ES" sz="1800" dirty="0">
                <a:solidFill>
                  <a:srgbClr val="3547C7"/>
                </a:solidFill>
                <a:latin typeface="Montserrat"/>
                <a:sym typeface="Montserrat"/>
              </a:rPr>
              <a:t>     líquidos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calidad gas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sello verde</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Fiscalización de productos</a:t>
            </a:r>
          </a:p>
          <a:p>
            <a:pPr marL="285750" lvl="0" indent="-285750" algn="just" rtl="0">
              <a:lnSpc>
                <a:spcPct val="115000"/>
              </a:lnSpc>
              <a:spcBef>
                <a:spcPts val="0"/>
              </a:spcBef>
              <a:spcAft>
                <a:spcPts val="0"/>
              </a:spcAft>
              <a:buFont typeface="Arial" panose="020B0604020202020204" pitchFamily="34" charset="0"/>
              <a:buChar char="•"/>
            </a:pPr>
            <a:r>
              <a:rPr lang="es-ES" sz="1800" dirty="0">
                <a:solidFill>
                  <a:srgbClr val="3547C7"/>
                </a:solidFill>
                <a:latin typeface="Montserrat"/>
                <a:sym typeface="Montserrat"/>
              </a:rPr>
              <a:t>Gestión de Emergencias</a:t>
            </a:r>
          </a:p>
        </p:txBody>
      </p:sp>
      <p:pic>
        <p:nvPicPr>
          <p:cNvPr id="9" name="Imagen 8" descr="Un pastel con velas&#10;&#10;El contenido generado por IA puede ser incorrecto.">
            <a:extLst>
              <a:ext uri="{FF2B5EF4-FFF2-40B4-BE49-F238E27FC236}">
                <a16:creationId xmlns:a16="http://schemas.microsoft.com/office/drawing/2014/main" id="{5CD62574-048F-4AC2-8324-06AC7293985D}"/>
              </a:ext>
            </a:extLst>
          </p:cNvPr>
          <p:cNvPicPr>
            <a:picLocks noChangeAspect="1"/>
          </p:cNvPicPr>
          <p:nvPr/>
        </p:nvPicPr>
        <p:blipFill>
          <a:blip r:embed="rId5"/>
          <a:stretch>
            <a:fillRect/>
          </a:stretch>
        </p:blipFill>
        <p:spPr>
          <a:xfrm>
            <a:off x="5667418" y="1505445"/>
            <a:ext cx="3071290" cy="2880000"/>
          </a:xfrm>
          <a:prstGeom prst="rect">
            <a:avLst/>
          </a:prstGeom>
        </p:spPr>
      </p:pic>
      <p:pic>
        <p:nvPicPr>
          <p:cNvPr id="10" name="Imagen 9" descr="Texto&#10;&#10;El contenido generado por IA puede ser incorrecto.">
            <a:extLst>
              <a:ext uri="{FF2B5EF4-FFF2-40B4-BE49-F238E27FC236}">
                <a16:creationId xmlns:a16="http://schemas.microsoft.com/office/drawing/2014/main" id="{B91B6925-C67F-46E9-8102-A61175C961EE}"/>
              </a:ext>
            </a:extLst>
          </p:cNvPr>
          <p:cNvPicPr>
            <a:picLocks noChangeAspect="1"/>
          </p:cNvPicPr>
          <p:nvPr/>
        </p:nvPicPr>
        <p:blipFill>
          <a:blip r:embed="rId6"/>
          <a:stretch>
            <a:fillRect/>
          </a:stretch>
        </p:blipFill>
        <p:spPr>
          <a:xfrm>
            <a:off x="7444773" y="60081"/>
            <a:ext cx="1656075" cy="555160"/>
          </a:xfrm>
          <a:prstGeom prst="rect">
            <a:avLst/>
          </a:prstGeom>
        </p:spPr>
      </p:pic>
    </p:spTree>
    <p:extLst>
      <p:ext uri="{BB962C8B-B14F-4D97-AF65-F5344CB8AC3E}">
        <p14:creationId xmlns:p14="http://schemas.microsoft.com/office/powerpoint/2010/main" val="3264916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88B9805F-57DB-D447-D9CE-5866B51EFB1B}"/>
            </a:ext>
          </a:extLst>
        </p:cNvPr>
        <p:cNvGrpSpPr/>
        <p:nvPr/>
      </p:nvGrpSpPr>
      <p:grpSpPr>
        <a:xfrm>
          <a:off x="0" y="0"/>
          <a:ext cx="0" cy="0"/>
          <a:chOff x="0" y="0"/>
          <a:chExt cx="0" cy="0"/>
        </a:xfrm>
      </p:grpSpPr>
      <p:sp>
        <p:nvSpPr>
          <p:cNvPr id="70" name="Google Shape;70;p15">
            <a:extLst>
              <a:ext uri="{FF2B5EF4-FFF2-40B4-BE49-F238E27FC236}">
                <a16:creationId xmlns:a16="http://schemas.microsoft.com/office/drawing/2014/main" id="{3A30FD63-AD1F-4E9B-C471-C15C24BD9A9E}"/>
              </a:ext>
            </a:extLst>
          </p:cNvPr>
          <p:cNvSpPr txBox="1"/>
          <p:nvPr/>
        </p:nvSpPr>
        <p:spPr>
          <a:xfrm>
            <a:off x="731536" y="427598"/>
            <a:ext cx="7541275" cy="738633"/>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s-CL" sz="1800" b="1" noProof="0" dirty="0">
                <a:solidFill>
                  <a:srgbClr val="3547C7"/>
                </a:solidFill>
                <a:latin typeface="Montserrat"/>
                <a:ea typeface="Montserrat"/>
                <a:cs typeface="Montserrat"/>
                <a:sym typeface="Montserrat"/>
              </a:rPr>
              <a:t>ÁREA ELECTRICIDAD</a:t>
            </a:r>
          </a:p>
          <a:p>
            <a:pPr marL="0" lvl="0" indent="0" rtl="0">
              <a:lnSpc>
                <a:spcPct val="100000"/>
              </a:lnSpc>
              <a:spcBef>
                <a:spcPts val="0"/>
              </a:spcBef>
              <a:spcAft>
                <a:spcPts val="0"/>
              </a:spcAft>
              <a:buNone/>
            </a:pPr>
            <a:r>
              <a:rPr lang="es-CL" sz="1800" b="1" dirty="0">
                <a:solidFill>
                  <a:srgbClr val="3547C7"/>
                </a:solidFill>
                <a:latin typeface="Montserrat"/>
                <a:ea typeface="Montserrat"/>
                <a:cs typeface="Montserrat"/>
                <a:sym typeface="Montserrat"/>
              </a:rPr>
              <a:t>Gestión de Interrupciones SAIDI - SAIFI</a:t>
            </a:r>
            <a:endParaRPr lang="es-CL" sz="1800" noProof="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43E247DF-CD99-7BB8-3F6E-08031F018645}"/>
                  </a:ext>
                </a:extLst>
              </p14:cNvPr>
              <p14:cNvContentPartPr/>
              <p14:nvPr/>
            </p14:nvContentPartPr>
            <p14:xfrm>
              <a:off x="731536" y="479340"/>
              <a:ext cx="360" cy="360"/>
            </p14:xfrm>
          </p:contentPart>
        </mc:Choice>
        <mc:Fallback xmlns="">
          <p:pic>
            <p:nvPicPr>
              <p:cNvPr id="2" name="Entrada de lápiz 1">
                <a:extLst>
                  <a:ext uri="{FF2B5EF4-FFF2-40B4-BE49-F238E27FC236}">
                    <a16:creationId xmlns:a16="http://schemas.microsoft.com/office/drawing/2014/main" id="{43E247DF-CD99-7BB8-3F6E-08031F018645}"/>
                  </a:ext>
                </a:extLst>
              </p:cNvPr>
              <p:cNvPicPr/>
              <p:nvPr/>
            </p:nvPicPr>
            <p:blipFill>
              <a:blip r:embed="rId4"/>
              <a:stretch>
                <a:fillRect/>
              </a:stretch>
            </p:blipFill>
            <p:spPr>
              <a:xfrm>
                <a:off x="722536" y="470340"/>
                <a:ext cx="18000" cy="18000"/>
              </a:xfrm>
              <a:prstGeom prst="rect">
                <a:avLst/>
              </a:prstGeom>
            </p:spPr>
          </p:pic>
        </mc:Fallback>
      </mc:AlternateContent>
      <p:sp>
        <p:nvSpPr>
          <p:cNvPr id="6" name="Google Shape;69;p15">
            <a:extLst>
              <a:ext uri="{FF2B5EF4-FFF2-40B4-BE49-F238E27FC236}">
                <a16:creationId xmlns:a16="http://schemas.microsoft.com/office/drawing/2014/main" id="{0CCC76A5-1F3F-DE51-E530-DCAE4A45ED25}"/>
              </a:ext>
            </a:extLst>
          </p:cNvPr>
          <p:cNvSpPr txBox="1"/>
          <p:nvPr/>
        </p:nvSpPr>
        <p:spPr>
          <a:xfrm>
            <a:off x="731537" y="977412"/>
            <a:ext cx="7358364" cy="85102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lang="es-ES" dirty="0">
              <a:solidFill>
                <a:srgbClr val="3547C7"/>
              </a:solidFill>
              <a:latin typeface="Montserrat"/>
              <a:sym typeface="Montserrat"/>
            </a:endParaRPr>
          </a:p>
          <a:p>
            <a:pPr marL="0" lvl="0" indent="0" algn="l" rtl="0">
              <a:lnSpc>
                <a:spcPct val="115000"/>
              </a:lnSpc>
              <a:spcBef>
                <a:spcPts val="0"/>
              </a:spcBef>
              <a:spcAft>
                <a:spcPts val="0"/>
              </a:spcAft>
              <a:buNone/>
            </a:pPr>
            <a:r>
              <a:rPr lang="es-ES" sz="1200" dirty="0">
                <a:solidFill>
                  <a:srgbClr val="3547C7"/>
                </a:solidFill>
                <a:latin typeface="Montserrat"/>
                <a:sym typeface="Montserrat"/>
              </a:rPr>
              <a:t>SEC aplica un modelo de gestión de interrupciones basado en el indicador SAIDI. El que refleja el tiempo promedio de interrupción por cliente conectado al sistema eléctrico.)</a:t>
            </a:r>
          </a:p>
          <a:p>
            <a:pPr marL="0" lvl="0" indent="0" algn="l" rtl="0">
              <a:lnSpc>
                <a:spcPct val="115000"/>
              </a:lnSpc>
              <a:spcBef>
                <a:spcPts val="0"/>
              </a:spcBef>
              <a:spcAft>
                <a:spcPts val="0"/>
              </a:spcAft>
              <a:buNone/>
            </a:pPr>
            <a:endParaRPr lang="es-ES" dirty="0">
              <a:solidFill>
                <a:srgbClr val="3547C7"/>
              </a:solidFill>
              <a:latin typeface="Montserrat"/>
              <a:sym typeface="Montserrat"/>
            </a:endParaRPr>
          </a:p>
          <a:p>
            <a:pPr marL="0" lvl="0" indent="0" algn="l" rtl="0">
              <a:lnSpc>
                <a:spcPct val="115000"/>
              </a:lnSpc>
              <a:spcBef>
                <a:spcPts val="0"/>
              </a:spcBef>
              <a:spcAft>
                <a:spcPts val="0"/>
              </a:spcAft>
              <a:buNone/>
            </a:pPr>
            <a:endParaRPr lang="es-ES" b="1" dirty="0">
              <a:solidFill>
                <a:srgbClr val="3547C7"/>
              </a:solidFill>
              <a:latin typeface="Montserrat"/>
              <a:sym typeface="Montserrat"/>
            </a:endParaRPr>
          </a:p>
        </p:txBody>
      </p:sp>
      <p:sp>
        <p:nvSpPr>
          <p:cNvPr id="13" name="Google Shape;69;p15">
            <a:extLst>
              <a:ext uri="{FF2B5EF4-FFF2-40B4-BE49-F238E27FC236}">
                <a16:creationId xmlns:a16="http://schemas.microsoft.com/office/drawing/2014/main" id="{364114A0-97F5-7EE6-0CBE-E422D3693048}"/>
              </a:ext>
            </a:extLst>
          </p:cNvPr>
          <p:cNvSpPr txBox="1"/>
          <p:nvPr/>
        </p:nvSpPr>
        <p:spPr>
          <a:xfrm>
            <a:off x="731536" y="3322540"/>
            <a:ext cx="6812264" cy="168709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lang="es-ES" dirty="0">
              <a:solidFill>
                <a:srgbClr val="3547C7"/>
              </a:solidFill>
              <a:latin typeface="Montserrat"/>
              <a:sym typeface="Montserrat"/>
            </a:endParaRPr>
          </a:p>
          <a:p>
            <a:pPr marL="0" lvl="0" indent="0" algn="l" rtl="0">
              <a:lnSpc>
                <a:spcPct val="115000"/>
              </a:lnSpc>
              <a:spcBef>
                <a:spcPts val="0"/>
              </a:spcBef>
              <a:spcAft>
                <a:spcPts val="0"/>
              </a:spcAft>
              <a:buNone/>
            </a:pPr>
            <a:endParaRPr lang="es-ES" b="1" dirty="0">
              <a:solidFill>
                <a:srgbClr val="3547C7"/>
              </a:solidFill>
              <a:latin typeface="Montserrat"/>
              <a:sym typeface="Montserrat"/>
            </a:endParaRPr>
          </a:p>
          <a:p>
            <a:pPr marL="0" lvl="0" indent="0" algn="just" rtl="0">
              <a:lnSpc>
                <a:spcPct val="115000"/>
              </a:lnSpc>
              <a:spcBef>
                <a:spcPts val="0"/>
              </a:spcBef>
              <a:spcAft>
                <a:spcPts val="0"/>
              </a:spcAft>
              <a:buNone/>
            </a:pPr>
            <a:r>
              <a:rPr lang="es-ES" sz="1200" dirty="0">
                <a:solidFill>
                  <a:srgbClr val="3547C7"/>
                </a:solidFill>
                <a:latin typeface="Montserrat"/>
                <a:sym typeface="Montserrat"/>
              </a:rPr>
              <a:t>El SAIDI Interno (duración promedio de las interrupciones con responsabilidad  de  la  Distribuidora)  en  la  Región  disminuyó  en 5,5 </a:t>
            </a:r>
            <a:r>
              <a:rPr lang="es-ES" sz="1200" dirty="0" err="1">
                <a:solidFill>
                  <a:srgbClr val="3547C7"/>
                </a:solidFill>
                <a:latin typeface="Montserrat"/>
                <a:sym typeface="Montserrat"/>
              </a:rPr>
              <a:t>hrs</a:t>
            </a:r>
            <a:r>
              <a:rPr lang="es-ES" sz="1200" dirty="0">
                <a:solidFill>
                  <a:srgbClr val="3547C7"/>
                </a:solidFill>
                <a:latin typeface="Montserrat"/>
                <a:sym typeface="Montserrat"/>
              </a:rPr>
              <a:t> en comparación con el año 2024. Variando el indicador desde 15,61 horas del SAIDI del año 2024 a 10,11 horas en 2025.</a:t>
            </a:r>
          </a:p>
        </p:txBody>
      </p:sp>
      <p:sp>
        <p:nvSpPr>
          <p:cNvPr id="14" name="Google Shape;69;p15">
            <a:extLst>
              <a:ext uri="{FF2B5EF4-FFF2-40B4-BE49-F238E27FC236}">
                <a16:creationId xmlns:a16="http://schemas.microsoft.com/office/drawing/2014/main" id="{C367AB9E-052C-1782-2A31-256FB2E8C8B5}"/>
              </a:ext>
            </a:extLst>
          </p:cNvPr>
          <p:cNvSpPr txBox="1"/>
          <p:nvPr/>
        </p:nvSpPr>
        <p:spPr>
          <a:xfrm>
            <a:off x="731536" y="1948984"/>
            <a:ext cx="3968981" cy="851028"/>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ES" sz="1200" dirty="0">
                <a:solidFill>
                  <a:srgbClr val="3547C7"/>
                </a:solidFill>
                <a:latin typeface="Montserrat"/>
                <a:sym typeface="Montserrat"/>
              </a:rPr>
              <a:t>La  Gestión  de  interrupciones  se  ha desarrollado en la  Región en conjunto con  las  empresas  eléctricas,  y  ha implicado el requerimiento constante de Planes  de  Acción,  por  Comuna  y Alimentadores  deficitarios, a su vez de planes  de  acción  puntuales  durante todo el año.</a:t>
            </a:r>
          </a:p>
          <a:p>
            <a:pPr marL="0" lvl="0" indent="0" algn="l" rtl="0">
              <a:lnSpc>
                <a:spcPct val="115000"/>
              </a:lnSpc>
              <a:spcBef>
                <a:spcPts val="0"/>
              </a:spcBef>
              <a:spcAft>
                <a:spcPts val="0"/>
              </a:spcAft>
              <a:buNone/>
            </a:pPr>
            <a:endParaRPr lang="es-ES" dirty="0">
              <a:solidFill>
                <a:srgbClr val="3547C7"/>
              </a:solidFill>
              <a:latin typeface="Montserrat"/>
              <a:sym typeface="Montserrat"/>
            </a:endParaRPr>
          </a:p>
          <a:p>
            <a:pPr marL="0" lvl="0" indent="0" algn="l" rtl="0">
              <a:lnSpc>
                <a:spcPct val="115000"/>
              </a:lnSpc>
              <a:spcBef>
                <a:spcPts val="0"/>
              </a:spcBef>
              <a:spcAft>
                <a:spcPts val="0"/>
              </a:spcAft>
              <a:buNone/>
            </a:pPr>
            <a:endParaRPr lang="es-ES" b="1" dirty="0">
              <a:solidFill>
                <a:srgbClr val="3547C7"/>
              </a:solidFill>
              <a:latin typeface="Montserrat"/>
              <a:sym typeface="Montserrat"/>
            </a:endParaRPr>
          </a:p>
        </p:txBody>
      </p:sp>
      <p:pic>
        <p:nvPicPr>
          <p:cNvPr id="15" name="object 7">
            <a:extLst>
              <a:ext uri="{FF2B5EF4-FFF2-40B4-BE49-F238E27FC236}">
                <a16:creationId xmlns:a16="http://schemas.microsoft.com/office/drawing/2014/main" id="{7B1E9CCA-DED2-967A-8B01-A4D7B57B0DCA}"/>
              </a:ext>
            </a:extLst>
          </p:cNvPr>
          <p:cNvPicPr/>
          <p:nvPr/>
        </p:nvPicPr>
        <p:blipFill>
          <a:blip r:embed="rId5" cstate="print"/>
          <a:stretch>
            <a:fillRect/>
          </a:stretch>
        </p:blipFill>
        <p:spPr>
          <a:xfrm>
            <a:off x="7754495" y="3815443"/>
            <a:ext cx="813816" cy="748283"/>
          </a:xfrm>
          <a:prstGeom prst="rect">
            <a:avLst/>
          </a:prstGeom>
        </p:spPr>
      </p:pic>
      <p:pic>
        <p:nvPicPr>
          <p:cNvPr id="8" name="Imagen 7">
            <a:extLst>
              <a:ext uri="{FF2B5EF4-FFF2-40B4-BE49-F238E27FC236}">
                <a16:creationId xmlns:a16="http://schemas.microsoft.com/office/drawing/2014/main" id="{FECC4963-F72D-FBB2-43B8-3401DD99D248}"/>
              </a:ext>
            </a:extLst>
          </p:cNvPr>
          <p:cNvPicPr>
            <a:picLocks noChangeAspect="1"/>
          </p:cNvPicPr>
          <p:nvPr/>
        </p:nvPicPr>
        <p:blipFill>
          <a:blip r:embed="rId6"/>
          <a:stretch>
            <a:fillRect/>
          </a:stretch>
        </p:blipFill>
        <p:spPr>
          <a:xfrm>
            <a:off x="5167994" y="1716045"/>
            <a:ext cx="3459214" cy="2088000"/>
          </a:xfrm>
          <a:prstGeom prst="rect">
            <a:avLst/>
          </a:prstGeom>
        </p:spPr>
      </p:pic>
      <p:pic>
        <p:nvPicPr>
          <p:cNvPr id="12" name="Imagen 11" descr="Texto&#10;&#10;El contenido generado por IA puede ser incorrecto.">
            <a:extLst>
              <a:ext uri="{FF2B5EF4-FFF2-40B4-BE49-F238E27FC236}">
                <a16:creationId xmlns:a16="http://schemas.microsoft.com/office/drawing/2014/main" id="{06F385D9-BD30-457E-AFF4-B9D6FB4A94AE}"/>
              </a:ext>
            </a:extLst>
          </p:cNvPr>
          <p:cNvPicPr>
            <a:picLocks noChangeAspect="1"/>
          </p:cNvPicPr>
          <p:nvPr/>
        </p:nvPicPr>
        <p:blipFill>
          <a:blip r:embed="rId7"/>
          <a:stretch>
            <a:fillRect/>
          </a:stretch>
        </p:blipFill>
        <p:spPr>
          <a:xfrm>
            <a:off x="7444773" y="60081"/>
            <a:ext cx="1656075" cy="555160"/>
          </a:xfrm>
          <a:prstGeom prst="rect">
            <a:avLst/>
          </a:prstGeom>
        </p:spPr>
      </p:pic>
    </p:spTree>
    <p:extLst>
      <p:ext uri="{BB962C8B-B14F-4D97-AF65-F5344CB8AC3E}">
        <p14:creationId xmlns:p14="http://schemas.microsoft.com/office/powerpoint/2010/main" val="239529329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10509</TotalTime>
  <Words>2163</Words>
  <Application>Microsoft Office PowerPoint</Application>
  <PresentationFormat>Presentación en pantalla (16:9)</PresentationFormat>
  <Paragraphs>209</Paragraphs>
  <Slides>38</Slides>
  <Notes>36</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38</vt:i4>
      </vt:variant>
    </vt:vector>
  </HeadingPairs>
  <TitlesOfParts>
    <vt:vector size="45" baseType="lpstr">
      <vt:lpstr>Calibri</vt:lpstr>
      <vt:lpstr>Verdana</vt:lpstr>
      <vt:lpstr>Arial</vt:lpstr>
      <vt:lpstr>Montserrat</vt:lpstr>
      <vt:lpstr>Montserrat Black</vt:lpstr>
      <vt:lpstr>Simple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Ricardo Cornejo</dc:creator>
  <cp:lastModifiedBy>Carolina Delgado</cp:lastModifiedBy>
  <cp:revision>38</cp:revision>
  <dcterms:modified xsi:type="dcterms:W3CDTF">2026-05-04T20:38:28Z</dcterms:modified>
</cp:coreProperties>
</file>